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63" r:id="rId2"/>
    <p:sldId id="264" r:id="rId3"/>
    <p:sldId id="275" r:id="rId4"/>
    <p:sldId id="312" r:id="rId5"/>
    <p:sldId id="326" r:id="rId6"/>
    <p:sldId id="311" r:id="rId7"/>
    <p:sldId id="325" r:id="rId8"/>
    <p:sldId id="333" r:id="rId9"/>
    <p:sldId id="349" r:id="rId10"/>
    <p:sldId id="304" r:id="rId11"/>
    <p:sldId id="316" r:id="rId12"/>
    <p:sldId id="327" r:id="rId13"/>
    <p:sldId id="332" r:id="rId14"/>
    <p:sldId id="287" r:id="rId15"/>
    <p:sldId id="295" r:id="rId16"/>
    <p:sldId id="336" r:id="rId17"/>
    <p:sldId id="318" r:id="rId18"/>
    <p:sldId id="313" r:id="rId19"/>
    <p:sldId id="341" r:id="rId20"/>
    <p:sldId id="348" r:id="rId21"/>
    <p:sldId id="328" r:id="rId22"/>
    <p:sldId id="342" r:id="rId23"/>
    <p:sldId id="343" r:id="rId24"/>
    <p:sldId id="344" r:id="rId25"/>
    <p:sldId id="340" r:id="rId26"/>
    <p:sldId id="309" r:id="rId27"/>
    <p:sldId id="345" r:id="rId28"/>
    <p:sldId id="346" r:id="rId29"/>
    <p:sldId id="347" r:id="rId30"/>
    <p:sldId id="305" r:id="rId31"/>
    <p:sldId id="337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C"/>
    <a:srgbClr val="F78E1E"/>
    <a:srgbClr val="777777"/>
    <a:srgbClr val="7AC142"/>
    <a:srgbClr val="9AFF67"/>
    <a:srgbClr val="000099"/>
    <a:srgbClr val="000066"/>
    <a:srgbClr val="00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16" autoAdjust="0"/>
    <p:restoredTop sz="98151" autoAdjust="0"/>
  </p:normalViewPr>
  <p:slideViewPr>
    <p:cSldViewPr snapToGrid="0">
      <p:cViewPr>
        <p:scale>
          <a:sx n="87" d="100"/>
          <a:sy n="87" d="100"/>
        </p:scale>
        <p:origin x="-195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71">
              <a:defRPr sz="1200"/>
            </a:lvl1pPr>
          </a:lstStyle>
          <a:p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87" y="0"/>
            <a:ext cx="3037413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71">
              <a:defRPr sz="1200"/>
            </a:lvl1pPr>
          </a:lstStyle>
          <a:p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21"/>
            <a:ext cx="3037413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71">
              <a:defRPr sz="1200"/>
            </a:lvl1pPr>
          </a:lstStyle>
          <a:p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87" y="8832221"/>
            <a:ext cx="3037413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71">
              <a:defRPr sz="1200"/>
            </a:lvl1pPr>
          </a:lstStyle>
          <a:p>
            <a:fld id="{EDFA6B74-4FCF-4E84-ADF9-E83CF2ACEA8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00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86" y="0"/>
            <a:ext cx="3037413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1" y="4416111"/>
            <a:ext cx="5607038" cy="41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7413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86" y="8830621"/>
            <a:ext cx="3037413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B3A00364-8148-489C-886A-3F6B9D4A6E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9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ealth_financing/documents/cov-report_e_11-deter-he/e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3B6CF-3805-48F0-BCB7-C1C746F8817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Ke Xu, Priyanka Saksena, Alberto Holly. </a:t>
            </a:r>
            <a:r>
              <a:rPr lang="en-US" dirty="0" smtClean="0"/>
              <a:t>The determinants of health expenditure: A country-level panel data analysis. WHO publications on Health Financing. Available at: </a:t>
            </a:r>
            <a:r>
              <a:rPr lang="en-US" u="sng" dirty="0" smtClean="0">
                <a:hlinkClick r:id="rId3"/>
              </a:rPr>
              <a:t>http://www.who.int/health_financing/documents/cov-report_e_11-deter-he/en/</a:t>
            </a:r>
            <a:endParaRPr lang="en-US" u="sng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Govindaraj R, Chellaraj G, Murray CJL. Health expenditures in Latin America and the Caribbean. Social Science &amp; Medicine 1997;44:157-69.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0364-8148-489C-886A-3F6B9D4A6E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4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0" b="29950"/>
          <a:stretch/>
        </p:blipFill>
        <p:spPr bwMode="auto">
          <a:xfrm>
            <a:off x="5413777" y="1673884"/>
            <a:ext cx="3730223" cy="519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9" y="240419"/>
            <a:ext cx="1828800" cy="544684"/>
          </a:xfrm>
          <a:prstGeom prst="rect">
            <a:avLst/>
          </a:prstGeom>
        </p:spPr>
      </p:pic>
      <p:sp>
        <p:nvSpPr>
          <p:cNvPr id="36746" name="Rectangle 906"/>
          <p:cNvSpPr>
            <a:spLocks noGrp="1" noChangeArrowheads="1"/>
          </p:cNvSpPr>
          <p:nvPr>
            <p:ph type="subTitle" idx="1"/>
          </p:nvPr>
        </p:nvSpPr>
        <p:spPr>
          <a:xfrm>
            <a:off x="1820174" y="3429000"/>
            <a:ext cx="5709339" cy="1060450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F78E1E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747" name="Rectangle 907"/>
          <p:cNvSpPr>
            <a:spLocks noGrp="1" noChangeArrowheads="1"/>
          </p:cNvSpPr>
          <p:nvPr>
            <p:ph type="dt" sz="half" idx="2"/>
          </p:nvPr>
        </p:nvSpPr>
        <p:spPr>
          <a:xfrm>
            <a:off x="1825205" y="4652724"/>
            <a:ext cx="2194703" cy="4572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Authors and Date </a:t>
            </a:r>
            <a:endParaRPr lang="en-US" dirty="0"/>
          </a:p>
        </p:txBody>
      </p:sp>
      <p:sp>
        <p:nvSpPr>
          <p:cNvPr id="36745" name="Rectangle 905"/>
          <p:cNvSpPr>
            <a:spLocks noGrp="1" noChangeArrowheads="1"/>
          </p:cNvSpPr>
          <p:nvPr>
            <p:ph type="ctrTitle"/>
          </p:nvPr>
        </p:nvSpPr>
        <p:spPr>
          <a:xfrm>
            <a:off x="1820174" y="1619250"/>
            <a:ext cx="7187301" cy="1600200"/>
          </a:xfrm>
          <a:solidFill>
            <a:schemeClr val="bg1"/>
          </a:solidFill>
        </p:spPr>
        <p:txBody>
          <a:bodyPr/>
          <a:lstStyle>
            <a:lvl1pPr>
              <a:defRPr sz="3600">
                <a:solidFill>
                  <a:srgbClr val="002A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8734"/>
            <a:ext cx="1828800" cy="66805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/>
          <a:stretch/>
        </p:blipFill>
        <p:spPr bwMode="auto">
          <a:xfrm>
            <a:off x="-1" y="1216424"/>
            <a:ext cx="1692303" cy="40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69191" y="6313527"/>
            <a:ext cx="5885839" cy="553998"/>
            <a:chOff x="69191" y="6313527"/>
            <a:chExt cx="5885839" cy="553998"/>
          </a:xfrm>
        </p:grpSpPr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83868" y="6313527"/>
              <a:ext cx="547116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latin typeface="Arial Narrow" pitchFamily="34" charset="0"/>
                  <a:cs typeface="Arial" charset="0"/>
                </a:rPr>
                <a:t>Abt Associates Inc.</a:t>
              </a:r>
              <a:r>
                <a:rPr lang="en-US" sz="700" dirty="0">
                  <a:latin typeface="Arial Narrow" pitchFamily="34" charset="0"/>
                  <a:sym typeface="Wingdings" pitchFamily="2" charset="2"/>
                </a:rPr>
                <a:t> </a:t>
              </a:r>
              <a:r>
                <a:rPr lang="fr-FR" sz="700" i="1" dirty="0">
                  <a:latin typeface="Arial Narrow" pitchFamily="34" charset="0"/>
                </a:rPr>
                <a:t> </a:t>
              </a:r>
              <a:endParaRPr lang="en-US" sz="700" dirty="0">
                <a:latin typeface="Arial Narrow" pitchFamily="34" charset="0"/>
              </a:endParaRPr>
            </a:p>
            <a:p>
              <a:pPr marR="0" algn="l" rtl="0"/>
              <a:r>
                <a:rPr lang="en-US" sz="700" i="1" dirty="0">
                  <a:latin typeface="Arial Narrow" pitchFamily="34" charset="0"/>
                  <a:cs typeface="Arial" charset="0"/>
                </a:rPr>
                <a:t>In collaboration with:</a:t>
              </a:r>
              <a:r>
                <a:rPr lang="en-US" sz="700" dirty="0">
                  <a:latin typeface="Arial Narrow" pitchFamily="34" charset="0"/>
                </a:rPr>
                <a:t/>
              </a:r>
              <a:br>
                <a:rPr lang="en-US" sz="700" dirty="0">
                  <a:latin typeface="Arial Narrow" pitchFamily="34" charset="0"/>
                </a:rPr>
              </a:br>
              <a:r>
                <a:rPr lang="en-US" sz="800" b="0" i="0" u="none" strike="noStrike" baseline="0" dirty="0" smtClean="0">
                  <a:latin typeface="Arial Narrow" pitchFamily="34" charset="0"/>
                </a:rPr>
                <a:t>Broad Branch Associates </a:t>
              </a:r>
              <a:r>
                <a:rPr lang="en-US" sz="800" b="0" i="0" u="none" strike="noStrike" baseline="0" dirty="0" smtClean="0">
                  <a:solidFill>
                    <a:srgbClr val="F78E1E"/>
                  </a:solidFill>
                  <a:latin typeface="Arial Narrow" pitchFamily="34" charset="0"/>
                </a:rPr>
                <a:t>| 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Development Alternatives Inc. (DAI) </a:t>
              </a:r>
              <a:r>
                <a:rPr lang="en-US" sz="800" b="0" i="0" u="none" strike="noStrike" baseline="0" dirty="0" smtClean="0">
                  <a:solidFill>
                    <a:srgbClr val="F78E1E"/>
                  </a:solidFill>
                  <a:latin typeface="Arial Narrow" pitchFamily="34" charset="0"/>
                </a:rPr>
                <a:t>| 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Futures Institute</a:t>
              </a:r>
              <a:r>
                <a:rPr lang="en-US" sz="800" b="0" i="0" u="none" strike="noStrike" baseline="0" dirty="0" smtClean="0">
                  <a:solidFill>
                    <a:srgbClr val="F78E1E"/>
                  </a:solidFill>
                  <a:latin typeface="Arial Narrow" pitchFamily="34" charset="0"/>
                </a:rPr>
                <a:t> | 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Johns Hopkins Bloomberg School of Public Health (JHSPH) </a:t>
              </a:r>
              <a:r>
                <a:rPr lang="en-US" sz="800" b="0" i="0" u="none" strike="noStrike" baseline="0" dirty="0" smtClean="0">
                  <a:solidFill>
                    <a:srgbClr val="F78E1E"/>
                  </a:solidFill>
                  <a:latin typeface="Arial Narrow" pitchFamily="34" charset="0"/>
                </a:rPr>
                <a:t>| 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Results for Development Institute (R4D) </a:t>
              </a:r>
              <a:r>
                <a:rPr lang="en-US" sz="800" b="0" i="0" u="none" strike="noStrike" baseline="0" dirty="0" smtClean="0">
                  <a:solidFill>
                    <a:srgbClr val="F78E1E"/>
                  </a:solidFill>
                  <a:latin typeface="Arial Narrow" pitchFamily="34" charset="0"/>
                </a:rPr>
                <a:t>| 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RTI International </a:t>
              </a:r>
              <a:r>
                <a:rPr lang="en-US" sz="800" b="0" i="0" u="none" strike="noStrike" baseline="0" dirty="0" smtClean="0">
                  <a:solidFill>
                    <a:srgbClr val="F78E1E"/>
                  </a:solidFill>
                  <a:latin typeface="Arial Narrow" pitchFamily="34" charset="0"/>
                </a:rPr>
                <a:t>| 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Training Resources Group, Inc. (TRG)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" y="6361926"/>
              <a:ext cx="457200" cy="4572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6C1D1-909D-4F05-8E41-09F7141A14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152400"/>
            <a:ext cx="786765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3475038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fld id="{5E33A689-A57B-4768-8C4A-91D42FF95C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886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C596-EBFF-425A-9FB7-2C5721FB0F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0" b="29950"/>
          <a:stretch/>
        </p:blipFill>
        <p:spPr bwMode="auto">
          <a:xfrm>
            <a:off x="5413777" y="1673884"/>
            <a:ext cx="3730223" cy="519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747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C9B90-562B-470B-B47D-7FD398A10E0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9725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899" y="1609725"/>
            <a:ext cx="3762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7FE76-E0FF-439F-A770-3B1A3346EF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141288"/>
            <a:ext cx="78771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27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25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27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25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4E122-F982-44C1-8DCC-2C6EB3F307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51C84-1E8E-4EF9-8FDF-82BD34D4464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3F3DE-D874-4C3D-A578-604A976706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3050"/>
            <a:ext cx="26749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0" y="1435100"/>
            <a:ext cx="26654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2C386-F7CE-4310-8F20-F0F615D73B3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4B2C2-7413-4AB4-A863-AA73DBD13E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4" name="Rectangle 9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09725"/>
            <a:ext cx="82391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3435" name="Rectangle 9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436" name="Rectangle 9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3475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437" name="Rectangle 90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72F4194A-4A16-4558-8E4B-03C79AD4511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3433" name="Rectangle 905"/>
          <p:cNvSpPr>
            <a:spLocks noGrp="1" noChangeArrowheads="1"/>
          </p:cNvSpPr>
          <p:nvPr>
            <p:ph type="title"/>
          </p:nvPr>
        </p:nvSpPr>
        <p:spPr bwMode="auto">
          <a:xfrm>
            <a:off x="800772" y="152400"/>
            <a:ext cx="7886028" cy="114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17891"/>
          <a:stretch/>
        </p:blipFill>
        <p:spPr bwMode="auto">
          <a:xfrm>
            <a:off x="-1" y="0"/>
            <a:ext cx="800773" cy="180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</p:sldLayoutIdLst>
  <p:txStyles>
    <p:titleStyle>
      <a:lvl1pPr marL="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78E1E"/>
        </a:buClr>
        <a:buSzPct val="85000"/>
        <a:buFont typeface="Webdings" pitchFamily="18" charset="2"/>
        <a:buChar char="8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78E1E"/>
        </a:buClr>
        <a:buSzPct val="85000"/>
        <a:buFont typeface="Wingdings" pitchFamily="2" charset="2"/>
        <a:buChar char="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78E1E"/>
        </a:buClr>
        <a:buSzPct val="85000"/>
        <a:buFont typeface="Webdings" pitchFamily="18" charset="2"/>
        <a:buChar char="4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78E1E"/>
        </a:buClr>
        <a:buSzPct val="85000"/>
        <a:buFont typeface="Wingdings" pitchFamily="2" charset="2"/>
        <a:buChar char="Ø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78E1E"/>
        </a:buClr>
        <a:buSzPct val="85000"/>
        <a:buFont typeface="Wingdings" pitchFamily="2" charset="2"/>
        <a:buChar char="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AC142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AC142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AC142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AC142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79004" y="1163178"/>
            <a:ext cx="7187301" cy="2343149"/>
          </a:xfrm>
          <a:noFill/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Universal coverage of essential health services in sub Saharan Africa: projections of domestic resources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75904" y="4218447"/>
            <a:ext cx="6969019" cy="1371600"/>
          </a:xfrm>
        </p:spPr>
        <p:txBody>
          <a:bodyPr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Carlos Avila, Catherine Connor, 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Tesfaye Dereje, Sharon Nakhimovsky and Wendy Wong</a:t>
            </a:r>
            <a:endParaRPr lang="en-US" sz="2000" b="0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Health Finance and Governance Project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973464" y="602052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 dirty="0" smtClean="0">
                <a:latin typeface="Arial Narrow" pitchFamily="34" charset="0"/>
              </a:rPr>
              <a:t>17 July 2013</a:t>
            </a:r>
            <a:endParaRPr lang="en-US" sz="1400" b="1" dirty="0">
              <a:solidFill>
                <a:srgbClr val="000099"/>
              </a:solidFill>
              <a:latin typeface="Arial Narrow" pitchFamily="34" charset="0"/>
            </a:endParaRPr>
          </a:p>
          <a:p>
            <a:endParaRPr lang="en-US" sz="1400" dirty="0">
              <a:latin typeface="Arial Narrow" pitchFamily="34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0" y="5791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8867" y="1429623"/>
            <a:ext cx="7251498" cy="5343707"/>
            <a:chOff x="719456" y="1514293"/>
            <a:chExt cx="7251498" cy="534370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56" y="1514293"/>
              <a:ext cx="7251498" cy="500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54574" y="6104825"/>
              <a:ext cx="651295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+mn-lt"/>
                </a:rPr>
                <a:t> </a:t>
              </a:r>
              <a:r>
                <a:rPr lang="en-US" sz="1800" b="1" dirty="0" smtClean="0">
                  <a:latin typeface="+mn-lt"/>
                </a:rPr>
                <a:t>   $54	 $148	$403	$1,097     $2,981   $8,103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28369" y="6519446"/>
              <a:ext cx="289112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GDP Per Capita (Log Scale)</a:t>
              </a:r>
              <a:endParaRPr lang="en-US" sz="1600" b="1" dirty="0">
                <a:latin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7559" r="1869" b="12763"/>
          <a:stretch/>
        </p:blipFill>
        <p:spPr bwMode="auto">
          <a:xfrm>
            <a:off x="1774371" y="1741713"/>
            <a:ext cx="6193972" cy="414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Methods 3: Domestic </a:t>
            </a:r>
            <a:r>
              <a:rPr lang="en-US" sz="2800" dirty="0"/>
              <a:t>health spending per capita </a:t>
            </a:r>
            <a:r>
              <a:rPr lang="en-US" sz="2800" dirty="0" smtClean="0"/>
              <a:t>increases with GDP (Baseline-2010)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184400" y="1947333"/>
            <a:ext cx="5096933" cy="37253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5106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of </a:t>
            </a:r>
            <a:r>
              <a:rPr lang="en-US" dirty="0" smtClean="0"/>
              <a:t>assumptions </a:t>
            </a: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to </a:t>
            </a:r>
            <a:r>
              <a:rPr lang="en-US" dirty="0" smtClean="0"/>
              <a:t>project </a:t>
            </a:r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/>
              <a:t>d</a:t>
            </a:r>
            <a:r>
              <a:rPr lang="en-US" dirty="0" smtClean="0"/>
              <a:t>omestic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s</a:t>
            </a:r>
            <a:r>
              <a:rPr lang="en-US" dirty="0" smtClean="0"/>
              <a:t>pending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71947"/>
              </p:ext>
            </p:extLst>
          </p:nvPr>
        </p:nvGraphicFramePr>
        <p:xfrm>
          <a:off x="232013" y="1377505"/>
          <a:ext cx="8748217" cy="490586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50144"/>
                <a:gridCol w="3477198"/>
                <a:gridCol w="3220875"/>
              </a:tblGrid>
              <a:tr h="139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9731" marR="49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Economic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Growth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9731" marR="49731" marT="0" marB="0"/>
                </a:tc>
                <a:tc>
                  <a:txBody>
                    <a:bodyPr/>
                    <a:lstStyle/>
                    <a:p>
                      <a:pPr marL="114300" marR="0" algn="ctr">
                        <a:lnSpc>
                          <a:spcPct val="115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Economic Growth and Abuja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Commitment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58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Basic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assumption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9731" marR="4973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GDP per capita increases each year from 2010-2016 as projected by the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IMF.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200" b="1" dirty="0" smtClean="0">
                          <a:effectLst/>
                          <a:latin typeface="+mn-lt"/>
                        </a:rPr>
                        <a:t>2017-2020 </a:t>
                      </a:r>
                      <a:r>
                        <a:rPr lang="en-US" sz="1200" b="1" dirty="0">
                          <a:effectLst/>
                          <a:latin typeface="+mn-lt"/>
                        </a:rPr>
                        <a:t>projections based on average growth during the prior five years.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9731" marR="49731" marT="0" marB="0"/>
                </a:tc>
                <a:tc hMerge="1"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270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Government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9731" marR="497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GGHE spending projected growth rate in relation to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1% growth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</a:rPr>
                        <a:t> in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GDP </a:t>
                      </a:r>
                      <a:r>
                        <a:rPr lang="en-US" sz="1200" b="1" dirty="0">
                          <a:effectLst/>
                          <a:latin typeface="+mn-lt"/>
                        </a:rPr>
                        <a:t>per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capita:</a:t>
                      </a:r>
                      <a:r>
                        <a:rPr lang="en-US" sz="1400" baseline="30000" dirty="0" smtClean="0"/>
                        <a:t>[1]</a:t>
                      </a:r>
                      <a:r>
                        <a:rPr lang="en-US" sz="1400" dirty="0" smtClean="0"/>
                        <a:t> 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1.305%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low income countries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0.557%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lower-middle income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0.661%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upper-middle income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0.702%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high income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9731" marR="49731" marT="0" marB="0"/>
                </a:tc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 as Assumption 1, plus GGHE, as a percentage of total government expenditures, increases by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percentage point per year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until 15% of total government expenditures is reached.</a:t>
                      </a:r>
                    </a:p>
                  </a:txBody>
                  <a:tcPr marL="0" marR="0" marT="0" marB="0"/>
                </a:tc>
              </a:tr>
              <a:tr h="10929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Private non-household (employers, insurance)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9731" marR="497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Private non-household spending projected growth rate in relation to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a 1% growth </a:t>
                      </a:r>
                      <a:r>
                        <a:rPr lang="en-US" sz="1200" b="1" dirty="0">
                          <a:effectLst/>
                          <a:latin typeface="+mn-lt"/>
                        </a:rPr>
                        <a:t>in GDP per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capita:</a:t>
                      </a:r>
                      <a:r>
                        <a:rPr lang="en-US" sz="1400" baseline="30000" dirty="0" smtClean="0"/>
                        <a:t>[2]</a:t>
                      </a:r>
                      <a:r>
                        <a:rPr lang="en-US" sz="1400" dirty="0" smtClean="0"/>
                        <a:t> 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1.26%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low income countries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0.95%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middle income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0.66%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high income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9731" marR="49731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 Same as Assumption 1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65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Private out-of-pocket household expenditures (OOP)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9731" marR="497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</a:rPr>
                        <a:t>OOP </a:t>
                      </a:r>
                      <a:r>
                        <a:rPr lang="en-US" sz="1200" b="1" dirty="0">
                          <a:effectLst/>
                          <a:latin typeface="+mn-lt"/>
                        </a:rPr>
                        <a:t>spending projected growth rate in relation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</a:rPr>
                        <a:t> 1%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+mn-lt"/>
                        </a:rPr>
                        <a:t>growth in GDP per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capita:</a:t>
                      </a:r>
                      <a:r>
                        <a:rPr lang="en-US" sz="1400" baseline="30000" dirty="0" smtClean="0"/>
                        <a:t>[1]</a:t>
                      </a:r>
                      <a:r>
                        <a:rPr lang="en-US" sz="1400" dirty="0" smtClean="0"/>
                        <a:t> 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1.098%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low income countries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0.869%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lower-middle income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0.842%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upper-middle income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1.503%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high income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9731" marR="49731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Same as Assumption 1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517" y="6338809"/>
            <a:ext cx="904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aseline="30000" dirty="0" smtClean="0"/>
              <a:t>[1]</a:t>
            </a:r>
            <a:r>
              <a:rPr lang="en-US" sz="1200" dirty="0" smtClean="0"/>
              <a:t> (Xu, Saksena, &amp; Holly, 2011)</a:t>
            </a:r>
          </a:p>
          <a:p>
            <a:pPr lvl="0"/>
            <a:r>
              <a:rPr lang="en-US" sz="1200" baseline="30000" dirty="0" smtClean="0"/>
              <a:t>[2] </a:t>
            </a:r>
            <a:r>
              <a:rPr lang="en-US" sz="1200" dirty="0" smtClean="0"/>
              <a:t>(Govindaraj, Chellaraj, &amp; Murray, 1997) </a:t>
            </a:r>
          </a:p>
          <a:p>
            <a:pPr marL="342900" lvl="0" indent="-342900">
              <a:buFont typeface="Arial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75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health </a:t>
            </a:r>
            <a:r>
              <a:rPr lang="en-US" dirty="0"/>
              <a:t>s</a:t>
            </a:r>
            <a:r>
              <a:rPr lang="en-US" dirty="0" smtClean="0"/>
              <a:t>pending by source in 41 SSA countries, 2000-2010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95802"/>
              </p:ext>
            </p:extLst>
          </p:nvPr>
        </p:nvGraphicFramePr>
        <p:xfrm>
          <a:off x="409433" y="1665024"/>
          <a:ext cx="8447963" cy="50257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09362"/>
                <a:gridCol w="1189719"/>
                <a:gridCol w="844316"/>
                <a:gridCol w="1208908"/>
                <a:gridCol w="921073"/>
                <a:gridCol w="1074585"/>
              </a:tblGrid>
              <a:tr h="422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2000-10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</a:rPr>
                        <a:t> Source of heath expenditure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USD per capita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As </a:t>
                      </a:r>
                      <a:r>
                        <a:rPr lang="en-US" sz="2000" b="1" dirty="0">
                          <a:effectLst/>
                        </a:rPr>
                        <a:t>% of THE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USD per capita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As % of THE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% Change of USD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84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</a:rPr>
                        <a:t>Total health expenditure (THE)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$16 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100%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$</a:t>
                      </a:r>
                      <a:r>
                        <a:rPr lang="en-US" sz="2000" b="1" dirty="0" smtClean="0">
                          <a:effectLst/>
                        </a:rPr>
                        <a:t>88 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100%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452%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69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</a:rPr>
                        <a:t>Government 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$6 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37%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$</a:t>
                      </a:r>
                      <a:r>
                        <a:rPr lang="en-US" sz="2000" b="1" dirty="0" smtClean="0">
                          <a:effectLst/>
                        </a:rPr>
                        <a:t>32 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37%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433%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</a:rPr>
                        <a:t>Household out-of-pocket (OOP)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$5 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30%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$</a:t>
                      </a:r>
                      <a:r>
                        <a:rPr lang="en-US" sz="2000" b="1" dirty="0" smtClean="0">
                          <a:effectLst/>
                        </a:rPr>
                        <a:t>24 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28%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385%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chemeClr val="tx1"/>
                          </a:solidFill>
                          <a:effectLst/>
                        </a:rPr>
                        <a:t>Private non-household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$4 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28%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$21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23%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379%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3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</a:rPr>
                        <a:t>External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$1 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$11 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12%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1275%</a:t>
                      </a:r>
                      <a:endParaRPr lang="en-US" sz="3200" b="1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4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Growth in total domestic health spending assuming economic growth: country averages for the lower three quartiles of GDP per capita 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1"/>
            <a:ext cx="8556171" cy="4550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6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 capita </a:t>
            </a:r>
            <a:r>
              <a:rPr lang="en-US" sz="2400" dirty="0" smtClean="0"/>
              <a:t>domestic </a:t>
            </a:r>
            <a:r>
              <a:rPr lang="en-US" sz="2400" dirty="0"/>
              <a:t>h</a:t>
            </a:r>
            <a:r>
              <a:rPr lang="en-US" sz="2400" dirty="0" smtClean="0"/>
              <a:t>ealth </a:t>
            </a:r>
            <a:r>
              <a:rPr lang="en-US" sz="2400" dirty="0"/>
              <a:t>s</a:t>
            </a:r>
            <a:r>
              <a:rPr lang="en-US" sz="2400" dirty="0" smtClean="0"/>
              <a:t>pending </a:t>
            </a:r>
            <a:r>
              <a:rPr lang="en-US" sz="2400" dirty="0"/>
              <a:t>in 2020 under </a:t>
            </a:r>
            <a:r>
              <a:rPr lang="en-US" sz="2400" dirty="0" smtClean="0"/>
              <a:t>economic </a:t>
            </a:r>
            <a:r>
              <a:rPr lang="en-US" sz="2400" dirty="0"/>
              <a:t>g</a:t>
            </a:r>
            <a:r>
              <a:rPr lang="en-US" sz="2400" dirty="0" smtClean="0"/>
              <a:t>rowth </a:t>
            </a:r>
            <a:r>
              <a:rPr lang="en-US" sz="2400" dirty="0"/>
              <a:t>only and </a:t>
            </a:r>
            <a:r>
              <a:rPr lang="en-US" sz="2400" dirty="0" smtClean="0"/>
              <a:t>economic </a:t>
            </a:r>
            <a:r>
              <a:rPr lang="en-US" sz="2400" dirty="0"/>
              <a:t>g</a:t>
            </a:r>
            <a:r>
              <a:rPr lang="en-US" sz="2400" dirty="0" smtClean="0"/>
              <a:t>rowth </a:t>
            </a:r>
            <a:r>
              <a:rPr lang="en-US" sz="2400" dirty="0"/>
              <a:t>with the Abuja commitment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1621973"/>
            <a:ext cx="8196943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3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3" y="1523103"/>
            <a:ext cx="7154587" cy="48701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Growth in d</a:t>
            </a:r>
            <a:r>
              <a:rPr lang="en-US" sz="2400" dirty="0" smtClean="0"/>
              <a:t>omestic </a:t>
            </a:r>
            <a:r>
              <a:rPr lang="en-US" sz="2400" dirty="0"/>
              <a:t>h</a:t>
            </a:r>
            <a:r>
              <a:rPr lang="en-US" sz="2400" dirty="0" smtClean="0"/>
              <a:t>ealth </a:t>
            </a:r>
            <a:r>
              <a:rPr lang="en-US" sz="2400" dirty="0"/>
              <a:t>s</a:t>
            </a:r>
            <a:r>
              <a:rPr lang="en-US" sz="2400" dirty="0" smtClean="0"/>
              <a:t>pending in 43 countries, </a:t>
            </a:r>
            <a:r>
              <a:rPr lang="en-US" sz="2400" dirty="0"/>
              <a:t>under economic growth and Abuja commitment, by source, 2000-2020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6660292" y="2261286"/>
            <a:ext cx="395416" cy="1739980"/>
          </a:xfrm>
          <a:prstGeom prst="rightBrac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919" y="2594925"/>
            <a:ext cx="176701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Political commitment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4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Countries reaching the $60 per capita spending target through health financing from domestic </a:t>
            </a:r>
            <a:r>
              <a:rPr lang="en-US" sz="2400" dirty="0" smtClean="0"/>
              <a:t>sources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456562"/>
              </p:ext>
            </p:extLst>
          </p:nvPr>
        </p:nvGraphicFramePr>
        <p:xfrm>
          <a:off x="191072" y="1313057"/>
          <a:ext cx="8830100" cy="549133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28046"/>
                <a:gridCol w="3111689"/>
                <a:gridCol w="764275"/>
                <a:gridCol w="3302758"/>
                <a:gridCol w="723332"/>
              </a:tblGrid>
              <a:tr h="31095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Economic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Growth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Economic Growth + Abuja commitment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Countries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Countries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</a:tr>
              <a:tr h="15547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Angola, Botswana, Cape Verde, Equatorial Guinea, Gabon, Lesotho, Mauritius, Namibia, São Tomé and Príncipe, Seychelles, South Africa, Swaziland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Angola, Botswana, Cape Verde, Equatorial Guinea, Gabon, Lesotho, Mauritius, Namibia, São Tomé and Príncipe, Seychelles, South Africa, Swaziland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</a:tr>
              <a:tr h="168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Congo, Côte d'Ivoire, Nigeria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Congo, Côte d'Ivoire, Nigeria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</a:tr>
              <a:tr h="310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Cameroon, Ghana, Zambia,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</a:tr>
              <a:tr h="168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68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Cameroon, Ghana, Zambia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07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Kenya, Mali, Senegal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168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Sierra Leone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/>
                </a:tc>
              </a:tr>
              <a:tr h="168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66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Kenya, Mali, Sierra Leone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Burkina Faso, Chad, Comoros,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</a:tr>
              <a:tr h="168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Eritrea, Mozambique, Tanzania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</a:tr>
              <a:tr h="310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0838" marR="608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Benín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0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00772" y="152400"/>
            <a:ext cx="7886028" cy="114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lang="en-US" sz="2400" dirty="0"/>
              <a:t>OOP spending as a percent of THE by country income quartile assuming economic growth and Abuja commitment is met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450656"/>
            <a:ext cx="7935686" cy="5037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5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gap in 2020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32011" y="1546955"/>
            <a:ext cx="881645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8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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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To reach the $60 per capita target </a:t>
            </a:r>
            <a:r>
              <a:rPr lang="en-US" b="1" dirty="0" smtClean="0"/>
              <a:t>with economic growth alone</a:t>
            </a:r>
            <a:r>
              <a:rPr lang="en-US" dirty="0" smtClean="0"/>
              <a:t>, 21 countries would face a collective funding gap of $14.5 billion in 2020.</a:t>
            </a:r>
          </a:p>
          <a:p>
            <a:r>
              <a:rPr lang="en-US" dirty="0" smtClean="0"/>
              <a:t>7 countries account for 78% of the gap</a:t>
            </a:r>
          </a:p>
          <a:p>
            <a:r>
              <a:rPr lang="en-US" dirty="0" smtClean="0"/>
              <a:t>DRC, Ethiopia, Uganda and Madagascar will have the highest projected gaps in 2020</a:t>
            </a:r>
          </a:p>
          <a:p>
            <a:r>
              <a:rPr lang="en-US" dirty="0" smtClean="0"/>
              <a:t>The collective funding gap would drop to $8.2 billion in 2020, </a:t>
            </a:r>
            <a:r>
              <a:rPr lang="en-US" b="1" u="sng" dirty="0" smtClean="0"/>
              <a:t>IF</a:t>
            </a:r>
            <a:r>
              <a:rPr lang="en-US" dirty="0" smtClean="0"/>
              <a:t> countries met the Abuja commitment. </a:t>
            </a:r>
          </a:p>
          <a:p>
            <a:pPr marL="0" indent="0">
              <a:buFont typeface="Webdings" pitchFamily="18" charset="2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90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54" y="1950467"/>
            <a:ext cx="7694762" cy="3943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Background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Questions addressed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Limitations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Summary &amp; conclusions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Implications for donors</a:t>
            </a:r>
          </a:p>
        </p:txBody>
      </p:sp>
    </p:spTree>
    <p:extLst>
      <p:ext uri="{BB962C8B-B14F-4D97-AF65-F5344CB8AC3E}">
        <p14:creationId xmlns:p14="http://schemas.microsoft.com/office/powerpoint/2010/main" val="962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41603"/>
              </p:ext>
            </p:extLst>
          </p:nvPr>
        </p:nvGraphicFramePr>
        <p:xfrm>
          <a:off x="621102" y="1368228"/>
          <a:ext cx="8246852" cy="53945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41971"/>
                <a:gridCol w="2285812"/>
                <a:gridCol w="2719069"/>
              </a:tblGrid>
              <a:tr h="215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1990" marR="61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Economic growth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0" marR="61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Economic growth plus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Abuja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0" marR="61990" marT="0" marB="0" anchor="ctr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Democratic Republic of the Congo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3,948.66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2,995.03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3,173.63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2,196.60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Ethiopia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1,196.98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845.40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Uganda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1,061.57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782.33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Madagascar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695.92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360.00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Malawi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658.08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287.76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638.05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Republic of Tanzania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571.58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Mozambique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357.08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36.70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Rwanda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337.87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204.00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Guinea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274.83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249.85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229.25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131.29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Burundi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216.75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154.04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African Republic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186.76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Burkina Faso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184.48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98.45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166.51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Eritrea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135.63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23.95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Togo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59.15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Gambia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61.45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Senegal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40.56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0.91</a:t>
                      </a:r>
                    </a:p>
                  </a:txBody>
                  <a:tcPr marL="68580" marR="68580" marT="0" marB="0" anchor="b"/>
                </a:tc>
              </a:tr>
              <a:tr h="21543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Guinea-Bissau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144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</a:tr>
              <a:tr h="3746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Funding Gap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0" marR="6199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14,484.84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8,175.62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800100" y="152400"/>
            <a:ext cx="7886700" cy="114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lang="en-US" sz="2400" dirty="0"/>
              <a:t>Funding gap under the two projections for total domestic health financing growth by 2020 (million US$)</a:t>
            </a:r>
          </a:p>
        </p:txBody>
      </p:sp>
    </p:spTree>
    <p:extLst>
      <p:ext uri="{BB962C8B-B14F-4D97-AF65-F5344CB8AC3E}">
        <p14:creationId xmlns:p14="http://schemas.microsoft.com/office/powerpoint/2010/main" val="12065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&amp; Caveats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1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1323" y="1628843"/>
            <a:ext cx="809312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8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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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Health spending on average has tended to increase with economic growth; however, individual country income elasticity varies.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WHO Global Health Observatory data on government health expenditures includes on-budget donor funding.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We used detailed NHA data from a 10 countries to adjust the estimates of government health expenditure </a:t>
            </a:r>
            <a:r>
              <a:rPr lang="en-US" sz="2400" dirty="0" smtClean="0"/>
              <a:t>and non-OOP private </a:t>
            </a:r>
            <a:r>
              <a:rPr lang="en-US" sz="2400" dirty="0" smtClean="0"/>
              <a:t>spending </a:t>
            </a:r>
            <a:r>
              <a:rPr lang="en-US" sz="2400" dirty="0" smtClean="0"/>
              <a:t>to </a:t>
            </a:r>
            <a:r>
              <a:rPr lang="en-US" sz="2400" dirty="0" smtClean="0"/>
              <a:t>remove </a:t>
            </a:r>
            <a:r>
              <a:rPr lang="en-US" sz="2400" dirty="0" smtClean="0"/>
              <a:t>donor </a:t>
            </a:r>
            <a:r>
              <a:rPr lang="en-US" sz="2400" dirty="0" smtClean="0"/>
              <a:t>funding.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Limitations of the HLTF analysis to estimate the cost of a package of essential services are presented in their publications.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220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2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1323" y="1628843"/>
            <a:ext cx="809312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8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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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The assumption that governments will choose to fulfill the Abuja commitment is </a:t>
            </a:r>
            <a:r>
              <a:rPr lang="en-US" b="1" dirty="0" smtClean="0"/>
              <a:t>very optimistic </a:t>
            </a:r>
            <a:r>
              <a:rPr lang="en-US" dirty="0" smtClean="0"/>
              <a:t>given that very few countries have met the Abuja commitment since it was declared in 2001. </a:t>
            </a:r>
          </a:p>
          <a:p>
            <a:endParaRPr lang="en-US" i="1" dirty="0" smtClean="0"/>
          </a:p>
          <a:p>
            <a:r>
              <a:rPr lang="en-US" dirty="0" smtClean="0"/>
              <a:t>THE per capita masks significant inequities in almost all the countries. </a:t>
            </a:r>
          </a:p>
        </p:txBody>
      </p:sp>
    </p:spTree>
    <p:extLst>
      <p:ext uri="{BB962C8B-B14F-4D97-AF65-F5344CB8AC3E}">
        <p14:creationId xmlns:p14="http://schemas.microsoft.com/office/powerpoint/2010/main" val="33221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1323" y="1628843"/>
            <a:ext cx="809312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8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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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 smtClean="0"/>
              <a:t>The assumption that governments spending $60 per capita on health will ensure universal access to essential services is far from assured</a:t>
            </a:r>
          </a:p>
          <a:p>
            <a:endParaRPr lang="en-US" sz="2000" i="1" dirty="0" smtClean="0"/>
          </a:p>
          <a:p>
            <a:endParaRPr lang="en-US" sz="2400" i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693059"/>
              </p:ext>
            </p:extLst>
          </p:nvPr>
        </p:nvGraphicFramePr>
        <p:xfrm>
          <a:off x="414867" y="2496000"/>
          <a:ext cx="7923914" cy="348181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51144"/>
                <a:gridCol w="2157581"/>
                <a:gridCol w="1969449"/>
                <a:gridCol w="1045740"/>
              </a:tblGrid>
              <a:tr h="1332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Total health expenditures per capita (Constant 2010 USD)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% of women of reproductive age with unmet need for family planning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Year of DHS and expenditure data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47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Congo (Brazzaville)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$51.69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2005</a:t>
                      </a:r>
                    </a:p>
                  </a:txBody>
                  <a:tcPr marL="68580" marR="68580" marT="0" marB="0"/>
                </a:tc>
              </a:tr>
              <a:tr h="34747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$121.34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68580" marR="68580" marT="0" marB="0"/>
                </a:tc>
              </a:tr>
              <a:tr h="34747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Lesotho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$77.88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</a:p>
                  </a:txBody>
                  <a:tcPr marL="68580" marR="68580" marT="0" marB="0"/>
                </a:tc>
              </a:tr>
              <a:tr h="34747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Namibia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$355.30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2006-07</a:t>
                      </a:r>
                    </a:p>
                  </a:txBody>
                  <a:tcPr marL="68580" marR="68580" marT="0" marB="0"/>
                </a:tc>
              </a:tr>
              <a:tr h="41192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São Tomé and Príncipe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$106.31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2008-09</a:t>
                      </a:r>
                    </a:p>
                  </a:txBody>
                  <a:tcPr marL="68580" marR="68580" marT="0" marB="0"/>
                </a:tc>
              </a:tr>
              <a:tr h="34747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Swaziland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$197.76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2006-07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384854"/>
            <a:ext cx="7772400" cy="1725183"/>
          </a:xfrm>
        </p:spPr>
        <p:txBody>
          <a:bodyPr anchor="t"/>
          <a:lstStyle/>
          <a:p>
            <a:pPr>
              <a:spcAft>
                <a:spcPts val="0"/>
              </a:spcAft>
            </a:pPr>
            <a:r>
              <a:rPr lang="en-US" dirty="0" smtClean="0"/>
              <a:t>Summary, conclusions, AND IMPLICATIONS FOR DONORS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26055"/>
              </p:ext>
            </p:extLst>
          </p:nvPr>
        </p:nvGraphicFramePr>
        <p:xfrm>
          <a:off x="382138" y="1583133"/>
          <a:ext cx="8543498" cy="27089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20369"/>
                <a:gridCol w="2893326"/>
                <a:gridCol w="3029803"/>
              </a:tblGrid>
              <a:tr h="898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Current spending (2010)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Projections based on economic growth (2020)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4300" marR="0" algn="ct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Projections based on economic growth and Abuja commitment (2020)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2571">
                <a:tc>
                  <a:txBody>
                    <a:bodyPr/>
                    <a:lstStyle/>
                    <a:p>
                      <a:pPr marL="285750" marR="0" indent="-285750" algn="l" defTabSz="914400" rtl="0" eaLnBrk="1" latinLnBrk="0" hangingPunct="1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countries already meet the  HLTF target of spending at least $60 per capita on health from domestic sources</a:t>
                      </a: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latinLnBrk="0" hangingPunct="1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additional countries meet the target for a total of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countries need additional support to close an estimated funding gap of $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billion.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latinLnBrk="0" hangingPunct="1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additional countries meet the target for a total of 29</a:t>
                      </a: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countries need additional support, $8.2 billion funding gap.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68763"/>
              </p:ext>
            </p:extLst>
          </p:nvPr>
        </p:nvGraphicFramePr>
        <p:xfrm>
          <a:off x="398058" y="4329662"/>
          <a:ext cx="8543498" cy="15990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90802"/>
                <a:gridCol w="2961564"/>
                <a:gridCol w="2991132"/>
              </a:tblGrid>
              <a:tr h="379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THE US$ 69 billion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 US$ 130 billion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algn="ctr">
                        <a:lnSpc>
                          <a:spcPct val="115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 US$ 174 billion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97078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Public sources $25 billion (36%)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Private sources $16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billion (23%)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Households $19 billion (28%)</a:t>
                      </a: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latinLnBrk="0" hangingPunct="1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sources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$44 billion (34%)</a:t>
                      </a: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 sources $30 billion (23%)</a:t>
                      </a: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Households $43 billion (33%)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b="1" dirty="0" smtClean="0">
                          <a:latin typeface="+mn-lt"/>
                        </a:rPr>
                        <a:t>Public sources $92 billion (53%)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b="1" dirty="0" smtClean="0">
                          <a:latin typeface="+mn-lt"/>
                        </a:rPr>
                        <a:t>Private sources $30 billion (17%)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b="1" dirty="0" smtClean="0">
                          <a:latin typeface="+mn-lt"/>
                        </a:rPr>
                        <a:t>Households $43  billion (25%)</a:t>
                      </a: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800100" y="152400"/>
            <a:ext cx="7886700" cy="114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9308" y="1587898"/>
            <a:ext cx="8575774" cy="509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8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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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Rising domestic resources alone are not enough to ensure access to essential health services in all countries. </a:t>
            </a:r>
          </a:p>
          <a:p>
            <a:r>
              <a:rPr lang="en-US" dirty="0" smtClean="0"/>
              <a:t>Leadership and other governance actions are required. </a:t>
            </a:r>
          </a:p>
          <a:p>
            <a:r>
              <a:rPr lang="en-US" dirty="0" smtClean="0"/>
              <a:t>Countries and their partners need to emphasize key health financing priorities in addition to resource mobilization:</a:t>
            </a:r>
          </a:p>
          <a:p>
            <a:pPr lvl="1"/>
            <a:r>
              <a:rPr lang="en-US" dirty="0" smtClean="0"/>
              <a:t> efficient allocation to essential health services and to underserved populations; </a:t>
            </a:r>
          </a:p>
          <a:p>
            <a:pPr lvl="1"/>
            <a:r>
              <a:rPr lang="en-US" dirty="0" smtClean="0"/>
              <a:t>improved risk pooling and </a:t>
            </a:r>
          </a:p>
          <a:p>
            <a:pPr lvl="1"/>
            <a:r>
              <a:rPr lang="en-US" dirty="0" smtClean="0"/>
              <a:t>strategic purchasing for quality and efficiency.</a:t>
            </a:r>
          </a:p>
          <a:p>
            <a:pPr marL="0" indent="0">
              <a:buFont typeface="Webdings" pitchFamily="18" charset="2"/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1551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donors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1470" y="5943594"/>
            <a:ext cx="7448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Expected changes in external assistance as percentage of THE,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under </a:t>
            </a:r>
            <a:r>
              <a:rPr lang="en-US" dirty="0">
                <a:latin typeface="+mn-lt"/>
              </a:rPr>
              <a:t>economic growth and Abuja commitment, 2010 and 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823" y="1655800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High dependency</a:t>
            </a:r>
            <a:endParaRPr 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1449" y="1667981"/>
            <a:ext cx="247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Low dependency</a:t>
            </a:r>
            <a:endParaRPr lang="en-US" dirty="0"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656729" y="1749472"/>
            <a:ext cx="1595113" cy="27432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1" y="2382157"/>
            <a:ext cx="7933915" cy="335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7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donors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9308" y="1587899"/>
            <a:ext cx="8575774" cy="507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8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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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3200" dirty="0" smtClean="0"/>
              <a:t>How to encourage countries to meet the Abuja commitment?</a:t>
            </a:r>
            <a:endParaRPr lang="en-US" sz="1600" dirty="0" smtClean="0"/>
          </a:p>
          <a:p>
            <a:r>
              <a:rPr lang="en-US" sz="3200" dirty="0" smtClean="0"/>
              <a:t>How to enable countries to make the most of their expanding funding envelope?</a:t>
            </a:r>
          </a:p>
          <a:p>
            <a:pPr lvl="1"/>
            <a:r>
              <a:rPr lang="en-US" sz="2800" dirty="0" smtClean="0"/>
              <a:t>To allocate funds to essential health services </a:t>
            </a:r>
          </a:p>
          <a:p>
            <a:pPr lvl="1"/>
            <a:r>
              <a:rPr lang="en-US" sz="2800" dirty="0" smtClean="0"/>
              <a:t>To target underserved populations</a:t>
            </a:r>
          </a:p>
          <a:p>
            <a:pPr lvl="1"/>
            <a:r>
              <a:rPr lang="en-US" sz="2800" dirty="0" smtClean="0"/>
              <a:t>To expand risk pooling (rich subsidize the poor; healthy subsidize the sick)</a:t>
            </a:r>
          </a:p>
          <a:p>
            <a:pPr lvl="1"/>
            <a:r>
              <a:rPr lang="en-US" sz="2800" dirty="0" smtClean="0"/>
              <a:t>To use purchasing power to improve quality and efficiency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787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4" y="1582850"/>
            <a:ext cx="8611736" cy="4676775"/>
          </a:xfrm>
        </p:spPr>
        <p:txBody>
          <a:bodyPr>
            <a:noAutofit/>
          </a:bodyPr>
          <a:lstStyle/>
          <a:p>
            <a:r>
              <a:rPr lang="en-US" dirty="0" smtClean="0"/>
              <a:t>High level advocacy to mobilize more funding for health dominated the first decade of the new millennium, from </a:t>
            </a:r>
          </a:p>
          <a:p>
            <a:pPr lvl="1"/>
            <a:r>
              <a:rPr lang="en-US" dirty="0" smtClean="0"/>
              <a:t>the Commission on Macroeconomics and Health in 2001 to the</a:t>
            </a:r>
          </a:p>
          <a:p>
            <a:pPr lvl="1"/>
            <a:r>
              <a:rPr lang="en-US" dirty="0" smtClean="0"/>
              <a:t>Taskforce on Innovative International Financing for Health Systems in 2009 and </a:t>
            </a:r>
          </a:p>
          <a:p>
            <a:pPr lvl="1"/>
            <a:r>
              <a:rPr lang="en-US" dirty="0" smtClean="0"/>
              <a:t>the UN Millennium Project (MDGs) </a:t>
            </a:r>
          </a:p>
          <a:p>
            <a:pPr lvl="1"/>
            <a:r>
              <a:rPr lang="en-US" dirty="0" smtClean="0"/>
              <a:t>Abuja commitment (15% of budget on health)  </a:t>
            </a:r>
          </a:p>
          <a:p>
            <a:endParaRPr lang="en-US" dirty="0" smtClean="0"/>
          </a:p>
          <a:p>
            <a:r>
              <a:rPr lang="en-US" dirty="0" smtClean="0"/>
              <a:t>During the same decade, some African countries experienced unprecedented economic growth, and improvements in governance, trade, health status and life expectancy. </a:t>
            </a:r>
          </a:p>
        </p:txBody>
      </p:sp>
    </p:spTree>
    <p:extLst>
      <p:ext uri="{BB962C8B-B14F-4D97-AF65-F5344CB8AC3E}">
        <p14:creationId xmlns:p14="http://schemas.microsoft.com/office/powerpoint/2010/main" val="3016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62150" y="3686175"/>
            <a:ext cx="6499225" cy="7953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www.hfgproject.org</a:t>
            </a:r>
            <a:endParaRPr lang="en-US" sz="900" dirty="0">
              <a:solidFill>
                <a:schemeClr val="tx1"/>
              </a:solidFill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rise in domestic health spending as GDP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569202"/>
            <a:ext cx="8871045" cy="4954430"/>
          </a:xfrm>
        </p:spPr>
        <p:txBody>
          <a:bodyPr>
            <a:noAutofit/>
          </a:bodyPr>
          <a:lstStyle/>
          <a:p>
            <a:r>
              <a:rPr lang="en-US" sz="2400" dirty="0"/>
              <a:t>Income elasticity of demand measures </a:t>
            </a:r>
            <a:r>
              <a:rPr lang="en-US" sz="2400" dirty="0" smtClean="0"/>
              <a:t>the relationship between </a:t>
            </a:r>
            <a:r>
              <a:rPr lang="en-US" sz="2400" dirty="0"/>
              <a:t>a </a:t>
            </a:r>
            <a:r>
              <a:rPr lang="en-US" sz="2400" dirty="0" smtClean="0"/>
              <a:t>change in the quantity of a good demanded versus the change </a:t>
            </a:r>
            <a:r>
              <a:rPr lang="en-US" sz="2400" dirty="0"/>
              <a:t>in the income of the people demanding the good. </a:t>
            </a:r>
          </a:p>
          <a:p>
            <a:r>
              <a:rPr lang="en-GB" sz="2400" dirty="0" smtClean="0"/>
              <a:t>A </a:t>
            </a:r>
            <a:r>
              <a:rPr lang="en-GB" sz="2400" dirty="0"/>
              <a:t>large body of evidence shows a strong and positive correlation between national income (GDP) and domestic expenditure on health care </a:t>
            </a:r>
            <a:endParaRPr lang="en-GB" sz="2400" dirty="0" smtClean="0"/>
          </a:p>
          <a:p>
            <a:r>
              <a:rPr lang="en-US" sz="2400" dirty="0" smtClean="0"/>
              <a:t>Overall, as GDP </a:t>
            </a:r>
            <a:r>
              <a:rPr lang="en-US" sz="2400" dirty="0"/>
              <a:t>increases </a:t>
            </a:r>
            <a:r>
              <a:rPr lang="en-US" sz="2400" dirty="0" smtClean="0"/>
              <a:t>the </a:t>
            </a:r>
            <a:r>
              <a:rPr lang="en-US" sz="2400" dirty="0"/>
              <a:t>share of government spending on </a:t>
            </a:r>
            <a:r>
              <a:rPr lang="en-US" sz="2400" dirty="0" smtClean="0"/>
              <a:t>health increases 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is calculated as the ratio of the percentage change in demand to the percentage change in income.  </a:t>
            </a:r>
            <a:r>
              <a:rPr lang="en-US" sz="2400" dirty="0" smtClean="0"/>
              <a:t>For example:</a:t>
            </a:r>
          </a:p>
          <a:p>
            <a:pPr lvl="1"/>
            <a:r>
              <a:rPr lang="en-US" sz="2000" dirty="0" smtClean="0"/>
              <a:t>if</a:t>
            </a:r>
            <a:r>
              <a:rPr lang="en-US" sz="2000" dirty="0"/>
              <a:t>, in response to a 10% increase in income, the demand for </a:t>
            </a:r>
            <a:r>
              <a:rPr lang="en-US" sz="2000" dirty="0" smtClean="0"/>
              <a:t>health services </a:t>
            </a:r>
            <a:r>
              <a:rPr lang="en-US" sz="2000" dirty="0"/>
              <a:t>increased by </a:t>
            </a:r>
            <a:r>
              <a:rPr lang="en-US" sz="2000" dirty="0" smtClean="0"/>
              <a:t>13%, </a:t>
            </a:r>
            <a:r>
              <a:rPr lang="en-US" sz="2000" dirty="0"/>
              <a:t>the income elasticity of demand would be </a:t>
            </a:r>
            <a:r>
              <a:rPr lang="en-US" sz="2000" dirty="0" smtClean="0"/>
              <a:t>13%/</a:t>
            </a:r>
            <a:r>
              <a:rPr lang="en-US" sz="2000" dirty="0"/>
              <a:t>10% = </a:t>
            </a:r>
            <a:r>
              <a:rPr lang="en-US" sz="2000" dirty="0" smtClean="0"/>
              <a:t>1.3</a:t>
            </a:r>
          </a:p>
          <a:p>
            <a:pPr lvl="1"/>
            <a:r>
              <a:rPr lang="en-US" sz="2000" dirty="0" smtClean="0"/>
              <a:t>if</a:t>
            </a:r>
            <a:r>
              <a:rPr lang="en-US" sz="2000" dirty="0"/>
              <a:t>, in response to a 10% increase in income, the demand for health services increased by </a:t>
            </a:r>
            <a:r>
              <a:rPr lang="en-US" sz="2000" dirty="0" smtClean="0"/>
              <a:t>6.5%, </a:t>
            </a:r>
            <a:r>
              <a:rPr lang="en-US" sz="2000" dirty="0"/>
              <a:t>the income elasticity of demand would be </a:t>
            </a:r>
            <a:r>
              <a:rPr lang="en-US" sz="2000" dirty="0" smtClean="0"/>
              <a:t>6.5%/</a:t>
            </a:r>
            <a:r>
              <a:rPr lang="en-US" sz="2000" dirty="0"/>
              <a:t>10% = </a:t>
            </a:r>
            <a:r>
              <a:rPr lang="en-US" sz="2000" dirty="0" smtClean="0"/>
              <a:t>0.65</a:t>
            </a:r>
            <a:endParaRPr lang="en-US" sz="20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231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25" y="3334449"/>
            <a:ext cx="1544115" cy="181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t="7776" r="28845" b="14465"/>
          <a:stretch/>
        </p:blipFill>
        <p:spPr bwMode="auto">
          <a:xfrm>
            <a:off x="2711407" y="4107727"/>
            <a:ext cx="2069378" cy="245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2" t="9468" r="20118" b="5289"/>
          <a:stretch/>
        </p:blipFill>
        <p:spPr bwMode="auto">
          <a:xfrm>
            <a:off x="2982046" y="1424770"/>
            <a:ext cx="1585303" cy="217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95" y="1632056"/>
            <a:ext cx="1884705" cy="247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6" y="2988708"/>
            <a:ext cx="1988789" cy="250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Abt 2012 book1\Pics\101MSDCF\DSC0479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5897" r="2385" b="3557"/>
          <a:stretch/>
        </p:blipFill>
        <p:spPr bwMode="auto">
          <a:xfrm>
            <a:off x="5398904" y="4492501"/>
            <a:ext cx="1642242" cy="207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 Rising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addressed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addressed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6" y="1582850"/>
            <a:ext cx="8625384" cy="4995371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Can the region’s continued economic growth lift </a:t>
            </a:r>
            <a:r>
              <a:rPr lang="en-US" dirty="0" smtClean="0"/>
              <a:t>African </a:t>
            </a:r>
            <a:r>
              <a:rPr lang="en-US" dirty="0"/>
              <a:t>countries’ domestic health spending to the target of $60 per person per year by 2020? 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If in addition to economic growth, African governments fulfilled the Abuja </a:t>
            </a:r>
            <a:r>
              <a:rPr lang="en-US" dirty="0" smtClean="0"/>
              <a:t>commitment, </a:t>
            </a:r>
            <a:r>
              <a:rPr lang="en-US" dirty="0"/>
              <a:t>which countries would reach the spending </a:t>
            </a:r>
            <a:r>
              <a:rPr lang="en-US" dirty="0" smtClean="0"/>
              <a:t>target? 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/>
              <a:t>What is the projected impact </a:t>
            </a:r>
            <a:r>
              <a:rPr lang="en-US" dirty="0" smtClean="0"/>
              <a:t>on </a:t>
            </a:r>
            <a:r>
              <a:rPr lang="en-US" dirty="0"/>
              <a:t>household out-of-pocket expenditures on </a:t>
            </a:r>
            <a:r>
              <a:rPr lang="en-US" dirty="0" smtClean="0"/>
              <a:t>health? 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 smtClean="0"/>
              <a:t>What </a:t>
            </a:r>
            <a:r>
              <a:rPr lang="en-US" dirty="0"/>
              <a:t>financing </a:t>
            </a:r>
            <a:r>
              <a:rPr lang="en-US" dirty="0" smtClean="0"/>
              <a:t>gap would remain </a:t>
            </a:r>
            <a:r>
              <a:rPr lang="en-US" dirty="0"/>
              <a:t>in </a:t>
            </a:r>
            <a:r>
              <a:rPr lang="en-US" dirty="0" smtClean="0"/>
              <a:t>2020?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1: Sources and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815920"/>
            <a:ext cx="8697661" cy="4707711"/>
          </a:xfrm>
        </p:spPr>
        <p:txBody>
          <a:bodyPr>
            <a:noAutofit/>
          </a:bodyPr>
          <a:lstStyle/>
          <a:p>
            <a:r>
              <a:rPr lang="en-US" dirty="0"/>
              <a:t>E</a:t>
            </a:r>
            <a:r>
              <a:rPr lang="en-US" dirty="0" smtClean="0"/>
              <a:t>stablished </a:t>
            </a:r>
            <a:r>
              <a:rPr lang="en-US" dirty="0"/>
              <a:t>a baseline level of domestic health spending for 43 sub-Saharan African countries using data from </a:t>
            </a:r>
            <a:r>
              <a:rPr lang="en-US" dirty="0" smtClean="0"/>
              <a:t>the </a:t>
            </a:r>
            <a:r>
              <a:rPr lang="en-US" dirty="0"/>
              <a:t>WHO Global Health Observatory. </a:t>
            </a:r>
            <a:endParaRPr lang="en-US" sz="2400" dirty="0"/>
          </a:p>
          <a:p>
            <a:pPr lvl="1"/>
            <a:endParaRPr lang="en-US" dirty="0"/>
          </a:p>
          <a:p>
            <a:r>
              <a:rPr lang="en-US" dirty="0" smtClean="0"/>
              <a:t>Estimated two </a:t>
            </a:r>
            <a:r>
              <a:rPr lang="en-US" dirty="0"/>
              <a:t>policy-relevant </a:t>
            </a:r>
            <a:r>
              <a:rPr lang="en-US" dirty="0" smtClean="0"/>
              <a:t>models to </a:t>
            </a:r>
            <a:r>
              <a:rPr lang="en-US" dirty="0"/>
              <a:t>project domestic health spending to 2020: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1) domestic </a:t>
            </a:r>
            <a:r>
              <a:rPr lang="en-US" dirty="0" smtClean="0"/>
              <a:t>health spending </a:t>
            </a:r>
            <a:r>
              <a:rPr lang="en-US" dirty="0"/>
              <a:t>increases </a:t>
            </a:r>
            <a:r>
              <a:rPr lang="en-US" dirty="0" smtClean="0"/>
              <a:t>with economic </a:t>
            </a:r>
            <a:r>
              <a:rPr lang="en-US" dirty="0"/>
              <a:t>growth and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2) in addition to economic growth, government expenditures allocated to health increase </a:t>
            </a:r>
            <a:r>
              <a:rPr lang="en-US" dirty="0" smtClean="0"/>
              <a:t>until </a:t>
            </a:r>
            <a:r>
              <a:rPr lang="en-US" dirty="0"/>
              <a:t>they reach the Abuja </a:t>
            </a:r>
            <a:r>
              <a:rPr lang="en-US" dirty="0" smtClean="0"/>
              <a:t>commitment. </a:t>
            </a:r>
          </a:p>
        </p:txBody>
      </p:sp>
    </p:spTree>
    <p:extLst>
      <p:ext uri="{BB962C8B-B14F-4D97-AF65-F5344CB8AC3E}">
        <p14:creationId xmlns:p14="http://schemas.microsoft.com/office/powerpoint/2010/main" val="39998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68" y="1637104"/>
            <a:ext cx="216217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58" y="1664400"/>
            <a:ext cx="2124075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952" y="4872223"/>
            <a:ext cx="872092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“…</a:t>
            </a:r>
            <a:r>
              <a:rPr lang="en-US" sz="2000" i="1" dirty="0">
                <a:latin typeface="+mn-lt"/>
              </a:rPr>
              <a:t>extending the coverage of health services and a small number of critical interventions to the world's poor could save millions of lives, reduce poverty, spur economic development, and promote global security</a:t>
            </a:r>
            <a:r>
              <a:rPr lang="en-US" sz="2000" i="1" dirty="0" smtClean="0">
                <a:latin typeface="+mn-lt"/>
              </a:rPr>
              <a:t>”  --</a:t>
            </a:r>
            <a:r>
              <a:rPr lang="en-US" sz="1800" dirty="0" smtClean="0">
                <a:latin typeface="+mn-lt"/>
              </a:rPr>
              <a:t>Commission </a:t>
            </a:r>
            <a:r>
              <a:rPr lang="en-US" sz="1800" dirty="0">
                <a:latin typeface="+mn-lt"/>
              </a:rPr>
              <a:t>on Macroeconomics and </a:t>
            </a:r>
            <a:r>
              <a:rPr lang="en-US" sz="1800" dirty="0" smtClean="0">
                <a:latin typeface="+mn-lt"/>
              </a:rPr>
              <a:t>Health, 2001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Taskforce on Innovative International Financing for Health Systems, 2009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Public investments in health and the MDGs; UN’s Millennium Project, 2010</a:t>
            </a:r>
            <a:endParaRPr lang="en-US" sz="1800" dirty="0">
              <a:latin typeface="+mn-lt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2" y="1661555"/>
            <a:ext cx="1959592" cy="2975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83006" y="1650752"/>
            <a:ext cx="2175707" cy="2949615"/>
            <a:chOff x="6783006" y="1650752"/>
            <a:chExt cx="2175707" cy="29496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006" y="1650752"/>
              <a:ext cx="2175707" cy="29496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1496" y="1664400"/>
              <a:ext cx="1515092" cy="244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itle 2"/>
          <p:cNvSpPr txBox="1">
            <a:spLocks/>
          </p:cNvSpPr>
          <p:nvPr/>
        </p:nvSpPr>
        <p:spPr bwMode="auto">
          <a:xfrm>
            <a:off x="800772" y="152400"/>
            <a:ext cx="7886028" cy="114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lang="en-US" dirty="0" smtClean="0"/>
              <a:t>Methods 2: The target is a set </a:t>
            </a:r>
            <a:r>
              <a:rPr lang="en-US" dirty="0"/>
              <a:t>of </a:t>
            </a:r>
            <a:r>
              <a:rPr lang="en-US" dirty="0" smtClean="0"/>
              <a:t>cost-effective </a:t>
            </a:r>
            <a:r>
              <a:rPr lang="en-US" dirty="0"/>
              <a:t>health services for $60/capita</a:t>
            </a:r>
          </a:p>
        </p:txBody>
      </p:sp>
    </p:spTree>
    <p:extLst>
      <p:ext uri="{BB962C8B-B14F-4D97-AF65-F5344CB8AC3E}">
        <p14:creationId xmlns:p14="http://schemas.microsoft.com/office/powerpoint/2010/main" val="31842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 2020 Presentation Template">
  <a:themeElements>
    <a:clrScheme name="HFG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3990"/>
      </a:accent1>
      <a:accent2>
        <a:srgbClr val="F78E1E"/>
      </a:accent2>
      <a:accent3>
        <a:srgbClr val="7F7F7F"/>
      </a:accent3>
      <a:accent4>
        <a:srgbClr val="FBD5B5"/>
      </a:accent4>
      <a:accent5>
        <a:srgbClr val="8DB3E2"/>
      </a:accent5>
      <a:accent6>
        <a:srgbClr val="F79646"/>
      </a:accent6>
      <a:hlink>
        <a:srgbClr val="DFD1A7"/>
      </a:hlink>
      <a:folHlink>
        <a:srgbClr val="A5A5A5"/>
      </a:folHlink>
    </a:clrScheme>
    <a:fontScheme name="HS 2020 Presentation Template">
      <a:majorFont>
        <a:latin typeface="Arial Narrow"/>
        <a:ea typeface=""/>
        <a:cs typeface="Times New Roman"/>
      </a:majorFont>
      <a:minorFont>
        <a:latin typeface="Arial Narrow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HS 2020 Presentation Templat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2020 Presentation Templat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2020 Presentation Template 7">
        <a:dk1>
          <a:srgbClr val="00267F"/>
        </a:dk1>
        <a:lt1>
          <a:srgbClr val="FFFFFF"/>
        </a:lt1>
        <a:dk2>
          <a:srgbClr val="002740"/>
        </a:dk2>
        <a:lt2>
          <a:srgbClr val="000066"/>
        </a:lt2>
        <a:accent1>
          <a:srgbClr val="F1B075"/>
        </a:accent1>
        <a:accent2>
          <a:srgbClr val="81A8FF"/>
        </a:accent2>
        <a:accent3>
          <a:srgbClr val="FFFFFF"/>
        </a:accent3>
        <a:accent4>
          <a:srgbClr val="001F6C"/>
        </a:accent4>
        <a:accent5>
          <a:srgbClr val="F7D4BD"/>
        </a:accent5>
        <a:accent6>
          <a:srgbClr val="7498E7"/>
        </a:accent6>
        <a:hlink>
          <a:srgbClr val="FF782D"/>
        </a:hlink>
        <a:folHlink>
          <a:srgbClr val="0076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8">
        <a:dk1>
          <a:srgbClr val="00267F"/>
        </a:dk1>
        <a:lt1>
          <a:srgbClr val="FFFFFF"/>
        </a:lt1>
        <a:dk2>
          <a:srgbClr val="002740"/>
        </a:dk2>
        <a:lt2>
          <a:srgbClr val="000066"/>
        </a:lt2>
        <a:accent1>
          <a:srgbClr val="F1B075"/>
        </a:accent1>
        <a:accent2>
          <a:srgbClr val="99B9FF"/>
        </a:accent2>
        <a:accent3>
          <a:srgbClr val="FFFFFF"/>
        </a:accent3>
        <a:accent4>
          <a:srgbClr val="001F6C"/>
        </a:accent4>
        <a:accent5>
          <a:srgbClr val="F7D4BD"/>
        </a:accent5>
        <a:accent6>
          <a:srgbClr val="8AA7E7"/>
        </a:accent6>
        <a:hlink>
          <a:srgbClr val="FF782D"/>
        </a:hlink>
        <a:folHlink>
          <a:srgbClr val="0076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9">
        <a:dk1>
          <a:srgbClr val="00267F"/>
        </a:dk1>
        <a:lt1>
          <a:srgbClr val="FFFFFF"/>
        </a:lt1>
        <a:dk2>
          <a:srgbClr val="002740"/>
        </a:dk2>
        <a:lt2>
          <a:srgbClr val="000066"/>
        </a:lt2>
        <a:accent1>
          <a:srgbClr val="F1B075"/>
        </a:accent1>
        <a:accent2>
          <a:srgbClr val="99B9FF"/>
        </a:accent2>
        <a:accent3>
          <a:srgbClr val="FFFFFF"/>
        </a:accent3>
        <a:accent4>
          <a:srgbClr val="001F6C"/>
        </a:accent4>
        <a:accent5>
          <a:srgbClr val="F7D4BD"/>
        </a:accent5>
        <a:accent6>
          <a:srgbClr val="8AA7E7"/>
        </a:accent6>
        <a:hlink>
          <a:srgbClr val="FF782D"/>
        </a:hlink>
        <a:folHlink>
          <a:srgbClr val="006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10">
        <a:dk1>
          <a:srgbClr val="00267F"/>
        </a:dk1>
        <a:lt1>
          <a:srgbClr val="FFFFFF"/>
        </a:lt1>
        <a:dk2>
          <a:srgbClr val="002740"/>
        </a:dk2>
        <a:lt2>
          <a:srgbClr val="000066"/>
        </a:lt2>
        <a:accent1>
          <a:srgbClr val="D7FFC3"/>
        </a:accent1>
        <a:accent2>
          <a:srgbClr val="81A8FF"/>
        </a:accent2>
        <a:accent3>
          <a:srgbClr val="FFFFFF"/>
        </a:accent3>
        <a:accent4>
          <a:srgbClr val="001F6C"/>
        </a:accent4>
        <a:accent5>
          <a:srgbClr val="E8FFDE"/>
        </a:accent5>
        <a:accent6>
          <a:srgbClr val="7498E7"/>
        </a:accent6>
        <a:hlink>
          <a:srgbClr val="FFD1B7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11">
        <a:dk1>
          <a:srgbClr val="00267F"/>
        </a:dk1>
        <a:lt1>
          <a:srgbClr val="FFFFFF"/>
        </a:lt1>
        <a:dk2>
          <a:srgbClr val="002740"/>
        </a:dk2>
        <a:lt2>
          <a:srgbClr val="000066"/>
        </a:lt2>
        <a:accent1>
          <a:srgbClr val="D7FFC3"/>
        </a:accent1>
        <a:accent2>
          <a:srgbClr val="81A8FF"/>
        </a:accent2>
        <a:accent3>
          <a:srgbClr val="FFFFFF"/>
        </a:accent3>
        <a:accent4>
          <a:srgbClr val="001F6C"/>
        </a:accent4>
        <a:accent5>
          <a:srgbClr val="E8FFDE"/>
        </a:accent5>
        <a:accent6>
          <a:srgbClr val="7498E7"/>
        </a:accent6>
        <a:hlink>
          <a:srgbClr val="FFD1B7"/>
        </a:hlink>
        <a:folHlink>
          <a:srgbClr val="7779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4084</TotalTime>
  <Words>1899</Words>
  <Application>Microsoft Office PowerPoint</Application>
  <PresentationFormat>On-screen Show (4:3)</PresentationFormat>
  <Paragraphs>350</Paragraphs>
  <Slides>31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HS 2020 Presentation Template</vt:lpstr>
      <vt:lpstr> Universal coverage of essential health services in sub Saharan Africa: projections of domestic resources  </vt:lpstr>
      <vt:lpstr>Outline</vt:lpstr>
      <vt:lpstr>Background</vt:lpstr>
      <vt:lpstr>Africa Rising</vt:lpstr>
      <vt:lpstr>Questions addressed</vt:lpstr>
      <vt:lpstr>Questions addressed </vt:lpstr>
      <vt:lpstr>methods</vt:lpstr>
      <vt:lpstr>Methods 1: Sources and models</vt:lpstr>
      <vt:lpstr>PowerPoint Presentation</vt:lpstr>
      <vt:lpstr>Methods 3: Domestic health spending per capita increases with GDP (Baseline-2010)</vt:lpstr>
      <vt:lpstr>Summary of assumptions used to project total domestic health spending</vt:lpstr>
      <vt:lpstr>Results</vt:lpstr>
      <vt:lpstr>Observed health spending by source in 41 SSA countries, 2000-2010</vt:lpstr>
      <vt:lpstr>Growth in total domestic health spending assuming economic growth: country averages for the lower three quartiles of GDP per capita </vt:lpstr>
      <vt:lpstr>Per capita domestic health spending in 2020 under economic growth only and economic growth with the Abuja commitment</vt:lpstr>
      <vt:lpstr>Growth in domestic health spending in 43 countries, under economic growth and Abuja commitment, by source, 2000-2020</vt:lpstr>
      <vt:lpstr>Countries reaching the $60 per capita spending target through health financing from domestic sources</vt:lpstr>
      <vt:lpstr>PowerPoint Presentation</vt:lpstr>
      <vt:lpstr>Funding gap in 2020</vt:lpstr>
      <vt:lpstr>PowerPoint Presentation</vt:lpstr>
      <vt:lpstr>Limitations &amp; Caveats</vt:lpstr>
      <vt:lpstr>Limitations 1</vt:lpstr>
      <vt:lpstr>Limitations 2</vt:lpstr>
      <vt:lpstr>Caveats</vt:lpstr>
      <vt:lpstr>Summary, conclusions, AND IMPLICATIONS FOR DONORS</vt:lpstr>
      <vt:lpstr>Summary</vt:lpstr>
      <vt:lpstr>Conclusions</vt:lpstr>
      <vt:lpstr>Implications for donors</vt:lpstr>
      <vt:lpstr>Implications for donors</vt:lpstr>
      <vt:lpstr>Thank you</vt:lpstr>
      <vt:lpstr>Measuring the rise in domestic health spending as GDP increases</vt:lpstr>
    </vt:vector>
  </TitlesOfParts>
  <Company>Abt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MC De Valdenebro</dc:creator>
  <cp:lastModifiedBy>Heather Cogswell</cp:lastModifiedBy>
  <cp:revision>198</cp:revision>
  <cp:lastPrinted>2013-07-05T15:56:56Z</cp:lastPrinted>
  <dcterms:created xsi:type="dcterms:W3CDTF">2011-02-14T16:10:04Z</dcterms:created>
  <dcterms:modified xsi:type="dcterms:W3CDTF">2013-08-27T22:57:23Z</dcterms:modified>
</cp:coreProperties>
</file>