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89" r:id="rId3"/>
    <p:sldId id="300" r:id="rId4"/>
    <p:sldId id="305" r:id="rId5"/>
    <p:sldId id="295" r:id="rId6"/>
    <p:sldId id="302" r:id="rId7"/>
    <p:sldId id="306" r:id="rId8"/>
    <p:sldId id="275" r:id="rId9"/>
    <p:sldId id="277" r:id="rId10"/>
    <p:sldId id="280" r:id="rId11"/>
    <p:sldId id="298" r:id="rId12"/>
    <p:sldId id="303" r:id="rId13"/>
    <p:sldId id="285" r:id="rId14"/>
    <p:sldId id="261" r:id="rId15"/>
  </p:sldIdLst>
  <p:sldSz cx="9144000" cy="6858000" type="screen4x3"/>
  <p:notesSz cx="6865938" cy="95408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120919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40442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9861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401123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81560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328918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50886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43882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00919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25512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7794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20000"/>
                <a:lumOff val="80000"/>
              </a:scheme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7DF94-20C8-4356-AE0E-AFA71CF0DC9C}" type="datetimeFigureOut">
              <a:rPr lang="fr-FR" smtClean="0"/>
              <a:t>07/02/2018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83DF1-320E-483C-8C97-7F4629FDA0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94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>
    <p:wheel spokes="1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2132856"/>
            <a:ext cx="6912768" cy="2448272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sz="17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APERCU DES ACTIONS DE LA DOSI</a:t>
            </a:r>
            <a:endParaRPr lang="fr-FR" sz="17600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dirty="0"/>
              <a:t> </a:t>
            </a:r>
            <a:endParaRPr lang="fr-FR" dirty="0" smtClean="0"/>
          </a:p>
          <a:p>
            <a:r>
              <a:rPr lang="fr-FR" dirty="0" smtClean="0"/>
              <a:t>					</a:t>
            </a: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r>
              <a:rPr lang="fr-FR" sz="1600" dirty="0" smtClean="0"/>
              <a:t>				</a:t>
            </a:r>
            <a:endParaRPr lang="fr-FR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39060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80920" cy="56693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Difficultés rencontrées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836712"/>
            <a:ext cx="8928992" cy="5904656"/>
          </a:xfrm>
        </p:spPr>
        <p:txBody>
          <a:bodyPr>
            <a:normAutofit fontScale="25000" lnSpcReduction="20000"/>
          </a:bodyPr>
          <a:lstStyle/>
          <a:p>
            <a:pPr marL="0" lv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difficultés sont multiples</a:t>
            </a:r>
            <a:endParaRPr lang="fr-F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défaut de  pièces d’identité qui rend difficile l’identification des acteurs ;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mobilité des acteurs ;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méfiance par rapport aux administrations publiques en particulier les impôts.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L’insuffisance du financement </a:t>
            </a:r>
            <a:endParaRPr lang="fr-FR" sz="1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faible taux d’alphabétisation ;</a:t>
            </a:r>
          </a:p>
          <a:p>
            <a:pPr lvl="0">
              <a:lnSpc>
                <a:spcPct val="170000"/>
              </a:lnSpc>
              <a:spcBef>
                <a:spcPts val="0"/>
              </a:spcBef>
            </a:pP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L’absence d’une stratégie </a:t>
            </a:r>
            <a:r>
              <a:rPr lang="fr-FR" sz="1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nationale de coordination des actions de protection sociale.</a:t>
            </a:r>
            <a:endParaRPr lang="fr-FR" sz="1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endParaRPr lang="fr-FR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endParaRPr lang="fr-FR" sz="8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241000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88641"/>
            <a:ext cx="7886700" cy="936104"/>
          </a:xfrm>
        </p:spPr>
        <p:txBody>
          <a:bodyPr/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PERSPECTIVES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412776"/>
            <a:ext cx="8856984" cy="54452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DOSI doit renforcer son partenariat avec :</a:t>
            </a:r>
          </a:p>
          <a:p>
            <a:endParaRPr lang="fr-F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ministère de la fonction publique et de la reforme administrative dans le cadre de la promotion de la sécurité au travail 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et de l’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laboration d’une stratégie nationale de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formalisation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L’Institut National d’Assurance Maladie (INAM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qui justifie d’une expertise en matière d’assurance maladie;</a:t>
            </a:r>
          </a:p>
          <a:p>
            <a:pPr marL="0" indent="0">
              <a:lnSpc>
                <a:spcPct val="120000"/>
              </a:lnSpc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Caisse Nationale de Sécurité Sociale pour la retraite complémentaire et les prestations familiales ;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3600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426074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640960" cy="5400600"/>
          </a:xfrm>
        </p:spPr>
        <p:txBody>
          <a:bodyPr>
            <a:normAutofit/>
          </a:bodyPr>
          <a:lstStyle/>
          <a:p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L’Office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Togolais des Recettes pour la mise en place de l’impôt synthétique adapté aux réalités des acteurs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endParaRPr lang="fr-FR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ministère en charge de la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justice</a:t>
            </a:r>
          </a:p>
          <a:p>
            <a:pPr marL="0" indent="0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société civile notamment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mutuelles de santé, les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ONG, Associations et syndicats,</a:t>
            </a:r>
          </a:p>
          <a:p>
            <a:endParaRPr lang="fr-FR" sz="3200" dirty="0"/>
          </a:p>
          <a:p>
            <a:endParaRPr lang="fr-FR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539552" y="188641"/>
            <a:ext cx="7886700" cy="936104"/>
          </a:xfrm>
        </p:spPr>
        <p:txBody>
          <a:bodyPr/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PERSPECTIVES ( suite)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6575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792088"/>
          </a:xfrm>
        </p:spPr>
        <p:txBody>
          <a:bodyPr/>
          <a:lstStyle/>
          <a:p>
            <a:pPr algn="ctr"/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616624"/>
          </a:xfrm>
        </p:spPr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 importante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qu’occupe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secteur informel, aussi bien au sein de la population active que dans l’économie nationale justifie la multitude des initiatives de développement engagées dans le secteur  par le Gouvernement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Toutefois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efforts restent à faire en termes de mécanismes de soutien intégré pour sortir de l’informalité</a:t>
            </a:r>
          </a:p>
        </p:txBody>
      </p:sp>
    </p:spTree>
    <p:extLst>
      <p:ext uri="{BB962C8B-B14F-4D97-AF65-F5344CB8AC3E}">
        <p14:creationId xmlns:p14="http://schemas.microsoft.com/office/powerpoint/2010/main" val="251925329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2636912"/>
            <a:ext cx="8928992" cy="302433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fr-FR" sz="6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 vous remercie pour votre aimable attention </a:t>
            </a:r>
          </a:p>
          <a:p>
            <a:pPr algn="ctr"/>
            <a:endParaRPr lang="fr-FR" sz="6000" b="1" i="1" dirty="0"/>
          </a:p>
        </p:txBody>
      </p:sp>
    </p:spTree>
    <p:extLst>
      <p:ext uri="{BB962C8B-B14F-4D97-AF65-F5344CB8AC3E}">
        <p14:creationId xmlns:p14="http://schemas.microsoft.com/office/powerpoint/2010/main" val="293529797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3583"/>
            <a:ext cx="9036496" cy="545097"/>
          </a:xfrm>
        </p:spPr>
        <p:txBody>
          <a:bodyPr>
            <a:normAutofit fontScale="90000"/>
          </a:bodyPr>
          <a:lstStyle/>
          <a:p>
            <a:pPr lvl="0"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548680"/>
            <a:ext cx="8928992" cy="619268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 plan régional, AFRISTAT et DIAL ont proposé une définition du secteur informel, proposition qui est retenue par les pays membres de l’UEMOA.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 considérée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comme activité informelle, « toute activité non enregistrée et/ou dépourvue de comptabilité formelle écrite, exercée à titre d’emploi principal ou secondaire, par une personne en tant que patron ou à son propre compte. Cette personne active occupée, est alors considérée comme « chef » d’unité de production informelle »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buNone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 Togo le concept de « secteur traditionnel de la micro entreprise » a été retenu pour désigner le « secteur informel » et prend en compte les différents critères d’élection des opérateurs dans ce secteur.</a:t>
            </a:r>
          </a:p>
          <a:p>
            <a:pPr marL="0" indent="0" algn="just">
              <a:lnSpc>
                <a:spcPct val="110000"/>
              </a:lnSpc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66684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013576" cy="360040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223" y="1628800"/>
            <a:ext cx="8928992" cy="5215136"/>
          </a:xfrm>
        </p:spPr>
        <p:txBody>
          <a:bodyPr>
            <a:normAutofit/>
          </a:bodyPr>
          <a:lstStyle/>
          <a:p>
            <a:pPr marL="742950" lvl="0" indent="-7429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opérateurs des micro-activités relevant du commerce.</a:t>
            </a:r>
          </a:p>
          <a:p>
            <a:pPr marL="571500" lvl="0" indent="-5715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Les opérateurs des micro- entreprises qui regroupent des branches d’activités appartenant à l’industrie manufacturière, agricole et forestière</a:t>
            </a:r>
          </a:p>
          <a:p>
            <a:pPr marL="571500" indent="-5715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opérateurs de micro- entreprises qui regroupent les services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lvl="0" indent="-57150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 opérateurs des micro- entreprises qui regroupent les activités minières.</a:t>
            </a:r>
          </a:p>
          <a:p>
            <a:pPr marL="0" lvl="0" indent="0">
              <a:lnSpc>
                <a:spcPct val="150000"/>
              </a:lnSpc>
              <a:buNone/>
            </a:pPr>
            <a:endParaRPr lang="fr-FR" b="1" dirty="0" smtClean="0"/>
          </a:p>
          <a:p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07504" y="50721"/>
            <a:ext cx="892899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TYPOLOGIE DES OPÉRATEURS AU TOGO</a:t>
            </a:r>
            <a:endParaRPr lang="fr-F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97630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8209" y="332509"/>
            <a:ext cx="8588087" cy="623454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fr-FR" sz="5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Mission </a:t>
            </a:r>
            <a:r>
              <a:rPr lang="fr-FR" sz="5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objectifs de la </a:t>
            </a:r>
            <a:r>
              <a:rPr lang="fr-FR" sz="5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DOSI</a:t>
            </a:r>
            <a:endParaRPr lang="fr-FR" sz="4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DOSI a  pour mission de 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dynamiser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d’organiser et de structurer le secteur informel en vue de sa formalisation progressive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lnSpc>
                <a:spcPct val="100000"/>
              </a:lnSpc>
            </a:pPr>
            <a:endParaRPr lang="fr-FR" sz="35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L’objectif poursuivi est d’améliorer les conditions de travail et de vie des acteurs du secteur informel et de faciliter 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leur accès aux services sociaux de base: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l’assurance maladie,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pension vieillesse, 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tablissement des pièces d’identité, </a:t>
            </a:r>
          </a:p>
          <a:p>
            <a:pPr marL="457200" indent="-457200" algn="l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l’accès aux financements.</a:t>
            </a:r>
            <a:endParaRPr lang="fr-FR" sz="35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fr-FR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245689313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0"/>
            <a:ext cx="7886700" cy="903634"/>
          </a:xfrm>
        </p:spPr>
        <p:txBody>
          <a:bodyPr>
            <a:normAutofit/>
          </a:bodyPr>
          <a:lstStyle/>
          <a:p>
            <a:pPr algn="ctr"/>
            <a:r>
              <a:rPr lang="fr-FR" b="1" dirty="0" smtClean="0"/>
              <a:t>LES ACTIONS DE LA DOSI</a:t>
            </a:r>
            <a:r>
              <a:rPr lang="fr-FR" dirty="0" smtClean="0"/>
              <a:t>		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8712968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Dans </a:t>
            </a: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cadre de sa mission, la DOSI s’est fixée pour objectif à court terme de mutualiser les différents corps de métiers afin de leur permettre de fédérer leurs efforts pour supporter au mieux les coûts de la couverture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sociale.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fr-F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Dans ce cadre, la mutualisation des  différents corps de métiers a été choisie comme stratégie pour l’organisation et la structuration du </a:t>
            </a:r>
            <a:r>
              <a:rPr lang="fr-F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secteur.</a:t>
            </a:r>
            <a:endParaRPr lang="fr-FR" sz="3200" dirty="0" smtClean="0"/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706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268760"/>
            <a:ext cx="8568952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200" dirty="0" smtClean="0"/>
              <a:t>A </a:t>
            </a:r>
            <a:r>
              <a:rPr lang="fr-FR" sz="3200" dirty="0"/>
              <a:t>ce jour 4 mutuelles ont été créées et sont </a:t>
            </a:r>
            <a:r>
              <a:rPr lang="fr-FR" sz="3200" dirty="0" smtClean="0"/>
              <a:t>opérationnelles dans toutes régions:</a:t>
            </a:r>
            <a:endParaRPr lang="fr-FR" sz="3200" dirty="0" smtClean="0"/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la MUCTAM, créée le 3 septembre 2014</a:t>
            </a:r>
            <a:r>
              <a:rPr lang="fr-FR" sz="3200" dirty="0" smtClean="0"/>
              <a:t>,</a:t>
            </a:r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la MUAJ, créée le 20 mars 2015</a:t>
            </a:r>
            <a:r>
              <a:rPr lang="fr-FR" sz="3200" dirty="0" smtClean="0"/>
              <a:t>,</a:t>
            </a:r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la MUAPE, créée le 23 mars 2015</a:t>
            </a:r>
            <a:r>
              <a:rPr lang="fr-FR" sz="3200" dirty="0" smtClean="0"/>
              <a:t>,</a:t>
            </a:r>
          </a:p>
          <a:p>
            <a:pPr marL="0" indent="0">
              <a:buNone/>
            </a:pPr>
            <a:endParaRPr lang="fr-FR" sz="3200" dirty="0"/>
          </a:p>
          <a:p>
            <a:pPr>
              <a:buFont typeface="Wingdings" panose="05000000000000000000" pitchFamily="2" charset="2"/>
              <a:buChar char="ü"/>
            </a:pPr>
            <a:r>
              <a:rPr lang="fr-FR" sz="3200" dirty="0"/>
              <a:t>la MUCAT, créée le 24 mars 2015</a:t>
            </a: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40633" y="176199"/>
            <a:ext cx="7886700" cy="876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b="1" dirty="0" smtClean="0"/>
              <a:t>  </a:t>
            </a:r>
            <a:r>
              <a:rPr lang="fr-FR" sz="4000" b="1" dirty="0" smtClean="0"/>
              <a:t>LES ACTIONS DE LA DOSI ( suite )</a:t>
            </a:r>
            <a:r>
              <a:rPr lang="fr-FR" dirty="0" smtClean="0"/>
              <a:t>	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 algn="ctr">
              <a:buFont typeface="Arial" panose="020B0604020202020204" pitchFamily="34" charset="0"/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786931072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processus d’identification</a:t>
            </a:r>
            <a:r>
              <a:rPr lang="fr-FR" dirty="0" smtClean="0"/>
              <a:t>	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825624"/>
            <a:ext cx="8784976" cy="48437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Première étape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L’information et la sensibilisation des acteurs sur leurs conditions de travail et de vie, sur la nécessité pour eux de s’organiser en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mutuelles</a:t>
            </a:r>
          </a:p>
          <a:p>
            <a:pPr marL="0" indent="0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Deuxième étape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mise en place des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mutuelles</a:t>
            </a:r>
          </a:p>
          <a:p>
            <a:pPr marL="0" indent="0"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Troisième étape 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mobilisation des acteurs pour une 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adhésion massive</a:t>
            </a:r>
          </a:p>
          <a:p>
            <a:pPr marL="0" indent="0">
              <a:buNone/>
            </a:pPr>
            <a:endParaRPr lang="fr-F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FR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Quatrième étape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Enregistrement, immatriculation des adhérents et établissement des cartes de membres  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005552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-108520" y="11663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Mesures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d’accompagnement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904656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L’assurance maladie </a:t>
            </a:r>
            <a:r>
              <a:rPr lang="fr-FR" sz="1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GTA/C2A et NSIA)</a:t>
            </a:r>
            <a:endParaRPr lang="fr-F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L’établissement </a:t>
            </a:r>
            <a:r>
              <a:rPr lang="fr-F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 pièces </a:t>
            </a: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d’identité </a:t>
            </a:r>
            <a:r>
              <a:rPr lang="fr-F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autres documents administratifs  </a:t>
            </a: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bancarisation et l’accès aux crédits auprès de la Banque Togolaise pour le Commerce et l’Industrie (BTCI</a:t>
            </a: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fr-F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1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à disposition des équipements </a:t>
            </a: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agricoles</a:t>
            </a:r>
          </a:p>
          <a:p>
            <a:pPr marL="0" lvl="0" indent="0">
              <a:lnSpc>
                <a:spcPct val="120000"/>
              </a:lnSpc>
              <a:buNone/>
            </a:pP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1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programme Agribail )</a:t>
            </a:r>
            <a:endParaRPr lang="fr-FR" sz="1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20000"/>
              </a:lnSpc>
              <a:buNone/>
            </a:pPr>
            <a:endParaRPr lang="fr-F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05893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83264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mise à disposition de 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motos 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 des tricycles( programme Equibail)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fr-FR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à disposition des 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kits de coiffure et de couture ( programme 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quibail)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fr-F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mise en place du programme d’alphabétisation  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fr-F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mise en place du programme SAFETY </a:t>
            </a: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BAIL en partenariat avec le ministère de la sécurité;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endParaRPr lang="fr-FR" sz="2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fr-F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mise en place du Programme de Renforcement des Capacités des Acteurs du Secteur Informel (</a:t>
            </a:r>
            <a:r>
              <a:rPr lang="fr-F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PRECAMSI</a:t>
            </a:r>
            <a:r>
              <a:rPr lang="fr-F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endParaRPr lang="fr-FR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-108520" y="116632"/>
            <a:ext cx="9144000" cy="504056"/>
          </a:xfrm>
        </p:spPr>
        <p:txBody>
          <a:bodyPr>
            <a:noAutofit/>
          </a:bodyPr>
          <a:lstStyle/>
          <a:p>
            <a:pPr algn="ctr"/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Mesures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d’accompagnement 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(suite</a:t>
            </a:r>
            <a:r>
              <a:rPr lang="fr-F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fr-F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74208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DE MSIEUR BIT</Template>
  <TotalTime>518</TotalTime>
  <Words>506</Words>
  <Application>Microsoft Office PowerPoint</Application>
  <PresentationFormat>Affichage à l'écran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Présentation PowerPoint</vt:lpstr>
      <vt:lpstr>DEFINITION</vt:lpstr>
      <vt:lpstr> </vt:lpstr>
      <vt:lpstr>Présentation PowerPoint</vt:lpstr>
      <vt:lpstr>LES ACTIONS DE LA DOSI   </vt:lpstr>
      <vt:lpstr>Présentation PowerPoint</vt:lpstr>
      <vt:lpstr>Le processus d’identification </vt:lpstr>
      <vt:lpstr>Mesures d’accompagnement</vt:lpstr>
      <vt:lpstr>Mesures d’accompagnement (suite)</vt:lpstr>
      <vt:lpstr>Difficultés rencontrées</vt:lpstr>
      <vt:lpstr>LES PERSPECTIVES</vt:lpstr>
      <vt:lpstr>LES PERSPECTIVES ( suite)</vt:lpstr>
      <vt:lpstr>CONCLUSION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Mme VIKOUM</dc:creator>
  <cp:lastModifiedBy>user</cp:lastModifiedBy>
  <cp:revision>45</cp:revision>
  <cp:lastPrinted>2017-05-29T19:08:25Z</cp:lastPrinted>
  <dcterms:created xsi:type="dcterms:W3CDTF">2017-05-29T15:25:37Z</dcterms:created>
  <dcterms:modified xsi:type="dcterms:W3CDTF">2018-02-07T18:44:59Z</dcterms:modified>
</cp:coreProperties>
</file>