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78" r:id="rId3"/>
    <p:sldId id="297" r:id="rId4"/>
    <p:sldId id="322" r:id="rId5"/>
    <p:sldId id="323" r:id="rId6"/>
    <p:sldId id="324" r:id="rId7"/>
    <p:sldId id="325" r:id="rId8"/>
    <p:sldId id="326" r:id="rId9"/>
    <p:sldId id="327" r:id="rId10"/>
    <p:sldId id="271" r:id="rId11"/>
    <p:sldId id="320" r:id="rId12"/>
    <p:sldId id="317" r:id="rId13"/>
    <p:sldId id="318" r:id="rId14"/>
    <p:sldId id="319" r:id="rId15"/>
    <p:sldId id="281" r:id="rId16"/>
    <p:sldId id="292" r:id="rId17"/>
    <p:sldId id="293" r:id="rId18"/>
    <p:sldId id="298" r:id="rId19"/>
    <p:sldId id="294" r:id="rId20"/>
    <p:sldId id="309" r:id="rId21"/>
    <p:sldId id="310" r:id="rId22"/>
    <p:sldId id="311" r:id="rId23"/>
    <p:sldId id="313" r:id="rId24"/>
    <p:sldId id="299" r:id="rId25"/>
    <p:sldId id="300" r:id="rId26"/>
    <p:sldId id="303" r:id="rId27"/>
    <p:sldId id="321" r:id="rId28"/>
    <p:sldId id="270" r:id="rId29"/>
  </p:sldIdLst>
  <p:sldSz cx="12190413" cy="6859588"/>
  <p:notesSz cx="6858000" cy="9144000"/>
  <p:defaultTextStyle>
    <a:defPPr>
      <a:defRPr lang="en-US"/>
    </a:defPPr>
    <a:lvl1pPr marL="0" algn="l" defTabSz="1218454" rtl="0" eaLnBrk="1" latinLnBrk="0" hangingPunct="1">
      <a:defRPr sz="2400" kern="1200">
        <a:solidFill>
          <a:schemeClr val="tx1"/>
        </a:solidFill>
        <a:latin typeface="+mn-lt"/>
        <a:ea typeface="+mn-ea"/>
        <a:cs typeface="+mn-cs"/>
      </a:defRPr>
    </a:lvl1pPr>
    <a:lvl2pPr marL="609226" algn="l" defTabSz="1218454" rtl="0" eaLnBrk="1" latinLnBrk="0" hangingPunct="1">
      <a:defRPr sz="2400" kern="1200">
        <a:solidFill>
          <a:schemeClr val="tx1"/>
        </a:solidFill>
        <a:latin typeface="+mn-lt"/>
        <a:ea typeface="+mn-ea"/>
        <a:cs typeface="+mn-cs"/>
      </a:defRPr>
    </a:lvl2pPr>
    <a:lvl3pPr marL="1218454" algn="l" defTabSz="1218454" rtl="0" eaLnBrk="1" latinLnBrk="0" hangingPunct="1">
      <a:defRPr sz="2400" kern="1200">
        <a:solidFill>
          <a:schemeClr val="tx1"/>
        </a:solidFill>
        <a:latin typeface="+mn-lt"/>
        <a:ea typeface="+mn-ea"/>
        <a:cs typeface="+mn-cs"/>
      </a:defRPr>
    </a:lvl3pPr>
    <a:lvl4pPr marL="1827678" algn="l" defTabSz="1218454" rtl="0" eaLnBrk="1" latinLnBrk="0" hangingPunct="1">
      <a:defRPr sz="2400" kern="1200">
        <a:solidFill>
          <a:schemeClr val="tx1"/>
        </a:solidFill>
        <a:latin typeface="+mn-lt"/>
        <a:ea typeface="+mn-ea"/>
        <a:cs typeface="+mn-cs"/>
      </a:defRPr>
    </a:lvl4pPr>
    <a:lvl5pPr marL="2436906" algn="l" defTabSz="1218454" rtl="0" eaLnBrk="1" latinLnBrk="0" hangingPunct="1">
      <a:defRPr sz="2400" kern="1200">
        <a:solidFill>
          <a:schemeClr val="tx1"/>
        </a:solidFill>
        <a:latin typeface="+mn-lt"/>
        <a:ea typeface="+mn-ea"/>
        <a:cs typeface="+mn-cs"/>
      </a:defRPr>
    </a:lvl5pPr>
    <a:lvl6pPr marL="3046130" algn="l" defTabSz="1218454" rtl="0" eaLnBrk="1" latinLnBrk="0" hangingPunct="1">
      <a:defRPr sz="2400" kern="1200">
        <a:solidFill>
          <a:schemeClr val="tx1"/>
        </a:solidFill>
        <a:latin typeface="+mn-lt"/>
        <a:ea typeface="+mn-ea"/>
        <a:cs typeface="+mn-cs"/>
      </a:defRPr>
    </a:lvl6pPr>
    <a:lvl7pPr marL="3655359" algn="l" defTabSz="1218454" rtl="0" eaLnBrk="1" latinLnBrk="0" hangingPunct="1">
      <a:defRPr sz="2400" kern="1200">
        <a:solidFill>
          <a:schemeClr val="tx1"/>
        </a:solidFill>
        <a:latin typeface="+mn-lt"/>
        <a:ea typeface="+mn-ea"/>
        <a:cs typeface="+mn-cs"/>
      </a:defRPr>
    </a:lvl7pPr>
    <a:lvl8pPr marL="4264585" algn="l" defTabSz="1218454" rtl="0" eaLnBrk="1" latinLnBrk="0" hangingPunct="1">
      <a:defRPr sz="2400" kern="1200">
        <a:solidFill>
          <a:schemeClr val="tx1"/>
        </a:solidFill>
        <a:latin typeface="+mn-lt"/>
        <a:ea typeface="+mn-ea"/>
        <a:cs typeface="+mn-cs"/>
      </a:defRPr>
    </a:lvl8pPr>
    <a:lvl9pPr marL="4873812" algn="l" defTabSz="1218454"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21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5" autoAdjust="0"/>
    <p:restoredTop sz="99464" autoAdjust="0"/>
  </p:normalViewPr>
  <p:slideViewPr>
    <p:cSldViewPr showGuides="1">
      <p:cViewPr varScale="1">
        <p:scale>
          <a:sx n="54" d="100"/>
          <a:sy n="54" d="100"/>
        </p:scale>
        <p:origin x="558" y="78"/>
      </p:cViewPr>
      <p:guideLst>
        <p:guide orient="horz" pos="2160"/>
        <p:guide pos="3840"/>
        <p:guide orient="horz" pos="21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https://worldbankgroup-my.sharepoint.com/personal/bloevinsohn_worldbank_org/Documents/Documents/Documents/ABNigeria%20General/Data%20for%20Update%202017%2008%202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WB199035\Documents\ABNigeria%20General\Regional%20difference%20NDHS%202003%202013.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WB199035\Documents\ABNigeria%20General\Progress%20on%20service%20delivery%20in%20Nigeria%202003-13.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Sheet1!$A$17</c:f>
              <c:strCache>
                <c:ptCount val="1"/>
                <c:pt idx="0">
                  <c:v>Antenatal Care</c:v>
                </c:pt>
              </c:strCache>
            </c:strRef>
          </c:tx>
          <c:spPr>
            <a:ln w="57150" cap="rnd">
              <a:solidFill>
                <a:schemeClr val="accent1"/>
              </a:solidFill>
              <a:round/>
            </a:ln>
            <a:effectLst/>
          </c:spPr>
          <c:marker>
            <c:symbol val="none"/>
          </c:marker>
          <c:cat>
            <c:numRef>
              <c:f>Sheet1!$B$16:$G$16</c:f>
              <c:numCache>
                <c:formatCode>General</c:formatCode>
                <c:ptCount val="6"/>
                <c:pt idx="0">
                  <c:v>1990</c:v>
                </c:pt>
                <c:pt idx="1">
                  <c:v>1999</c:v>
                </c:pt>
                <c:pt idx="2">
                  <c:v>2003</c:v>
                </c:pt>
                <c:pt idx="3">
                  <c:v>2008</c:v>
                </c:pt>
                <c:pt idx="4">
                  <c:v>2013</c:v>
                </c:pt>
                <c:pt idx="5">
                  <c:v>2016</c:v>
                </c:pt>
              </c:numCache>
            </c:numRef>
          </c:cat>
          <c:val>
            <c:numRef>
              <c:f>Sheet1!$B$17:$G$17</c:f>
              <c:numCache>
                <c:formatCode>General</c:formatCode>
                <c:ptCount val="6"/>
                <c:pt idx="0">
                  <c:v>58</c:v>
                </c:pt>
                <c:pt idx="1">
                  <c:v>64</c:v>
                </c:pt>
                <c:pt idx="2">
                  <c:v>60</c:v>
                </c:pt>
                <c:pt idx="3">
                  <c:v>58</c:v>
                </c:pt>
                <c:pt idx="4">
                  <c:v>61</c:v>
                </c:pt>
                <c:pt idx="5">
                  <c:v>66</c:v>
                </c:pt>
              </c:numCache>
            </c:numRef>
          </c:val>
          <c:smooth val="0"/>
          <c:extLst xmlns:c16r2="http://schemas.microsoft.com/office/drawing/2015/06/chart">
            <c:ext xmlns:c16="http://schemas.microsoft.com/office/drawing/2014/chart" uri="{C3380CC4-5D6E-409C-BE32-E72D297353CC}">
              <c16:uniqueId val="{00000000-D459-422C-AF2E-E4E21FAF3429}"/>
            </c:ext>
          </c:extLst>
        </c:ser>
        <c:ser>
          <c:idx val="1"/>
          <c:order val="1"/>
          <c:tx>
            <c:strRef>
              <c:f>Sheet1!$A$18</c:f>
              <c:strCache>
                <c:ptCount val="1"/>
                <c:pt idx="0">
                  <c:v>Skilled Birth Attendance</c:v>
                </c:pt>
              </c:strCache>
            </c:strRef>
          </c:tx>
          <c:spPr>
            <a:ln w="57150" cap="rnd">
              <a:solidFill>
                <a:schemeClr val="accent2"/>
              </a:solidFill>
              <a:round/>
            </a:ln>
            <a:effectLst/>
          </c:spPr>
          <c:marker>
            <c:symbol val="none"/>
          </c:marker>
          <c:cat>
            <c:numRef>
              <c:f>Sheet1!$B$16:$G$16</c:f>
              <c:numCache>
                <c:formatCode>General</c:formatCode>
                <c:ptCount val="6"/>
                <c:pt idx="0">
                  <c:v>1990</c:v>
                </c:pt>
                <c:pt idx="1">
                  <c:v>1999</c:v>
                </c:pt>
                <c:pt idx="2">
                  <c:v>2003</c:v>
                </c:pt>
                <c:pt idx="3">
                  <c:v>2008</c:v>
                </c:pt>
                <c:pt idx="4">
                  <c:v>2013</c:v>
                </c:pt>
                <c:pt idx="5">
                  <c:v>2016</c:v>
                </c:pt>
              </c:numCache>
            </c:numRef>
          </c:cat>
          <c:val>
            <c:numRef>
              <c:f>Sheet1!$B$18:$G$18</c:f>
              <c:numCache>
                <c:formatCode>General</c:formatCode>
                <c:ptCount val="6"/>
                <c:pt idx="0">
                  <c:v>32</c:v>
                </c:pt>
                <c:pt idx="1">
                  <c:v>42</c:v>
                </c:pt>
                <c:pt idx="2">
                  <c:v>42</c:v>
                </c:pt>
                <c:pt idx="3">
                  <c:v>39</c:v>
                </c:pt>
                <c:pt idx="4">
                  <c:v>38</c:v>
                </c:pt>
                <c:pt idx="5">
                  <c:v>43</c:v>
                </c:pt>
              </c:numCache>
            </c:numRef>
          </c:val>
          <c:smooth val="0"/>
          <c:extLst xmlns:c16r2="http://schemas.microsoft.com/office/drawing/2015/06/chart">
            <c:ext xmlns:c16="http://schemas.microsoft.com/office/drawing/2014/chart" uri="{C3380CC4-5D6E-409C-BE32-E72D297353CC}">
              <c16:uniqueId val="{00000001-D459-422C-AF2E-E4E21FAF3429}"/>
            </c:ext>
          </c:extLst>
        </c:ser>
        <c:ser>
          <c:idx val="2"/>
          <c:order val="2"/>
          <c:tx>
            <c:strRef>
              <c:f>Sheet1!$A$19</c:f>
              <c:strCache>
                <c:ptCount val="1"/>
                <c:pt idx="0">
                  <c:v>DPT3/Penta3</c:v>
                </c:pt>
              </c:strCache>
            </c:strRef>
          </c:tx>
          <c:spPr>
            <a:ln w="38100" cap="rnd">
              <a:solidFill>
                <a:schemeClr val="accent3"/>
              </a:solidFill>
              <a:round/>
            </a:ln>
            <a:effectLst/>
          </c:spPr>
          <c:marker>
            <c:symbol val="none"/>
          </c:marker>
          <c:cat>
            <c:numRef>
              <c:f>Sheet1!$B$16:$G$16</c:f>
              <c:numCache>
                <c:formatCode>General</c:formatCode>
                <c:ptCount val="6"/>
                <c:pt idx="0">
                  <c:v>1990</c:v>
                </c:pt>
                <c:pt idx="1">
                  <c:v>1999</c:v>
                </c:pt>
                <c:pt idx="2">
                  <c:v>2003</c:v>
                </c:pt>
                <c:pt idx="3">
                  <c:v>2008</c:v>
                </c:pt>
                <c:pt idx="4">
                  <c:v>2013</c:v>
                </c:pt>
                <c:pt idx="5">
                  <c:v>2016</c:v>
                </c:pt>
              </c:numCache>
            </c:numRef>
          </c:cat>
          <c:val>
            <c:numRef>
              <c:f>Sheet1!$B$19:$G$19</c:f>
              <c:numCache>
                <c:formatCode>General</c:formatCode>
                <c:ptCount val="6"/>
                <c:pt idx="0">
                  <c:v>33</c:v>
                </c:pt>
                <c:pt idx="1">
                  <c:v>26.3</c:v>
                </c:pt>
                <c:pt idx="2">
                  <c:v>20</c:v>
                </c:pt>
                <c:pt idx="3">
                  <c:v>35</c:v>
                </c:pt>
                <c:pt idx="4">
                  <c:v>38</c:v>
                </c:pt>
                <c:pt idx="5">
                  <c:v>33</c:v>
                </c:pt>
              </c:numCache>
            </c:numRef>
          </c:val>
          <c:smooth val="0"/>
          <c:extLst xmlns:c16r2="http://schemas.microsoft.com/office/drawing/2015/06/chart">
            <c:ext xmlns:c16="http://schemas.microsoft.com/office/drawing/2014/chart" uri="{C3380CC4-5D6E-409C-BE32-E72D297353CC}">
              <c16:uniqueId val="{00000002-D459-422C-AF2E-E4E21FAF3429}"/>
            </c:ext>
          </c:extLst>
        </c:ser>
        <c:ser>
          <c:idx val="3"/>
          <c:order val="3"/>
          <c:tx>
            <c:strRef>
              <c:f>Sheet1!$A$20</c:f>
              <c:strCache>
                <c:ptCount val="1"/>
                <c:pt idx="0">
                  <c:v>Contraceptive Prevalence Rate</c:v>
                </c:pt>
              </c:strCache>
            </c:strRef>
          </c:tx>
          <c:spPr>
            <a:ln w="57150" cap="rnd">
              <a:solidFill>
                <a:srgbClr val="7030A0"/>
              </a:solidFill>
              <a:round/>
            </a:ln>
            <a:effectLst/>
          </c:spPr>
          <c:marker>
            <c:symbol val="none"/>
          </c:marker>
          <c:cat>
            <c:numRef>
              <c:f>Sheet1!$B$16:$G$16</c:f>
              <c:numCache>
                <c:formatCode>General</c:formatCode>
                <c:ptCount val="6"/>
                <c:pt idx="0">
                  <c:v>1990</c:v>
                </c:pt>
                <c:pt idx="1">
                  <c:v>1999</c:v>
                </c:pt>
                <c:pt idx="2">
                  <c:v>2003</c:v>
                </c:pt>
                <c:pt idx="3">
                  <c:v>2008</c:v>
                </c:pt>
                <c:pt idx="4">
                  <c:v>2013</c:v>
                </c:pt>
                <c:pt idx="5">
                  <c:v>2016</c:v>
                </c:pt>
              </c:numCache>
            </c:numRef>
          </c:cat>
          <c:val>
            <c:numRef>
              <c:f>Sheet1!$B$20:$G$20</c:f>
              <c:numCache>
                <c:formatCode>General</c:formatCode>
                <c:ptCount val="6"/>
                <c:pt idx="0">
                  <c:v>3.5</c:v>
                </c:pt>
                <c:pt idx="1">
                  <c:v>9</c:v>
                </c:pt>
                <c:pt idx="2">
                  <c:v>8</c:v>
                </c:pt>
                <c:pt idx="3">
                  <c:v>10</c:v>
                </c:pt>
                <c:pt idx="4">
                  <c:v>10</c:v>
                </c:pt>
                <c:pt idx="5">
                  <c:v>10.8</c:v>
                </c:pt>
              </c:numCache>
            </c:numRef>
          </c:val>
          <c:smooth val="0"/>
          <c:extLst xmlns:c16r2="http://schemas.microsoft.com/office/drawing/2015/06/chart">
            <c:ext xmlns:c16="http://schemas.microsoft.com/office/drawing/2014/chart" uri="{C3380CC4-5D6E-409C-BE32-E72D297353CC}">
              <c16:uniqueId val="{00000003-D459-422C-AF2E-E4E21FAF3429}"/>
            </c:ext>
          </c:extLst>
        </c:ser>
        <c:dLbls>
          <c:showLegendKey val="0"/>
          <c:showVal val="0"/>
          <c:showCatName val="0"/>
          <c:showSerName val="0"/>
          <c:showPercent val="0"/>
          <c:showBubbleSize val="0"/>
        </c:dLbls>
        <c:smooth val="0"/>
        <c:axId val="360107136"/>
        <c:axId val="360109488"/>
      </c:lineChart>
      <c:catAx>
        <c:axId val="360107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60109488"/>
        <c:crosses val="autoZero"/>
        <c:auto val="1"/>
        <c:lblAlgn val="ctr"/>
        <c:lblOffset val="100"/>
        <c:noMultiLvlLbl val="0"/>
      </c:catAx>
      <c:valAx>
        <c:axId val="360109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60107136"/>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Sheet1!$A$2</c:f>
              <c:strCache>
                <c:ptCount val="1"/>
                <c:pt idx="0">
                  <c:v>North Central</c:v>
                </c:pt>
              </c:strCache>
            </c:strRef>
          </c:tx>
          <c:spPr>
            <a:ln w="57150"/>
          </c:spPr>
          <c:marker>
            <c:symbol val="none"/>
          </c:marker>
          <c:cat>
            <c:numRef>
              <c:f>Sheet1!$B$1:$D$1</c:f>
              <c:numCache>
                <c:formatCode>General</c:formatCode>
                <c:ptCount val="3"/>
                <c:pt idx="0">
                  <c:v>2003</c:v>
                </c:pt>
                <c:pt idx="1">
                  <c:v>2008</c:v>
                </c:pt>
                <c:pt idx="2">
                  <c:v>2013</c:v>
                </c:pt>
              </c:numCache>
            </c:numRef>
          </c:cat>
          <c:val>
            <c:numRef>
              <c:f>Sheet1!$B$2:$D$2</c:f>
              <c:numCache>
                <c:formatCode>General</c:formatCode>
                <c:ptCount val="3"/>
                <c:pt idx="0">
                  <c:v>74.3</c:v>
                </c:pt>
                <c:pt idx="1">
                  <c:v>65.099999999999994</c:v>
                </c:pt>
                <c:pt idx="2">
                  <c:v>67</c:v>
                </c:pt>
              </c:numCache>
            </c:numRef>
          </c:val>
          <c:smooth val="0"/>
          <c:extLst xmlns:c16r2="http://schemas.microsoft.com/office/drawing/2015/06/chart">
            <c:ext xmlns:c16="http://schemas.microsoft.com/office/drawing/2014/chart" uri="{C3380CC4-5D6E-409C-BE32-E72D297353CC}">
              <c16:uniqueId val="{00000000-7068-47AF-B784-ECCC62DD5B45}"/>
            </c:ext>
          </c:extLst>
        </c:ser>
        <c:ser>
          <c:idx val="1"/>
          <c:order val="1"/>
          <c:tx>
            <c:strRef>
              <c:f>Sheet1!$A$3</c:f>
              <c:strCache>
                <c:ptCount val="1"/>
                <c:pt idx="0">
                  <c:v>North East</c:v>
                </c:pt>
              </c:strCache>
            </c:strRef>
          </c:tx>
          <c:spPr>
            <a:ln w="57150">
              <a:solidFill>
                <a:srgbClr val="C00000"/>
              </a:solidFill>
              <a:prstDash val="sysDot"/>
            </a:ln>
          </c:spPr>
          <c:marker>
            <c:symbol val="none"/>
          </c:marker>
          <c:cat>
            <c:numRef>
              <c:f>Sheet1!$B$1:$D$1</c:f>
              <c:numCache>
                <c:formatCode>General</c:formatCode>
                <c:ptCount val="3"/>
                <c:pt idx="0">
                  <c:v>2003</c:v>
                </c:pt>
                <c:pt idx="1">
                  <c:v>2008</c:v>
                </c:pt>
                <c:pt idx="2">
                  <c:v>2013</c:v>
                </c:pt>
              </c:numCache>
            </c:numRef>
          </c:cat>
          <c:val>
            <c:numRef>
              <c:f>Sheet1!$B$3:$D$3</c:f>
              <c:numCache>
                <c:formatCode>General</c:formatCode>
                <c:ptCount val="3"/>
                <c:pt idx="0">
                  <c:v>52.600000000000009</c:v>
                </c:pt>
                <c:pt idx="1">
                  <c:v>43</c:v>
                </c:pt>
                <c:pt idx="2">
                  <c:v>49.3</c:v>
                </c:pt>
              </c:numCache>
            </c:numRef>
          </c:val>
          <c:smooth val="0"/>
          <c:extLst xmlns:c16r2="http://schemas.microsoft.com/office/drawing/2015/06/chart">
            <c:ext xmlns:c16="http://schemas.microsoft.com/office/drawing/2014/chart" uri="{C3380CC4-5D6E-409C-BE32-E72D297353CC}">
              <c16:uniqueId val="{00000001-7068-47AF-B784-ECCC62DD5B45}"/>
            </c:ext>
          </c:extLst>
        </c:ser>
        <c:ser>
          <c:idx val="2"/>
          <c:order val="2"/>
          <c:tx>
            <c:strRef>
              <c:f>Sheet1!$A$4</c:f>
              <c:strCache>
                <c:ptCount val="1"/>
                <c:pt idx="0">
                  <c:v>North West</c:v>
                </c:pt>
              </c:strCache>
            </c:strRef>
          </c:tx>
          <c:spPr>
            <a:ln w="57150">
              <a:solidFill>
                <a:srgbClr val="FF0000"/>
              </a:solidFill>
            </a:ln>
          </c:spPr>
          <c:marker>
            <c:symbol val="none"/>
          </c:marker>
          <c:cat>
            <c:numRef>
              <c:f>Sheet1!$B$1:$D$1</c:f>
              <c:numCache>
                <c:formatCode>General</c:formatCode>
                <c:ptCount val="3"/>
                <c:pt idx="0">
                  <c:v>2003</c:v>
                </c:pt>
                <c:pt idx="1">
                  <c:v>2008</c:v>
                </c:pt>
                <c:pt idx="2">
                  <c:v>2013</c:v>
                </c:pt>
              </c:numCache>
            </c:numRef>
          </c:cat>
          <c:val>
            <c:numRef>
              <c:f>Sheet1!$B$4:$D$4</c:f>
              <c:numCache>
                <c:formatCode>General</c:formatCode>
                <c:ptCount val="3"/>
                <c:pt idx="0">
                  <c:v>38.799999999999997</c:v>
                </c:pt>
                <c:pt idx="1">
                  <c:v>31.1</c:v>
                </c:pt>
                <c:pt idx="2">
                  <c:v>41</c:v>
                </c:pt>
              </c:numCache>
            </c:numRef>
          </c:val>
          <c:smooth val="0"/>
          <c:extLst xmlns:c16r2="http://schemas.microsoft.com/office/drawing/2015/06/chart">
            <c:ext xmlns:c16="http://schemas.microsoft.com/office/drawing/2014/chart" uri="{C3380CC4-5D6E-409C-BE32-E72D297353CC}">
              <c16:uniqueId val="{00000002-7068-47AF-B784-ECCC62DD5B45}"/>
            </c:ext>
          </c:extLst>
        </c:ser>
        <c:ser>
          <c:idx val="3"/>
          <c:order val="3"/>
          <c:tx>
            <c:strRef>
              <c:f>Sheet1!$A$5</c:f>
              <c:strCache>
                <c:ptCount val="1"/>
                <c:pt idx="0">
                  <c:v>South East</c:v>
                </c:pt>
              </c:strCache>
            </c:strRef>
          </c:tx>
          <c:spPr>
            <a:ln w="57150">
              <a:prstDash val="sysDash"/>
            </a:ln>
          </c:spPr>
          <c:marker>
            <c:symbol val="none"/>
          </c:marker>
          <c:cat>
            <c:numRef>
              <c:f>Sheet1!$B$1:$D$1</c:f>
              <c:numCache>
                <c:formatCode>General</c:formatCode>
                <c:ptCount val="3"/>
                <c:pt idx="0">
                  <c:v>2003</c:v>
                </c:pt>
                <c:pt idx="1">
                  <c:v>2008</c:v>
                </c:pt>
                <c:pt idx="2">
                  <c:v>2013</c:v>
                </c:pt>
              </c:numCache>
            </c:numRef>
          </c:cat>
          <c:val>
            <c:numRef>
              <c:f>Sheet1!$B$5:$D$5</c:f>
              <c:numCache>
                <c:formatCode>General</c:formatCode>
                <c:ptCount val="3"/>
                <c:pt idx="0">
                  <c:v>96.2</c:v>
                </c:pt>
                <c:pt idx="1">
                  <c:v>87</c:v>
                </c:pt>
                <c:pt idx="2">
                  <c:v>90.6</c:v>
                </c:pt>
              </c:numCache>
            </c:numRef>
          </c:val>
          <c:smooth val="0"/>
          <c:extLst xmlns:c16r2="http://schemas.microsoft.com/office/drawing/2015/06/chart">
            <c:ext xmlns:c16="http://schemas.microsoft.com/office/drawing/2014/chart" uri="{C3380CC4-5D6E-409C-BE32-E72D297353CC}">
              <c16:uniqueId val="{00000003-7068-47AF-B784-ECCC62DD5B45}"/>
            </c:ext>
          </c:extLst>
        </c:ser>
        <c:ser>
          <c:idx val="4"/>
          <c:order val="4"/>
          <c:tx>
            <c:strRef>
              <c:f>Sheet1!$A$6</c:f>
              <c:strCache>
                <c:ptCount val="1"/>
                <c:pt idx="0">
                  <c:v>South South</c:v>
                </c:pt>
              </c:strCache>
            </c:strRef>
          </c:tx>
          <c:spPr>
            <a:ln w="57150">
              <a:prstDash val="sysDash"/>
            </a:ln>
          </c:spPr>
          <c:marker>
            <c:symbol val="none"/>
          </c:marker>
          <c:cat>
            <c:numRef>
              <c:f>Sheet1!$B$1:$D$1</c:f>
              <c:numCache>
                <c:formatCode>General</c:formatCode>
                <c:ptCount val="3"/>
                <c:pt idx="0">
                  <c:v>2003</c:v>
                </c:pt>
                <c:pt idx="1">
                  <c:v>2008</c:v>
                </c:pt>
                <c:pt idx="2">
                  <c:v>2013</c:v>
                </c:pt>
              </c:numCache>
            </c:numRef>
          </c:cat>
          <c:val>
            <c:numRef>
              <c:f>Sheet1!$B$6:$D$6</c:f>
              <c:numCache>
                <c:formatCode>General</c:formatCode>
                <c:ptCount val="3"/>
                <c:pt idx="0">
                  <c:v>72.8</c:v>
                </c:pt>
                <c:pt idx="1">
                  <c:v>69.8</c:v>
                </c:pt>
                <c:pt idx="2">
                  <c:v>73</c:v>
                </c:pt>
              </c:numCache>
            </c:numRef>
          </c:val>
          <c:smooth val="0"/>
          <c:extLst xmlns:c16r2="http://schemas.microsoft.com/office/drawing/2015/06/chart">
            <c:ext xmlns:c16="http://schemas.microsoft.com/office/drawing/2014/chart" uri="{C3380CC4-5D6E-409C-BE32-E72D297353CC}">
              <c16:uniqueId val="{00000004-7068-47AF-B784-ECCC62DD5B45}"/>
            </c:ext>
          </c:extLst>
        </c:ser>
        <c:ser>
          <c:idx val="5"/>
          <c:order val="5"/>
          <c:tx>
            <c:strRef>
              <c:f>Sheet1!$A$7</c:f>
              <c:strCache>
                <c:ptCount val="1"/>
                <c:pt idx="0">
                  <c:v>South West</c:v>
                </c:pt>
              </c:strCache>
            </c:strRef>
          </c:tx>
          <c:spPr>
            <a:ln w="57150">
              <a:prstDash val="sysDash"/>
            </a:ln>
          </c:spPr>
          <c:marker>
            <c:symbol val="none"/>
          </c:marker>
          <c:cat>
            <c:numRef>
              <c:f>Sheet1!$B$1:$D$1</c:f>
              <c:numCache>
                <c:formatCode>General</c:formatCode>
                <c:ptCount val="3"/>
                <c:pt idx="0">
                  <c:v>2003</c:v>
                </c:pt>
                <c:pt idx="1">
                  <c:v>2008</c:v>
                </c:pt>
                <c:pt idx="2">
                  <c:v>2013</c:v>
                </c:pt>
              </c:numCache>
            </c:numRef>
          </c:cat>
          <c:val>
            <c:numRef>
              <c:f>Sheet1!$B$7:$D$7</c:f>
              <c:numCache>
                <c:formatCode>General</c:formatCode>
                <c:ptCount val="3"/>
                <c:pt idx="0">
                  <c:v>92.7</c:v>
                </c:pt>
                <c:pt idx="1">
                  <c:v>87.1</c:v>
                </c:pt>
                <c:pt idx="2">
                  <c:v>90.4</c:v>
                </c:pt>
              </c:numCache>
            </c:numRef>
          </c:val>
          <c:smooth val="0"/>
          <c:extLst xmlns:c16r2="http://schemas.microsoft.com/office/drawing/2015/06/chart">
            <c:ext xmlns:c16="http://schemas.microsoft.com/office/drawing/2014/chart" uri="{C3380CC4-5D6E-409C-BE32-E72D297353CC}">
              <c16:uniqueId val="{00000005-7068-47AF-B784-ECCC62DD5B45}"/>
            </c:ext>
          </c:extLst>
        </c:ser>
        <c:dLbls>
          <c:showLegendKey val="0"/>
          <c:showVal val="0"/>
          <c:showCatName val="0"/>
          <c:showSerName val="0"/>
          <c:showPercent val="0"/>
          <c:showBubbleSize val="0"/>
        </c:dLbls>
        <c:smooth val="0"/>
        <c:axId val="527827256"/>
        <c:axId val="527822160"/>
      </c:lineChart>
      <c:catAx>
        <c:axId val="527827256"/>
        <c:scaling>
          <c:orientation val="minMax"/>
        </c:scaling>
        <c:delete val="0"/>
        <c:axPos val="b"/>
        <c:numFmt formatCode="General" sourceLinked="1"/>
        <c:majorTickMark val="out"/>
        <c:minorTickMark val="none"/>
        <c:tickLblPos val="nextTo"/>
        <c:txPr>
          <a:bodyPr/>
          <a:lstStyle/>
          <a:p>
            <a:pPr>
              <a:defRPr sz="2000"/>
            </a:pPr>
            <a:endParaRPr lang="en-US"/>
          </a:p>
        </c:txPr>
        <c:crossAx val="527822160"/>
        <c:crosses val="autoZero"/>
        <c:auto val="1"/>
        <c:lblAlgn val="ctr"/>
        <c:lblOffset val="100"/>
        <c:noMultiLvlLbl val="0"/>
      </c:catAx>
      <c:valAx>
        <c:axId val="527822160"/>
        <c:scaling>
          <c:orientation val="minMax"/>
          <c:max val="100"/>
        </c:scaling>
        <c:delete val="0"/>
        <c:axPos val="l"/>
        <c:majorGridlines/>
        <c:numFmt formatCode="General" sourceLinked="1"/>
        <c:majorTickMark val="out"/>
        <c:minorTickMark val="none"/>
        <c:tickLblPos val="nextTo"/>
        <c:txPr>
          <a:bodyPr/>
          <a:lstStyle/>
          <a:p>
            <a:pPr>
              <a:defRPr sz="2000"/>
            </a:pPr>
            <a:endParaRPr lang="en-US"/>
          </a:p>
        </c:txPr>
        <c:crossAx val="527827256"/>
        <c:crosses val="autoZero"/>
        <c:crossBetween val="between"/>
      </c:valAx>
    </c:plotArea>
    <c:legend>
      <c:legendPos val="r"/>
      <c:overlay val="0"/>
      <c:txPr>
        <a:bodyPr/>
        <a:lstStyle/>
        <a:p>
          <a:pPr>
            <a:defRPr sz="18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tx>
            <c:strRef>
              <c:f>Sheet1!$A$2</c:f>
              <c:strCache>
                <c:ptCount val="1"/>
                <c:pt idx="0">
                  <c:v>ANC Urban</c:v>
                </c:pt>
              </c:strCache>
            </c:strRef>
          </c:tx>
          <c:spPr>
            <a:ln w="57150"/>
          </c:spPr>
          <c:marker>
            <c:symbol val="none"/>
          </c:marker>
          <c:dPt>
            <c:idx val="1"/>
            <c:bubble3D val="0"/>
            <c:spPr>
              <a:ln w="57150">
                <a:solidFill>
                  <a:srgbClr val="00B050"/>
                </a:solidFill>
              </a:ln>
            </c:spPr>
            <c:extLst xmlns:c16r2="http://schemas.microsoft.com/office/drawing/2015/06/chart">
              <c:ext xmlns:c16="http://schemas.microsoft.com/office/drawing/2014/chart" uri="{C3380CC4-5D6E-409C-BE32-E72D297353CC}">
                <c16:uniqueId val="{00000001-F031-4CC0-8A28-692C41233274}"/>
              </c:ext>
            </c:extLst>
          </c:dPt>
          <c:dPt>
            <c:idx val="2"/>
            <c:bubble3D val="0"/>
            <c:spPr>
              <a:ln w="57150">
                <a:solidFill>
                  <a:srgbClr val="00B050"/>
                </a:solidFill>
              </a:ln>
            </c:spPr>
            <c:extLst xmlns:c16r2="http://schemas.microsoft.com/office/drawing/2015/06/chart">
              <c:ext xmlns:c16="http://schemas.microsoft.com/office/drawing/2014/chart" uri="{C3380CC4-5D6E-409C-BE32-E72D297353CC}">
                <c16:uniqueId val="{00000003-F031-4CC0-8A28-692C41233274}"/>
              </c:ext>
            </c:extLst>
          </c:dPt>
          <c:dLbls>
            <c:spPr>
              <a:noFill/>
              <a:ln>
                <a:noFill/>
              </a:ln>
              <a:effectLst/>
            </c:spPr>
            <c:txPr>
              <a:bodyPr/>
              <a:lstStyle/>
              <a:p>
                <a:pPr>
                  <a:defRPr sz="1600"/>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Sheet1!$B$1:$D$1</c:f>
              <c:numCache>
                <c:formatCode>General</c:formatCode>
                <c:ptCount val="3"/>
                <c:pt idx="0">
                  <c:v>2003</c:v>
                </c:pt>
                <c:pt idx="1">
                  <c:v>2008</c:v>
                </c:pt>
                <c:pt idx="2">
                  <c:v>2013</c:v>
                </c:pt>
              </c:numCache>
            </c:numRef>
          </c:cat>
          <c:val>
            <c:numRef>
              <c:f>Sheet1!$B$2:$D$2</c:f>
              <c:numCache>
                <c:formatCode>General</c:formatCode>
                <c:ptCount val="3"/>
                <c:pt idx="0">
                  <c:v>83</c:v>
                </c:pt>
                <c:pt idx="1">
                  <c:v>83.9</c:v>
                </c:pt>
                <c:pt idx="2">
                  <c:v>86</c:v>
                </c:pt>
              </c:numCache>
            </c:numRef>
          </c:val>
          <c:smooth val="0"/>
          <c:extLst xmlns:c16r2="http://schemas.microsoft.com/office/drawing/2015/06/chart">
            <c:ext xmlns:c16="http://schemas.microsoft.com/office/drawing/2014/chart" uri="{C3380CC4-5D6E-409C-BE32-E72D297353CC}">
              <c16:uniqueId val="{00000004-F031-4CC0-8A28-692C41233274}"/>
            </c:ext>
          </c:extLst>
        </c:ser>
        <c:ser>
          <c:idx val="2"/>
          <c:order val="1"/>
          <c:tx>
            <c:strRef>
              <c:f>Sheet1!$A$3</c:f>
              <c:strCache>
                <c:ptCount val="1"/>
                <c:pt idx="0">
                  <c:v>ANC Rural</c:v>
                </c:pt>
              </c:strCache>
            </c:strRef>
          </c:tx>
          <c:spPr>
            <a:ln w="57150">
              <a:prstDash val="sysDash"/>
            </a:ln>
          </c:spPr>
          <c:marker>
            <c:symbol val="none"/>
          </c:marker>
          <c:dLbls>
            <c:spPr>
              <a:noFill/>
              <a:ln>
                <a:noFill/>
              </a:ln>
              <a:effectLst/>
            </c:spPr>
            <c:txPr>
              <a:bodyPr/>
              <a:lstStyle/>
              <a:p>
                <a:pPr>
                  <a:defRPr sz="1600"/>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Sheet1!$B$1:$D$1</c:f>
              <c:numCache>
                <c:formatCode>General</c:formatCode>
                <c:ptCount val="3"/>
                <c:pt idx="0">
                  <c:v>2003</c:v>
                </c:pt>
                <c:pt idx="1">
                  <c:v>2008</c:v>
                </c:pt>
                <c:pt idx="2">
                  <c:v>2013</c:v>
                </c:pt>
              </c:numCache>
            </c:numRef>
          </c:cat>
          <c:val>
            <c:numRef>
              <c:f>Sheet1!$B$3:$D$3</c:f>
              <c:numCache>
                <c:formatCode>General</c:formatCode>
                <c:ptCount val="3"/>
                <c:pt idx="0">
                  <c:v>50.6</c:v>
                </c:pt>
                <c:pt idx="1">
                  <c:v>46.4</c:v>
                </c:pt>
                <c:pt idx="2">
                  <c:v>46.5</c:v>
                </c:pt>
              </c:numCache>
            </c:numRef>
          </c:val>
          <c:smooth val="0"/>
          <c:extLst xmlns:c16r2="http://schemas.microsoft.com/office/drawing/2015/06/chart">
            <c:ext xmlns:c16="http://schemas.microsoft.com/office/drawing/2014/chart" uri="{C3380CC4-5D6E-409C-BE32-E72D297353CC}">
              <c16:uniqueId val="{00000005-F031-4CC0-8A28-692C41233274}"/>
            </c:ext>
          </c:extLst>
        </c:ser>
        <c:ser>
          <c:idx val="5"/>
          <c:order val="2"/>
          <c:tx>
            <c:strRef>
              <c:f>Sheet1!$A$5</c:f>
              <c:strCache>
                <c:ptCount val="1"/>
                <c:pt idx="0">
                  <c:v>DPT3 Rural</c:v>
                </c:pt>
              </c:strCache>
            </c:strRef>
          </c:tx>
          <c:spPr>
            <a:ln w="57150">
              <a:solidFill>
                <a:srgbClr val="FFC000"/>
              </a:solidFill>
              <a:prstDash val="sysDash"/>
            </a:ln>
          </c:spPr>
          <c:marker>
            <c:symbol val="none"/>
          </c:marker>
          <c:dLbls>
            <c:spPr>
              <a:noFill/>
              <a:ln>
                <a:noFill/>
              </a:ln>
              <a:effectLst/>
            </c:spPr>
            <c:txPr>
              <a:bodyPr/>
              <a:lstStyle/>
              <a:p>
                <a:pPr>
                  <a:defRPr sz="1600"/>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Sheet1!$B$1:$D$1</c:f>
              <c:numCache>
                <c:formatCode>General</c:formatCode>
                <c:ptCount val="3"/>
                <c:pt idx="0">
                  <c:v>2003</c:v>
                </c:pt>
                <c:pt idx="1">
                  <c:v>2008</c:v>
                </c:pt>
                <c:pt idx="2">
                  <c:v>2013</c:v>
                </c:pt>
              </c:numCache>
            </c:numRef>
          </c:cat>
          <c:val>
            <c:numRef>
              <c:f>Sheet1!$B$5:$D$5</c:f>
              <c:numCache>
                <c:formatCode>General</c:formatCode>
                <c:ptCount val="3"/>
                <c:pt idx="0">
                  <c:v>12.8</c:v>
                </c:pt>
                <c:pt idx="1">
                  <c:v>27</c:v>
                </c:pt>
                <c:pt idx="2">
                  <c:v>24.9</c:v>
                </c:pt>
              </c:numCache>
            </c:numRef>
          </c:val>
          <c:smooth val="0"/>
          <c:extLst xmlns:c16r2="http://schemas.microsoft.com/office/drawing/2015/06/chart">
            <c:ext xmlns:c16="http://schemas.microsoft.com/office/drawing/2014/chart" uri="{C3380CC4-5D6E-409C-BE32-E72D297353CC}">
              <c16:uniqueId val="{00000006-F031-4CC0-8A28-692C41233274}"/>
            </c:ext>
          </c:extLst>
        </c:ser>
        <c:ser>
          <c:idx val="0"/>
          <c:order val="3"/>
          <c:tx>
            <c:v>DPT3 Urban</c:v>
          </c:tx>
          <c:spPr>
            <a:ln w="57150">
              <a:solidFill>
                <a:srgbClr val="FFC000"/>
              </a:solidFill>
            </a:ln>
          </c:spPr>
          <c:marker>
            <c:symbol val="none"/>
          </c:marker>
          <c:dLbls>
            <c:spPr>
              <a:noFill/>
              <a:ln>
                <a:noFill/>
              </a:ln>
              <a:effectLst/>
            </c:spPr>
            <c:txPr>
              <a:bodyPr/>
              <a:lstStyle/>
              <a:p>
                <a:pPr>
                  <a:defRPr sz="1800"/>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Sheet1!$B$4:$D$4</c:f>
              <c:numCache>
                <c:formatCode>General</c:formatCode>
                <c:ptCount val="3"/>
                <c:pt idx="0">
                  <c:v>40.200000000000003</c:v>
                </c:pt>
                <c:pt idx="1">
                  <c:v>54.8</c:v>
                </c:pt>
                <c:pt idx="2">
                  <c:v>62.2</c:v>
                </c:pt>
              </c:numCache>
            </c:numRef>
          </c:val>
          <c:smooth val="0"/>
          <c:extLst xmlns:c16r2="http://schemas.microsoft.com/office/drawing/2015/06/chart">
            <c:ext xmlns:c16="http://schemas.microsoft.com/office/drawing/2014/chart" uri="{C3380CC4-5D6E-409C-BE32-E72D297353CC}">
              <c16:uniqueId val="{00000007-F031-4CC0-8A28-692C41233274}"/>
            </c:ext>
          </c:extLst>
        </c:ser>
        <c:dLbls>
          <c:showLegendKey val="0"/>
          <c:showVal val="0"/>
          <c:showCatName val="0"/>
          <c:showSerName val="0"/>
          <c:showPercent val="0"/>
          <c:showBubbleSize val="0"/>
        </c:dLbls>
        <c:smooth val="0"/>
        <c:axId val="527827648"/>
        <c:axId val="527828040"/>
      </c:lineChart>
      <c:catAx>
        <c:axId val="527827648"/>
        <c:scaling>
          <c:orientation val="minMax"/>
        </c:scaling>
        <c:delete val="0"/>
        <c:axPos val="b"/>
        <c:numFmt formatCode="General" sourceLinked="1"/>
        <c:majorTickMark val="out"/>
        <c:minorTickMark val="none"/>
        <c:tickLblPos val="nextTo"/>
        <c:txPr>
          <a:bodyPr/>
          <a:lstStyle/>
          <a:p>
            <a:pPr>
              <a:defRPr sz="2400"/>
            </a:pPr>
            <a:endParaRPr lang="en-US"/>
          </a:p>
        </c:txPr>
        <c:crossAx val="527828040"/>
        <c:crosses val="autoZero"/>
        <c:auto val="1"/>
        <c:lblAlgn val="ctr"/>
        <c:lblOffset val="100"/>
        <c:noMultiLvlLbl val="0"/>
      </c:catAx>
      <c:valAx>
        <c:axId val="527828040"/>
        <c:scaling>
          <c:orientation val="minMax"/>
          <c:max val="100"/>
        </c:scaling>
        <c:delete val="0"/>
        <c:axPos val="l"/>
        <c:majorGridlines/>
        <c:numFmt formatCode="General" sourceLinked="1"/>
        <c:majorTickMark val="out"/>
        <c:minorTickMark val="none"/>
        <c:tickLblPos val="nextTo"/>
        <c:txPr>
          <a:bodyPr/>
          <a:lstStyle/>
          <a:p>
            <a:pPr>
              <a:defRPr sz="2400"/>
            </a:pPr>
            <a:endParaRPr lang="en-US"/>
          </a:p>
        </c:txPr>
        <c:crossAx val="527827648"/>
        <c:crosses val="autoZero"/>
        <c:crossBetween val="between"/>
      </c:valAx>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Poorest</c:v>
                </c:pt>
              </c:strCache>
            </c:strRef>
          </c:tx>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DPT3/Penta3</c:v>
                </c:pt>
                <c:pt idx="1">
                  <c:v>Antenatal Care</c:v>
                </c:pt>
                <c:pt idx="2">
                  <c:v>Skilled Birth Attendance</c:v>
                </c:pt>
                <c:pt idx="3">
                  <c:v>Modern CPR</c:v>
                </c:pt>
              </c:strCache>
            </c:strRef>
          </c:cat>
          <c:val>
            <c:numRef>
              <c:f>Sheet1!$B$2:$B$5</c:f>
              <c:numCache>
                <c:formatCode>General</c:formatCode>
                <c:ptCount val="4"/>
                <c:pt idx="0">
                  <c:v>7</c:v>
                </c:pt>
                <c:pt idx="1">
                  <c:v>24.6</c:v>
                </c:pt>
                <c:pt idx="2">
                  <c:v>5.7</c:v>
                </c:pt>
                <c:pt idx="3">
                  <c:v>0.9</c:v>
                </c:pt>
              </c:numCache>
            </c:numRef>
          </c:val>
          <c:extLst xmlns:c16r2="http://schemas.microsoft.com/office/drawing/2015/06/chart">
            <c:ext xmlns:c16="http://schemas.microsoft.com/office/drawing/2014/chart" uri="{C3380CC4-5D6E-409C-BE32-E72D297353CC}">
              <c16:uniqueId val="{00000000-C6A8-4C23-B629-1256C6852547}"/>
            </c:ext>
          </c:extLst>
        </c:ser>
        <c:ser>
          <c:idx val="1"/>
          <c:order val="1"/>
          <c:tx>
            <c:strRef>
              <c:f>Sheet1!$C$1</c:f>
              <c:strCache>
                <c:ptCount val="1"/>
                <c:pt idx="0">
                  <c:v>Richest</c:v>
                </c:pt>
              </c:strCache>
            </c:strRef>
          </c:tx>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DPT3/Penta3</c:v>
                </c:pt>
                <c:pt idx="1">
                  <c:v>Antenatal Care</c:v>
                </c:pt>
                <c:pt idx="2">
                  <c:v>Skilled Birth Attendance</c:v>
                </c:pt>
                <c:pt idx="3">
                  <c:v>Modern CPR</c:v>
                </c:pt>
              </c:strCache>
            </c:strRef>
          </c:cat>
          <c:val>
            <c:numRef>
              <c:f>Sheet1!$C$2:$C$5</c:f>
              <c:numCache>
                <c:formatCode>General</c:formatCode>
                <c:ptCount val="4"/>
                <c:pt idx="0">
                  <c:v>79.5</c:v>
                </c:pt>
                <c:pt idx="1">
                  <c:v>94.5</c:v>
                </c:pt>
                <c:pt idx="2">
                  <c:v>85.3</c:v>
                </c:pt>
                <c:pt idx="3">
                  <c:v>23.4</c:v>
                </c:pt>
              </c:numCache>
            </c:numRef>
          </c:val>
          <c:extLst xmlns:c16r2="http://schemas.microsoft.com/office/drawing/2015/06/chart">
            <c:ext xmlns:c16="http://schemas.microsoft.com/office/drawing/2014/chart" uri="{C3380CC4-5D6E-409C-BE32-E72D297353CC}">
              <c16:uniqueId val="{00000001-C6A8-4C23-B629-1256C6852547}"/>
            </c:ext>
          </c:extLst>
        </c:ser>
        <c:dLbls>
          <c:showLegendKey val="0"/>
          <c:showVal val="0"/>
          <c:showCatName val="0"/>
          <c:showSerName val="0"/>
          <c:showPercent val="0"/>
          <c:showBubbleSize val="0"/>
        </c:dLbls>
        <c:gapWidth val="150"/>
        <c:axId val="516595848"/>
        <c:axId val="516596632"/>
      </c:barChart>
      <c:catAx>
        <c:axId val="516595848"/>
        <c:scaling>
          <c:orientation val="minMax"/>
        </c:scaling>
        <c:delete val="0"/>
        <c:axPos val="b"/>
        <c:numFmt formatCode="General" sourceLinked="0"/>
        <c:majorTickMark val="out"/>
        <c:minorTickMark val="none"/>
        <c:tickLblPos val="nextTo"/>
        <c:crossAx val="516596632"/>
        <c:crosses val="autoZero"/>
        <c:auto val="1"/>
        <c:lblAlgn val="ctr"/>
        <c:lblOffset val="100"/>
        <c:noMultiLvlLbl val="0"/>
      </c:catAx>
      <c:valAx>
        <c:axId val="516596632"/>
        <c:scaling>
          <c:orientation val="minMax"/>
        </c:scaling>
        <c:delete val="0"/>
        <c:axPos val="l"/>
        <c:majorGridlines/>
        <c:numFmt formatCode="General" sourceLinked="1"/>
        <c:majorTickMark val="out"/>
        <c:minorTickMark val="none"/>
        <c:tickLblPos val="nextTo"/>
        <c:crossAx val="516595848"/>
        <c:crosses val="autoZero"/>
        <c:crossBetween val="between"/>
      </c:valAx>
    </c:plotArea>
    <c:legend>
      <c:legendPos val="r"/>
      <c:overlay val="0"/>
      <c:txPr>
        <a:bodyPr/>
        <a:lstStyle/>
        <a:p>
          <a:pPr>
            <a:defRPr sz="2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59856702647801E-2"/>
          <c:y val="5.01115444884331E-2"/>
          <c:w val="0.88494035070500199"/>
          <c:h val="0.84917740211177895"/>
        </c:manualLayout>
      </c:layout>
      <c:lineChart>
        <c:grouping val="standard"/>
        <c:varyColors val="0"/>
        <c:ser>
          <c:idx val="0"/>
          <c:order val="0"/>
          <c:tx>
            <c:strRef>
              <c:f>Sheet1!$B$6</c:f>
              <c:strCache>
                <c:ptCount val="1"/>
                <c:pt idx="0">
                  <c:v>2013</c:v>
                </c:pt>
              </c:strCache>
            </c:strRef>
          </c:tx>
          <c:spPr>
            <a:ln w="38100" cap="rnd">
              <a:solidFill>
                <a:schemeClr val="accent1"/>
              </a:solidFill>
              <a:round/>
            </a:ln>
            <a:effectLst/>
          </c:spPr>
          <c:marker>
            <c:symbol val="none"/>
          </c:marker>
          <c:cat>
            <c:strRef>
              <c:f>Sheet1!$A$7:$A$11</c:f>
              <c:strCache>
                <c:ptCount val="5"/>
                <c:pt idx="0">
                  <c:v>Poorest</c:v>
                </c:pt>
                <c:pt idx="1">
                  <c:v>2nd</c:v>
                </c:pt>
                <c:pt idx="2">
                  <c:v>3rd</c:v>
                </c:pt>
                <c:pt idx="3">
                  <c:v>4th</c:v>
                </c:pt>
                <c:pt idx="4">
                  <c:v>Richest</c:v>
                </c:pt>
              </c:strCache>
            </c:strRef>
          </c:cat>
          <c:val>
            <c:numRef>
              <c:f>Sheet1!$B$7:$B$11</c:f>
              <c:numCache>
                <c:formatCode>General</c:formatCode>
                <c:ptCount val="5"/>
                <c:pt idx="0">
                  <c:v>190</c:v>
                </c:pt>
                <c:pt idx="1">
                  <c:v>187</c:v>
                </c:pt>
                <c:pt idx="2">
                  <c:v>127</c:v>
                </c:pt>
                <c:pt idx="3">
                  <c:v>100</c:v>
                </c:pt>
                <c:pt idx="4">
                  <c:v>73</c:v>
                </c:pt>
              </c:numCache>
            </c:numRef>
          </c:val>
          <c:smooth val="0"/>
          <c:extLst xmlns:c16r2="http://schemas.microsoft.com/office/drawing/2015/06/chart">
            <c:ext xmlns:c16="http://schemas.microsoft.com/office/drawing/2014/chart" uri="{C3380CC4-5D6E-409C-BE32-E72D297353CC}">
              <c16:uniqueId val="{00000000-1E1B-4E2C-A765-DAAFD0A706DD}"/>
            </c:ext>
          </c:extLst>
        </c:ser>
        <c:dLbls>
          <c:showLegendKey val="0"/>
          <c:showVal val="0"/>
          <c:showCatName val="0"/>
          <c:showSerName val="0"/>
          <c:showPercent val="0"/>
          <c:showBubbleSize val="0"/>
        </c:dLbls>
        <c:smooth val="0"/>
        <c:axId val="527825296"/>
        <c:axId val="527823336"/>
      </c:lineChart>
      <c:catAx>
        <c:axId val="52782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27823336"/>
        <c:crosses val="autoZero"/>
        <c:auto val="1"/>
        <c:lblAlgn val="ctr"/>
        <c:lblOffset val="100"/>
        <c:noMultiLvlLbl val="0"/>
      </c:catAx>
      <c:valAx>
        <c:axId val="527823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27825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27789965235501"/>
          <c:y val="0"/>
          <c:w val="0.67353986882258898"/>
          <c:h val="0.93821904955280999"/>
        </c:manualLayout>
      </c:layout>
      <c:barChart>
        <c:barDir val="bar"/>
        <c:grouping val="clustered"/>
        <c:varyColors val="0"/>
        <c:ser>
          <c:idx val="0"/>
          <c:order val="0"/>
          <c:tx>
            <c:strRef>
              <c:f>[nigera_finance_summ_stats_07Jul17.xlsx]sources_cash_overview!$BC$10</c:f>
              <c:strCache>
                <c:ptCount val="1"/>
                <c:pt idx="0">
                  <c:v>Secondary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[nigera_finance_summ_stats_07Jul17.xlsx]sources_cash_overview!$BB$11:$BB$19</c:f>
              <c:strCache>
                <c:ptCount val="9"/>
                <c:pt idx="0">
                  <c:v>Other </c:v>
                </c:pt>
                <c:pt idx="1">
                  <c:v>International donors</c:v>
                </c:pt>
                <c:pt idx="2">
                  <c:v>Drug revolving fund</c:v>
                </c:pt>
                <c:pt idx="3">
                  <c:v>User fees</c:v>
                </c:pt>
                <c:pt idx="4">
                  <c:v>Other insurance</c:v>
                </c:pt>
                <c:pt idx="5">
                  <c:v>NHIS</c:v>
                </c:pt>
                <c:pt idx="6">
                  <c:v>Local gvt</c:v>
                </c:pt>
                <c:pt idx="7">
                  <c:v>State MOH &amp; funds</c:v>
                </c:pt>
                <c:pt idx="8">
                  <c:v>Federal MOH &amp; funds</c:v>
                </c:pt>
              </c:strCache>
            </c:strRef>
          </c:cat>
          <c:val>
            <c:numRef>
              <c:f>[nigera_finance_summ_stats_07Jul17.xlsx]sources_cash_overview!$BC$11:$BC$19</c:f>
              <c:numCache>
                <c:formatCode>0%</c:formatCode>
                <c:ptCount val="9"/>
                <c:pt idx="0">
                  <c:v>1.79372E-2</c:v>
                </c:pt>
                <c:pt idx="1">
                  <c:v>0.165853664279</c:v>
                </c:pt>
                <c:pt idx="2">
                  <c:v>0.14798210000000001</c:v>
                </c:pt>
                <c:pt idx="3">
                  <c:v>0.90134531259499995</c:v>
                </c:pt>
                <c:pt idx="4">
                  <c:v>4.4843000000000001E-3</c:v>
                </c:pt>
                <c:pt idx="5">
                  <c:v>0.16908212010000001</c:v>
                </c:pt>
                <c:pt idx="6">
                  <c:v>4.6082948999999996E-3</c:v>
                </c:pt>
                <c:pt idx="7">
                  <c:v>0.24663679999999999</c:v>
                </c:pt>
                <c:pt idx="8">
                  <c:v>1.79372E-2</c:v>
                </c:pt>
              </c:numCache>
            </c:numRef>
          </c:val>
          <c:extLst xmlns:c16r2="http://schemas.microsoft.com/office/drawing/2015/06/chart">
            <c:ext xmlns:c16="http://schemas.microsoft.com/office/drawing/2014/chart" uri="{C3380CC4-5D6E-409C-BE32-E72D297353CC}">
              <c16:uniqueId val="{00000000-272D-43E3-AF1E-81D017F50F77}"/>
            </c:ext>
          </c:extLst>
        </c:ser>
        <c:ser>
          <c:idx val="1"/>
          <c:order val="1"/>
          <c:tx>
            <c:strRef>
              <c:f>[nigera_finance_summ_stats_07Jul17.xlsx]sources_cash_overview!$BD$10</c:f>
              <c:strCache>
                <c:ptCount val="1"/>
                <c:pt idx="0">
                  <c:v>Private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[nigera_finance_summ_stats_07Jul17.xlsx]sources_cash_overview!$BB$11:$BB$19</c:f>
              <c:strCache>
                <c:ptCount val="9"/>
                <c:pt idx="0">
                  <c:v>Other </c:v>
                </c:pt>
                <c:pt idx="1">
                  <c:v>International donors</c:v>
                </c:pt>
                <c:pt idx="2">
                  <c:v>Drug revolving fund</c:v>
                </c:pt>
                <c:pt idx="3">
                  <c:v>User fees</c:v>
                </c:pt>
                <c:pt idx="4">
                  <c:v>Other insurance</c:v>
                </c:pt>
                <c:pt idx="5">
                  <c:v>NHIS</c:v>
                </c:pt>
                <c:pt idx="6">
                  <c:v>Local gvt</c:v>
                </c:pt>
                <c:pt idx="7">
                  <c:v>State MOH &amp; funds</c:v>
                </c:pt>
                <c:pt idx="8">
                  <c:v>Federal MOH &amp; funds</c:v>
                </c:pt>
              </c:strCache>
            </c:strRef>
          </c:cat>
          <c:val>
            <c:numRef>
              <c:f>[nigera_finance_summ_stats_07Jul17.xlsx]sources_cash_overview!$BD$11:$BD$19</c:f>
              <c:numCache>
                <c:formatCode>0%</c:formatCode>
                <c:ptCount val="9"/>
                <c:pt idx="0">
                  <c:v>1.9942999999999999E-2</c:v>
                </c:pt>
                <c:pt idx="1">
                  <c:v>3.7463977932999999E-2</c:v>
                </c:pt>
                <c:pt idx="2">
                  <c:v>1.4245000000000001E-2</c:v>
                </c:pt>
                <c:pt idx="3">
                  <c:v>0.98290598392499995</c:v>
                </c:pt>
                <c:pt idx="4">
                  <c:v>1.1396E-2</c:v>
                </c:pt>
                <c:pt idx="5">
                  <c:v>5.8139536499999998E-2</c:v>
                </c:pt>
                <c:pt idx="6">
                  <c:v>0</c:v>
                </c:pt>
                <c:pt idx="7">
                  <c:v>2.849E-3</c:v>
                </c:pt>
                <c:pt idx="8">
                  <c:v>5.6979999999999999E-3</c:v>
                </c:pt>
              </c:numCache>
            </c:numRef>
          </c:val>
          <c:extLst xmlns:c16r2="http://schemas.microsoft.com/office/drawing/2015/06/chart">
            <c:ext xmlns:c16="http://schemas.microsoft.com/office/drawing/2014/chart" uri="{C3380CC4-5D6E-409C-BE32-E72D297353CC}">
              <c16:uniqueId val="{00000001-272D-43E3-AF1E-81D017F50F77}"/>
            </c:ext>
          </c:extLst>
        </c:ser>
        <c:ser>
          <c:idx val="2"/>
          <c:order val="2"/>
          <c:tx>
            <c:strRef>
              <c:f>[nigera_finance_summ_stats_07Jul17.xlsx]sources_cash_overview!$BE$10</c:f>
              <c:strCache>
                <c:ptCount val="1"/>
                <c:pt idx="0">
                  <c:v>Health Posts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[nigera_finance_summ_stats_07Jul17.xlsx]sources_cash_overview!$BB$11:$BB$19</c:f>
              <c:strCache>
                <c:ptCount val="9"/>
                <c:pt idx="0">
                  <c:v>Other </c:v>
                </c:pt>
                <c:pt idx="1">
                  <c:v>International donors</c:v>
                </c:pt>
                <c:pt idx="2">
                  <c:v>Drug revolving fund</c:v>
                </c:pt>
                <c:pt idx="3">
                  <c:v>User fees</c:v>
                </c:pt>
                <c:pt idx="4">
                  <c:v>Other insurance</c:v>
                </c:pt>
                <c:pt idx="5">
                  <c:v>NHIS</c:v>
                </c:pt>
                <c:pt idx="6">
                  <c:v>Local gvt</c:v>
                </c:pt>
                <c:pt idx="7">
                  <c:v>State MOH &amp; funds</c:v>
                </c:pt>
                <c:pt idx="8">
                  <c:v>Federal MOH &amp; funds</c:v>
                </c:pt>
              </c:strCache>
            </c:strRef>
          </c:cat>
          <c:val>
            <c:numRef>
              <c:f>[nigera_finance_summ_stats_07Jul17.xlsx]sources_cash_overview!$BE$11:$BE$19</c:f>
              <c:numCache>
                <c:formatCode>0%</c:formatCode>
                <c:ptCount val="9"/>
                <c:pt idx="0">
                  <c:v>3.7383199999999998E-2</c:v>
                </c:pt>
                <c:pt idx="1">
                  <c:v>7.9439252614999997E-2</c:v>
                </c:pt>
                <c:pt idx="2">
                  <c:v>2.33645E-2</c:v>
                </c:pt>
                <c:pt idx="3">
                  <c:v>0.60280376672699998</c:v>
                </c:pt>
                <c:pt idx="4">
                  <c:v>0</c:v>
                </c:pt>
                <c:pt idx="5">
                  <c:v>0</c:v>
                </c:pt>
                <c:pt idx="6">
                  <c:v>1.40845068E-2</c:v>
                </c:pt>
                <c:pt idx="7">
                  <c:v>3.2710299999999998E-2</c:v>
                </c:pt>
                <c:pt idx="8">
                  <c:v>1.8691599999999999E-2</c:v>
                </c:pt>
              </c:numCache>
            </c:numRef>
          </c:val>
          <c:extLst xmlns:c16r2="http://schemas.microsoft.com/office/drawing/2015/06/chart">
            <c:ext xmlns:c16="http://schemas.microsoft.com/office/drawing/2014/chart" uri="{C3380CC4-5D6E-409C-BE32-E72D297353CC}">
              <c16:uniqueId val="{00000002-272D-43E3-AF1E-81D017F50F77}"/>
            </c:ext>
          </c:extLst>
        </c:ser>
        <c:ser>
          <c:idx val="3"/>
          <c:order val="3"/>
          <c:tx>
            <c:strRef>
              <c:f>[nigera_finance_summ_stats_07Jul17.xlsx]sources_cash_overview!$BF$10</c:f>
              <c:strCache>
                <c:ptCount val="1"/>
                <c:pt idx="0">
                  <c:v>PHC</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[nigera_finance_summ_stats_07Jul17.xlsx]sources_cash_overview!$BB$11:$BB$19</c:f>
              <c:strCache>
                <c:ptCount val="9"/>
                <c:pt idx="0">
                  <c:v>Other </c:v>
                </c:pt>
                <c:pt idx="1">
                  <c:v>International donors</c:v>
                </c:pt>
                <c:pt idx="2">
                  <c:v>Drug revolving fund</c:v>
                </c:pt>
                <c:pt idx="3">
                  <c:v>User fees</c:v>
                </c:pt>
                <c:pt idx="4">
                  <c:v>Other insurance</c:v>
                </c:pt>
                <c:pt idx="5">
                  <c:v>NHIS</c:v>
                </c:pt>
                <c:pt idx="6">
                  <c:v>Local gvt</c:v>
                </c:pt>
                <c:pt idx="7">
                  <c:v>State MOH &amp; funds</c:v>
                </c:pt>
                <c:pt idx="8">
                  <c:v>Federal MOH &amp; funds</c:v>
                </c:pt>
              </c:strCache>
            </c:strRef>
          </c:cat>
          <c:val>
            <c:numRef>
              <c:f>[nigera_finance_summ_stats_07Jul17.xlsx]sources_cash_overview!$BF$11:$BF$19</c:f>
              <c:numCache>
                <c:formatCode>0%</c:formatCode>
                <c:ptCount val="9"/>
                <c:pt idx="0">
                  <c:v>2.4044099999999999E-2</c:v>
                </c:pt>
                <c:pt idx="1">
                  <c:v>6.8264931439999996E-2</c:v>
                </c:pt>
                <c:pt idx="2">
                  <c:v>6.8190799999999996E-2</c:v>
                </c:pt>
                <c:pt idx="3">
                  <c:v>0.73985022306399995</c:v>
                </c:pt>
                <c:pt idx="4">
                  <c:v>1.5767000000000001E-3</c:v>
                </c:pt>
                <c:pt idx="5">
                  <c:v>2.0267531299999999E-2</c:v>
                </c:pt>
                <c:pt idx="6">
                  <c:v>2.7631044399999999E-2</c:v>
                </c:pt>
                <c:pt idx="7">
                  <c:v>2.6803299999999999E-2</c:v>
                </c:pt>
                <c:pt idx="8">
                  <c:v>1.10367E-2</c:v>
                </c:pt>
              </c:numCache>
            </c:numRef>
          </c:val>
          <c:extLst xmlns:c16r2="http://schemas.microsoft.com/office/drawing/2015/06/chart">
            <c:ext xmlns:c16="http://schemas.microsoft.com/office/drawing/2014/chart" uri="{C3380CC4-5D6E-409C-BE32-E72D297353CC}">
              <c16:uniqueId val="{00000003-272D-43E3-AF1E-81D017F50F77}"/>
            </c:ext>
          </c:extLst>
        </c:ser>
        <c:dLbls>
          <c:dLblPos val="outEnd"/>
          <c:showLegendKey val="0"/>
          <c:showVal val="1"/>
          <c:showCatName val="0"/>
          <c:showSerName val="0"/>
          <c:showPercent val="0"/>
          <c:showBubbleSize val="0"/>
        </c:dLbls>
        <c:gapWidth val="219"/>
        <c:axId val="516599376"/>
        <c:axId val="516601728"/>
      </c:barChart>
      <c:catAx>
        <c:axId val="5165993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16601728"/>
        <c:crosses val="autoZero"/>
        <c:auto val="1"/>
        <c:lblAlgn val="ctr"/>
        <c:lblOffset val="100"/>
        <c:noMultiLvlLbl val="0"/>
      </c:catAx>
      <c:valAx>
        <c:axId val="516601728"/>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16599376"/>
        <c:crosses val="autoZero"/>
        <c:crossBetween val="between"/>
      </c:valAx>
      <c:spPr>
        <a:noFill/>
        <a:ln>
          <a:noFill/>
        </a:ln>
        <a:effectLst/>
      </c:spPr>
    </c:plotArea>
    <c:legend>
      <c:legendPos val="b"/>
      <c:layout>
        <c:manualLayout>
          <c:xMode val="edge"/>
          <c:yMode val="edge"/>
          <c:x val="0.68777806034049105"/>
          <c:y val="6.2882756237903306E-2"/>
          <c:w val="0.26328384371611602"/>
          <c:h val="0.3002477067374920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0.11446</cdr:x>
      <cdr:y>0.11674</cdr:y>
    </cdr:from>
    <cdr:to>
      <cdr:x>0.20884</cdr:x>
      <cdr:y>0.19048</cdr:y>
    </cdr:to>
    <cdr:sp macro="" textlink="">
      <cdr:nvSpPr>
        <cdr:cNvPr id="2" name="TextBox 1"/>
        <cdr:cNvSpPr txBox="1"/>
      </cdr:nvSpPr>
      <cdr:spPr>
        <a:xfrm xmlns:a="http://schemas.openxmlformats.org/drawingml/2006/main">
          <a:off x="1064559" y="709706"/>
          <a:ext cx="877794" cy="4482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2400" dirty="0"/>
        </a:p>
      </cdr:txBody>
    </cdr:sp>
  </cdr:relSizeAnchor>
  <cdr:relSizeAnchor xmlns:cdr="http://schemas.openxmlformats.org/drawingml/2006/chartDrawing">
    <cdr:from>
      <cdr:x>0.12963</cdr:x>
      <cdr:y>0.3845</cdr:y>
    </cdr:from>
    <cdr:to>
      <cdr:x>0.26417</cdr:x>
      <cdr:y>0.5436</cdr:y>
    </cdr:to>
    <cdr:sp macro="" textlink="">
      <cdr:nvSpPr>
        <cdr:cNvPr id="3" name="TextBox 2"/>
        <cdr:cNvSpPr txBox="1"/>
      </cdr:nvSpPr>
      <cdr:spPr>
        <a:xfrm xmlns:a="http://schemas.openxmlformats.org/drawingml/2006/main">
          <a:off x="1066800" y="2209800"/>
          <a:ext cx="1107198"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b="1" dirty="0"/>
            <a:t>ANC Rural </a:t>
          </a:r>
        </a:p>
        <a:p xmlns:a="http://schemas.openxmlformats.org/drawingml/2006/main">
          <a:endParaRPr lang="en-US" sz="2400" b="1" dirty="0"/>
        </a:p>
      </cdr:txBody>
    </cdr:sp>
  </cdr:relSizeAnchor>
  <cdr:relSizeAnchor xmlns:cdr="http://schemas.openxmlformats.org/drawingml/2006/chartDrawing">
    <cdr:from>
      <cdr:x>0.12837</cdr:x>
      <cdr:y>0.60989</cdr:y>
    </cdr:from>
    <cdr:to>
      <cdr:x>0.23148</cdr:x>
      <cdr:y>0.68823</cdr:y>
    </cdr:to>
    <cdr:sp macro="" textlink="">
      <cdr:nvSpPr>
        <cdr:cNvPr id="4" name="TextBox 3"/>
        <cdr:cNvSpPr txBox="1"/>
      </cdr:nvSpPr>
      <cdr:spPr>
        <a:xfrm xmlns:a="http://schemas.openxmlformats.org/drawingml/2006/main">
          <a:off x="1056446" y="3505200"/>
          <a:ext cx="848554" cy="4502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2400" b="1" dirty="0"/>
        </a:p>
      </cdr:txBody>
    </cdr:sp>
  </cdr:relSizeAnchor>
  <cdr:relSizeAnchor xmlns:cdr="http://schemas.openxmlformats.org/drawingml/2006/chartDrawing">
    <cdr:from>
      <cdr:x>0.12751</cdr:x>
      <cdr:y>0.45315</cdr:y>
    </cdr:from>
    <cdr:to>
      <cdr:x>0.21888</cdr:x>
      <cdr:y>0.52535</cdr:y>
    </cdr:to>
    <cdr:sp macro="" textlink="">
      <cdr:nvSpPr>
        <cdr:cNvPr id="5" name="TextBox 4"/>
        <cdr:cNvSpPr txBox="1"/>
      </cdr:nvSpPr>
      <cdr:spPr>
        <a:xfrm xmlns:a="http://schemas.openxmlformats.org/drawingml/2006/main">
          <a:off x="1185956" y="2754779"/>
          <a:ext cx="849780" cy="4388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2400" b="1" dirty="0"/>
        </a:p>
      </cdr:txBody>
    </cdr:sp>
  </cdr:relSizeAnchor>
  <cdr:relSizeAnchor xmlns:cdr="http://schemas.openxmlformats.org/drawingml/2006/chartDrawing">
    <cdr:from>
      <cdr:x>0.12963</cdr:x>
      <cdr:y>0.71596</cdr:y>
    </cdr:from>
    <cdr:to>
      <cdr:x>0.25268</cdr:x>
      <cdr:y>0.88832</cdr:y>
    </cdr:to>
    <cdr:sp macro="" textlink="">
      <cdr:nvSpPr>
        <cdr:cNvPr id="6" name="TextBox 5"/>
        <cdr:cNvSpPr txBox="1"/>
      </cdr:nvSpPr>
      <cdr:spPr>
        <a:xfrm xmlns:a="http://schemas.openxmlformats.org/drawingml/2006/main">
          <a:off x="1066803" y="4114812"/>
          <a:ext cx="1012652" cy="9905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b="1" dirty="0"/>
            <a:t>DPT3 Rural</a:t>
          </a:r>
        </a:p>
        <a:p xmlns:a="http://schemas.openxmlformats.org/drawingml/2006/main">
          <a:endParaRPr lang="en-US" sz="2400" b="1" dirty="0"/>
        </a:p>
      </cdr:txBody>
    </cdr:sp>
  </cdr:relSizeAnchor>
  <cdr:relSizeAnchor xmlns:cdr="http://schemas.openxmlformats.org/drawingml/2006/chartDrawing">
    <cdr:from>
      <cdr:x>0.09259</cdr:x>
      <cdr:y>0.55686</cdr:y>
    </cdr:from>
    <cdr:to>
      <cdr:x>0.3213</cdr:x>
      <cdr:y>0.63213</cdr:y>
    </cdr:to>
    <cdr:sp macro="" textlink="">
      <cdr:nvSpPr>
        <cdr:cNvPr id="7" name="TextBox 6"/>
        <cdr:cNvSpPr txBox="1"/>
      </cdr:nvSpPr>
      <cdr:spPr>
        <a:xfrm xmlns:a="http://schemas.openxmlformats.org/drawingml/2006/main">
          <a:off x="762000" y="3200400"/>
          <a:ext cx="1882201" cy="4325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b="1" dirty="0"/>
            <a:t>DPT3 Urban</a:t>
          </a:r>
        </a:p>
      </cdr:txBody>
    </cdr:sp>
  </cdr:relSizeAnchor>
  <cdr:relSizeAnchor xmlns:cdr="http://schemas.openxmlformats.org/drawingml/2006/chartDrawing">
    <cdr:from>
      <cdr:x>0.12037</cdr:x>
      <cdr:y>0.14584</cdr:y>
    </cdr:from>
    <cdr:to>
      <cdr:x>0.2963</cdr:x>
      <cdr:y>0.30494</cdr:y>
    </cdr:to>
    <cdr:sp macro="" textlink="">
      <cdr:nvSpPr>
        <cdr:cNvPr id="8" name="TextBox 7"/>
        <cdr:cNvSpPr txBox="1"/>
      </cdr:nvSpPr>
      <cdr:spPr>
        <a:xfrm xmlns:a="http://schemas.openxmlformats.org/drawingml/2006/main">
          <a:off x="990600" y="838200"/>
          <a:ext cx="14478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b="1" dirty="0"/>
            <a:t>ANC Urban</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EAB38E-681B-4707-BDFF-6BF52696373B}" type="datetimeFigureOut">
              <a:rPr lang="en-GB" smtClean="0"/>
              <a:t>02/08/2018</a:t>
            </a:fld>
            <a:endParaRPr lang="en-GB"/>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68BD84-0D74-40C8-9615-0F463579FC02}" type="slidenum">
              <a:rPr lang="en-GB" smtClean="0"/>
              <a:t>‹#›</a:t>
            </a:fld>
            <a:endParaRPr lang="en-GB"/>
          </a:p>
        </p:txBody>
      </p:sp>
    </p:spTree>
    <p:extLst>
      <p:ext uri="{BB962C8B-B14F-4D97-AF65-F5344CB8AC3E}">
        <p14:creationId xmlns:p14="http://schemas.microsoft.com/office/powerpoint/2010/main" val="841477273"/>
      </p:ext>
    </p:extLst>
  </p:cSld>
  <p:clrMap bg1="lt1" tx1="dk1" bg2="lt2" tx2="dk2" accent1="accent1" accent2="accent2" accent3="accent3" accent4="accent4" accent5="accent5" accent6="accent6" hlink="hlink" folHlink="folHlink"/>
  <p:notesStyle>
    <a:lvl1pPr marL="0" algn="l" defTabSz="1218454" rtl="0" eaLnBrk="1" latinLnBrk="0" hangingPunct="1">
      <a:defRPr sz="1500" kern="1200">
        <a:solidFill>
          <a:schemeClr val="tx1"/>
        </a:solidFill>
        <a:latin typeface="+mn-lt"/>
        <a:ea typeface="+mn-ea"/>
        <a:cs typeface="+mn-cs"/>
      </a:defRPr>
    </a:lvl1pPr>
    <a:lvl2pPr marL="609226" algn="l" defTabSz="1218454" rtl="0" eaLnBrk="1" latinLnBrk="0" hangingPunct="1">
      <a:defRPr sz="1500" kern="1200">
        <a:solidFill>
          <a:schemeClr val="tx1"/>
        </a:solidFill>
        <a:latin typeface="+mn-lt"/>
        <a:ea typeface="+mn-ea"/>
        <a:cs typeface="+mn-cs"/>
      </a:defRPr>
    </a:lvl2pPr>
    <a:lvl3pPr marL="1218454" algn="l" defTabSz="1218454" rtl="0" eaLnBrk="1" latinLnBrk="0" hangingPunct="1">
      <a:defRPr sz="1500" kern="1200">
        <a:solidFill>
          <a:schemeClr val="tx1"/>
        </a:solidFill>
        <a:latin typeface="+mn-lt"/>
        <a:ea typeface="+mn-ea"/>
        <a:cs typeface="+mn-cs"/>
      </a:defRPr>
    </a:lvl3pPr>
    <a:lvl4pPr marL="1827678" algn="l" defTabSz="1218454" rtl="0" eaLnBrk="1" latinLnBrk="0" hangingPunct="1">
      <a:defRPr sz="1500" kern="1200">
        <a:solidFill>
          <a:schemeClr val="tx1"/>
        </a:solidFill>
        <a:latin typeface="+mn-lt"/>
        <a:ea typeface="+mn-ea"/>
        <a:cs typeface="+mn-cs"/>
      </a:defRPr>
    </a:lvl4pPr>
    <a:lvl5pPr marL="2436906" algn="l" defTabSz="1218454" rtl="0" eaLnBrk="1" latinLnBrk="0" hangingPunct="1">
      <a:defRPr sz="1500" kern="1200">
        <a:solidFill>
          <a:schemeClr val="tx1"/>
        </a:solidFill>
        <a:latin typeface="+mn-lt"/>
        <a:ea typeface="+mn-ea"/>
        <a:cs typeface="+mn-cs"/>
      </a:defRPr>
    </a:lvl5pPr>
    <a:lvl6pPr marL="3046130" algn="l" defTabSz="1218454" rtl="0" eaLnBrk="1" latinLnBrk="0" hangingPunct="1">
      <a:defRPr sz="1500" kern="1200">
        <a:solidFill>
          <a:schemeClr val="tx1"/>
        </a:solidFill>
        <a:latin typeface="+mn-lt"/>
        <a:ea typeface="+mn-ea"/>
        <a:cs typeface="+mn-cs"/>
      </a:defRPr>
    </a:lvl6pPr>
    <a:lvl7pPr marL="3655359" algn="l" defTabSz="1218454" rtl="0" eaLnBrk="1" latinLnBrk="0" hangingPunct="1">
      <a:defRPr sz="1500" kern="1200">
        <a:solidFill>
          <a:schemeClr val="tx1"/>
        </a:solidFill>
        <a:latin typeface="+mn-lt"/>
        <a:ea typeface="+mn-ea"/>
        <a:cs typeface="+mn-cs"/>
      </a:defRPr>
    </a:lvl7pPr>
    <a:lvl8pPr marL="4264585" algn="l" defTabSz="1218454" rtl="0" eaLnBrk="1" latinLnBrk="0" hangingPunct="1">
      <a:defRPr sz="1500" kern="1200">
        <a:solidFill>
          <a:schemeClr val="tx1"/>
        </a:solidFill>
        <a:latin typeface="+mn-lt"/>
        <a:ea typeface="+mn-ea"/>
        <a:cs typeface="+mn-cs"/>
      </a:defRPr>
    </a:lvl8pPr>
    <a:lvl9pPr marL="4873812" algn="l" defTabSz="1218454"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3475D4-0233-46AE-8F50-4BC0547F689A}" type="slidenum">
              <a:rPr lang="en-US" smtClean="0"/>
              <a:t>4</a:t>
            </a:fld>
            <a:endParaRPr lang="en-US"/>
          </a:p>
        </p:txBody>
      </p:sp>
    </p:spTree>
    <p:extLst>
      <p:ext uri="{BB962C8B-B14F-4D97-AF65-F5344CB8AC3E}">
        <p14:creationId xmlns:p14="http://schemas.microsoft.com/office/powerpoint/2010/main" val="3999079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3475D4-0233-46AE-8F50-4BC0547F689A}" type="slidenum">
              <a:rPr lang="en-US" smtClean="0"/>
              <a:t>10</a:t>
            </a:fld>
            <a:endParaRPr lang="en-US"/>
          </a:p>
        </p:txBody>
      </p:sp>
    </p:spTree>
    <p:extLst>
      <p:ext uri="{BB962C8B-B14F-4D97-AF65-F5344CB8AC3E}">
        <p14:creationId xmlns:p14="http://schemas.microsoft.com/office/powerpoint/2010/main" val="28237063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1314" y="2130920"/>
            <a:ext cx="8351841" cy="2163171"/>
          </a:xfrm>
        </p:spPr>
        <p:txBody>
          <a:bodyPr>
            <a:normAutofit/>
          </a:bodyPr>
          <a:lstStyle>
            <a:lvl1pPr algn="l">
              <a:defRPr sz="5400" b="1">
                <a:latin typeface="Helvetica CE 55 Roman" pitchFamily="2" charset="0"/>
              </a:defRPr>
            </a:lvl1pPr>
          </a:lstStyle>
          <a:p>
            <a:r>
              <a:rPr lang="en-US" dirty="0"/>
              <a:t>Click to edit Master title style</a:t>
            </a:r>
            <a:endParaRPr lang="en-GB" dirty="0"/>
          </a:p>
        </p:txBody>
      </p:sp>
      <p:sp>
        <p:nvSpPr>
          <p:cNvPr id="3" name="Subtitle 2"/>
          <p:cNvSpPr>
            <a:spLocks noGrp="1"/>
          </p:cNvSpPr>
          <p:nvPr>
            <p:ph type="subTitle" idx="1"/>
          </p:nvPr>
        </p:nvSpPr>
        <p:spPr>
          <a:xfrm>
            <a:off x="431314" y="4486157"/>
            <a:ext cx="8351841" cy="1153950"/>
          </a:xfrm>
        </p:spPr>
        <p:txBody>
          <a:bodyPr>
            <a:normAutofit/>
          </a:bodyPr>
          <a:lstStyle>
            <a:lvl1pPr marL="0" indent="0" algn="l">
              <a:buNone/>
              <a:defRPr sz="3200">
                <a:solidFill>
                  <a:schemeClr val="tx1">
                    <a:tint val="75000"/>
                  </a:schemeClr>
                </a:solidFill>
                <a:latin typeface="Helvetica CE 55 Roman" pitchFamily="2" charset="0"/>
              </a:defRPr>
            </a:lvl1pPr>
            <a:lvl2pPr marL="609226" indent="0" algn="ctr">
              <a:buNone/>
              <a:defRPr>
                <a:solidFill>
                  <a:schemeClr val="tx1">
                    <a:tint val="75000"/>
                  </a:schemeClr>
                </a:solidFill>
              </a:defRPr>
            </a:lvl2pPr>
            <a:lvl3pPr marL="1218454" indent="0" algn="ctr">
              <a:buNone/>
              <a:defRPr>
                <a:solidFill>
                  <a:schemeClr val="tx1">
                    <a:tint val="75000"/>
                  </a:schemeClr>
                </a:solidFill>
              </a:defRPr>
            </a:lvl3pPr>
            <a:lvl4pPr marL="1827678" indent="0" algn="ctr">
              <a:buNone/>
              <a:defRPr>
                <a:solidFill>
                  <a:schemeClr val="tx1">
                    <a:tint val="75000"/>
                  </a:schemeClr>
                </a:solidFill>
              </a:defRPr>
            </a:lvl4pPr>
            <a:lvl5pPr marL="2436906" indent="0" algn="ctr">
              <a:buNone/>
              <a:defRPr>
                <a:solidFill>
                  <a:schemeClr val="tx1">
                    <a:tint val="75000"/>
                  </a:schemeClr>
                </a:solidFill>
              </a:defRPr>
            </a:lvl5pPr>
            <a:lvl6pPr marL="3046130" indent="0" algn="ctr">
              <a:buNone/>
              <a:defRPr>
                <a:solidFill>
                  <a:schemeClr val="tx1">
                    <a:tint val="75000"/>
                  </a:schemeClr>
                </a:solidFill>
              </a:defRPr>
            </a:lvl6pPr>
            <a:lvl7pPr marL="3655359" indent="0" algn="ctr">
              <a:buNone/>
              <a:defRPr>
                <a:solidFill>
                  <a:schemeClr val="tx1">
                    <a:tint val="75000"/>
                  </a:schemeClr>
                </a:solidFill>
              </a:defRPr>
            </a:lvl7pPr>
            <a:lvl8pPr marL="4264585" indent="0" algn="ctr">
              <a:buNone/>
              <a:defRPr>
                <a:solidFill>
                  <a:schemeClr val="tx1">
                    <a:tint val="75000"/>
                  </a:schemeClr>
                </a:solidFill>
              </a:defRPr>
            </a:lvl8pPr>
            <a:lvl9pPr marL="4873812"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a:xfrm>
            <a:off x="9205849" y="5830616"/>
            <a:ext cx="2844430" cy="365210"/>
          </a:xfrm>
        </p:spPr>
        <p:txBody>
          <a:bodyPr/>
          <a:lstStyle>
            <a:lvl1pPr algn="r">
              <a:defRPr sz="1300" b="1">
                <a:solidFill>
                  <a:schemeClr val="tx1"/>
                </a:solidFill>
                <a:latin typeface="Helvetica CE 55 Roman" pitchFamily="2" charset="0"/>
              </a:defRPr>
            </a:lvl1pPr>
          </a:lstStyle>
          <a:p>
            <a:fld id="{8966F4A8-C230-49B6-931F-87E8AF4F183F}" type="datetime1">
              <a:rPr lang="en-GB" smtClean="0"/>
              <a:pPr/>
              <a:t>02/08/2018</a:t>
            </a:fld>
            <a:endParaRPr lang="en-GB" dirty="0"/>
          </a:p>
        </p:txBody>
      </p:sp>
      <p:sp>
        <p:nvSpPr>
          <p:cNvPr id="5" name="Footer Placeholder 4"/>
          <p:cNvSpPr>
            <a:spLocks noGrp="1"/>
          </p:cNvSpPr>
          <p:nvPr>
            <p:ph type="ftr" sz="quarter" idx="11"/>
          </p:nvPr>
        </p:nvSpPr>
        <p:spPr>
          <a:xfrm>
            <a:off x="9167148" y="5062353"/>
            <a:ext cx="2879945" cy="653309"/>
          </a:xfrm>
        </p:spPr>
        <p:txBody>
          <a:bodyPr/>
          <a:lstStyle>
            <a:lvl1pPr algn="r">
              <a:defRPr sz="1300" b="1">
                <a:solidFill>
                  <a:schemeClr val="tx1"/>
                </a:solidFill>
                <a:latin typeface="Helvetica CE 55 Roman" pitchFamily="2" charset="0"/>
              </a:defRPr>
            </a:lvl1pPr>
          </a:lstStyle>
          <a:p>
            <a:r>
              <a:rPr lang="en-GB"/>
              <a:t>Basic Healthcare Provision Fund</a:t>
            </a:r>
            <a:endParaRPr lang="en-GB" dirty="0"/>
          </a:p>
        </p:txBody>
      </p:sp>
      <p:sp>
        <p:nvSpPr>
          <p:cNvPr id="6" name="Slide Number Placeholder 5"/>
          <p:cNvSpPr>
            <a:spLocks noGrp="1"/>
          </p:cNvSpPr>
          <p:nvPr>
            <p:ph type="sldNum" sz="quarter" idx="12"/>
          </p:nvPr>
        </p:nvSpPr>
        <p:spPr>
          <a:xfrm>
            <a:off x="9205849" y="6357822"/>
            <a:ext cx="2844430" cy="365210"/>
          </a:xfrm>
        </p:spPr>
        <p:txBody>
          <a:bodyPr/>
          <a:lstStyle>
            <a:lvl1pPr algn="r">
              <a:defRPr sz="1300" b="1">
                <a:solidFill>
                  <a:schemeClr val="tx1"/>
                </a:solidFill>
                <a:latin typeface="Helvetica CE 55 Roman" pitchFamily="2" charset="0"/>
              </a:defRPr>
            </a:lvl1pPr>
          </a:lstStyle>
          <a:p>
            <a:fld id="{0ECC96F6-049C-4978-A80E-48FD3F6AA46C}" type="slidenum">
              <a:rPr lang="en-GB" smtClean="0"/>
              <a:pPr/>
              <a:t>‹#›</a:t>
            </a:fld>
            <a:endParaRPr lang="en-GB" dirty="0"/>
          </a:p>
        </p:txBody>
      </p:sp>
    </p:spTree>
    <p:extLst>
      <p:ext uri="{BB962C8B-B14F-4D97-AF65-F5344CB8AC3E}">
        <p14:creationId xmlns:p14="http://schemas.microsoft.com/office/powerpoint/2010/main" val="587044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A2D890-76D2-42C0-9366-904D5CCE8258}" type="datetime1">
              <a:rPr lang="en-GB" smtClean="0"/>
              <a:t>02/08/2018</a:t>
            </a:fld>
            <a:endParaRPr lang="en-GB"/>
          </a:p>
        </p:txBody>
      </p:sp>
      <p:sp>
        <p:nvSpPr>
          <p:cNvPr id="5" name="Footer Placeholder 4"/>
          <p:cNvSpPr>
            <a:spLocks noGrp="1"/>
          </p:cNvSpPr>
          <p:nvPr>
            <p:ph type="ftr" sz="quarter" idx="11"/>
          </p:nvPr>
        </p:nvSpPr>
        <p:spPr/>
        <p:txBody>
          <a:bodyPr/>
          <a:lstStyle/>
          <a:p>
            <a:r>
              <a:rPr lang="en-GB"/>
              <a:t>Basic Healthcare  Provision Fund</a:t>
            </a:r>
          </a:p>
        </p:txBody>
      </p:sp>
      <p:sp>
        <p:nvSpPr>
          <p:cNvPr id="6" name="Slide Number Placeholder 5"/>
          <p:cNvSpPr>
            <a:spLocks noGrp="1"/>
          </p:cNvSpPr>
          <p:nvPr>
            <p:ph type="sldNum" sz="quarter" idx="12"/>
          </p:nvPr>
        </p:nvSpPr>
        <p:spPr/>
        <p:txBody>
          <a:bodyPr/>
          <a:lstStyle/>
          <a:p>
            <a:fld id="{0ECC96F6-049C-4978-A80E-48FD3F6AA46C}" type="slidenum">
              <a:rPr lang="en-GB" smtClean="0"/>
              <a:t>‹#›</a:t>
            </a:fld>
            <a:endParaRPr lang="en-GB"/>
          </a:p>
        </p:txBody>
      </p:sp>
    </p:spTree>
    <p:extLst>
      <p:ext uri="{BB962C8B-B14F-4D97-AF65-F5344CB8AC3E}">
        <p14:creationId xmlns:p14="http://schemas.microsoft.com/office/powerpoint/2010/main" val="4234417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49" y="274702"/>
            <a:ext cx="2742843" cy="585288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523" y="274702"/>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B61416-33B1-41BD-8D29-8786CB846E2A}" type="datetime1">
              <a:rPr lang="en-GB" smtClean="0"/>
              <a:t>02/08/2018</a:t>
            </a:fld>
            <a:endParaRPr lang="en-GB"/>
          </a:p>
        </p:txBody>
      </p:sp>
      <p:sp>
        <p:nvSpPr>
          <p:cNvPr id="5" name="Footer Placeholder 4"/>
          <p:cNvSpPr>
            <a:spLocks noGrp="1"/>
          </p:cNvSpPr>
          <p:nvPr>
            <p:ph type="ftr" sz="quarter" idx="11"/>
          </p:nvPr>
        </p:nvSpPr>
        <p:spPr/>
        <p:txBody>
          <a:bodyPr/>
          <a:lstStyle/>
          <a:p>
            <a:r>
              <a:rPr lang="en-GB"/>
              <a:t>Basic Healthcare  Provision Fund</a:t>
            </a:r>
          </a:p>
        </p:txBody>
      </p:sp>
      <p:sp>
        <p:nvSpPr>
          <p:cNvPr id="6" name="Slide Number Placeholder 5"/>
          <p:cNvSpPr>
            <a:spLocks noGrp="1"/>
          </p:cNvSpPr>
          <p:nvPr>
            <p:ph type="sldNum" sz="quarter" idx="12"/>
          </p:nvPr>
        </p:nvSpPr>
        <p:spPr/>
        <p:txBody>
          <a:bodyPr/>
          <a:lstStyle/>
          <a:p>
            <a:fld id="{0ECC96F6-049C-4978-A80E-48FD3F6AA46C}" type="slidenum">
              <a:rPr lang="en-GB" smtClean="0"/>
              <a:t>‹#›</a:t>
            </a:fld>
            <a:endParaRPr lang="en-GB"/>
          </a:p>
        </p:txBody>
      </p:sp>
    </p:spTree>
    <p:extLst>
      <p:ext uri="{BB962C8B-B14F-4D97-AF65-F5344CB8AC3E}">
        <p14:creationId xmlns:p14="http://schemas.microsoft.com/office/powerpoint/2010/main" val="196894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5316" y="274703"/>
            <a:ext cx="9119826" cy="1143265"/>
          </a:xfrm>
        </p:spPr>
        <p:txBody>
          <a:bodyPr>
            <a:noAutofit/>
          </a:bodyPr>
          <a:lstStyle>
            <a:lvl1pPr algn="l">
              <a:defRPr sz="4800" b="1">
                <a:latin typeface="Helvetica CE 55 Roman" pitchFamily="2" charset="0"/>
              </a:defRPr>
            </a:lvl1pPr>
          </a:lstStyle>
          <a:p>
            <a:r>
              <a:rPr lang="en-US" dirty="0"/>
              <a:t>Click to edit Master title style</a:t>
            </a:r>
            <a:endParaRPr lang="en-GB" dirty="0"/>
          </a:p>
        </p:txBody>
      </p:sp>
      <p:sp>
        <p:nvSpPr>
          <p:cNvPr id="3" name="Content Placeholder 2"/>
          <p:cNvSpPr>
            <a:spLocks noGrp="1"/>
          </p:cNvSpPr>
          <p:nvPr>
            <p:ph idx="1"/>
          </p:nvPr>
        </p:nvSpPr>
        <p:spPr>
          <a:xfrm>
            <a:off x="335316" y="1600580"/>
            <a:ext cx="9119826" cy="4527011"/>
          </a:xfrm>
        </p:spPr>
        <p:txBody>
          <a:bodyPr/>
          <a:lstStyle>
            <a:lvl1pPr algn="l">
              <a:defRPr>
                <a:latin typeface="Helvetica CE 55 Roman" pitchFamily="2" charset="0"/>
              </a:defRPr>
            </a:lvl1pPr>
            <a:lvl2pPr algn="l">
              <a:defRPr>
                <a:latin typeface="Helvetica CE 55 Roman" pitchFamily="2" charset="0"/>
              </a:defRPr>
            </a:lvl2pPr>
            <a:lvl3pPr algn="l">
              <a:defRPr>
                <a:latin typeface="Helvetica CE 55 Roman" pitchFamily="2" charset="0"/>
              </a:defRPr>
            </a:lvl3pPr>
            <a:lvl4pPr algn="l">
              <a:defRPr>
                <a:latin typeface="Helvetica CE 55 Roman" pitchFamily="2" charset="0"/>
              </a:defRPr>
            </a:lvl4pPr>
            <a:lvl5pPr algn="l">
              <a:defRPr>
                <a:latin typeface="Helvetica CE 55 Roman"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Date Placeholder 3"/>
          <p:cNvSpPr>
            <a:spLocks noGrp="1"/>
          </p:cNvSpPr>
          <p:nvPr>
            <p:ph type="dt" sz="half" idx="10"/>
          </p:nvPr>
        </p:nvSpPr>
        <p:spPr>
          <a:xfrm>
            <a:off x="5951190" y="6164070"/>
            <a:ext cx="2844430" cy="365210"/>
          </a:xfrm>
        </p:spPr>
        <p:txBody>
          <a:bodyPr/>
          <a:lstStyle>
            <a:lvl1pPr algn="r">
              <a:defRPr sz="1000" b="1">
                <a:solidFill>
                  <a:schemeClr val="bg1">
                    <a:lumMod val="65000"/>
                  </a:schemeClr>
                </a:solidFill>
                <a:latin typeface="Helvetica CE 55 Roman" pitchFamily="2" charset="0"/>
              </a:defRPr>
            </a:lvl1pPr>
          </a:lstStyle>
          <a:p>
            <a:fld id="{8966F4A8-C230-49B6-931F-87E8AF4F183F}" type="datetime1">
              <a:rPr lang="en-GB" smtClean="0"/>
              <a:pPr/>
              <a:t>02/08/2018</a:t>
            </a:fld>
            <a:endParaRPr lang="en-GB" dirty="0"/>
          </a:p>
        </p:txBody>
      </p:sp>
      <p:sp>
        <p:nvSpPr>
          <p:cNvPr id="19" name="Footer Placeholder 4"/>
          <p:cNvSpPr>
            <a:spLocks noGrp="1"/>
          </p:cNvSpPr>
          <p:nvPr>
            <p:ph type="ftr" sz="quarter" idx="11"/>
          </p:nvPr>
        </p:nvSpPr>
        <p:spPr>
          <a:xfrm>
            <a:off x="334567" y="6157851"/>
            <a:ext cx="2879945" cy="384132"/>
          </a:xfrm>
        </p:spPr>
        <p:txBody>
          <a:bodyPr/>
          <a:lstStyle>
            <a:lvl1pPr algn="r">
              <a:defRPr sz="800" b="1">
                <a:solidFill>
                  <a:schemeClr val="bg1">
                    <a:lumMod val="65000"/>
                  </a:schemeClr>
                </a:solidFill>
                <a:latin typeface="Helvetica CE 55 Roman" pitchFamily="2" charset="0"/>
              </a:defRPr>
            </a:lvl1pPr>
          </a:lstStyle>
          <a:p>
            <a:pPr algn="l"/>
            <a:r>
              <a:rPr lang="en-GB"/>
              <a:t>Basic Healthcare Provision Fund</a:t>
            </a:r>
            <a:endParaRPr lang="en-GB" dirty="0"/>
          </a:p>
        </p:txBody>
      </p:sp>
      <p:sp>
        <p:nvSpPr>
          <p:cNvPr id="20" name="Slide Number Placeholder 5"/>
          <p:cNvSpPr>
            <a:spLocks noGrp="1"/>
          </p:cNvSpPr>
          <p:nvPr>
            <p:ph type="sldNum" sz="quarter" idx="12"/>
          </p:nvPr>
        </p:nvSpPr>
        <p:spPr>
          <a:xfrm>
            <a:off x="7247334" y="6166105"/>
            <a:ext cx="2844430" cy="365210"/>
          </a:xfrm>
        </p:spPr>
        <p:txBody>
          <a:bodyPr/>
          <a:lstStyle>
            <a:lvl1pPr algn="r">
              <a:defRPr sz="800">
                <a:solidFill>
                  <a:schemeClr val="tx1"/>
                </a:solidFill>
                <a:latin typeface="Helvetica CE 35 Thin" pitchFamily="2" charset="0"/>
              </a:defRPr>
            </a:lvl1pPr>
          </a:lstStyle>
          <a:p>
            <a:fld id="{0ECC96F6-049C-4978-A80E-48FD3F6AA46C}" type="slidenum">
              <a:rPr lang="en-GB" smtClean="0"/>
              <a:pPr/>
              <a:t>‹#›</a:t>
            </a:fld>
            <a:endParaRPr lang="en-GB" dirty="0"/>
          </a:p>
        </p:txBody>
      </p:sp>
    </p:spTree>
    <p:extLst>
      <p:ext uri="{BB962C8B-B14F-4D97-AF65-F5344CB8AC3E}">
        <p14:creationId xmlns:p14="http://schemas.microsoft.com/office/powerpoint/2010/main" val="191790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321" y="4407923"/>
            <a:ext cx="8012193" cy="1362390"/>
          </a:xfrm>
        </p:spPr>
        <p:txBody>
          <a:bodyPr anchor="t"/>
          <a:lstStyle>
            <a:lvl1pPr algn="l">
              <a:defRPr sz="5400" b="1" cap="all">
                <a:latin typeface="Helvetica CE 55 Roman" pitchFamily="2"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623321" y="2907395"/>
            <a:ext cx="8012193" cy="1500534"/>
          </a:xfrm>
        </p:spPr>
        <p:txBody>
          <a:bodyPr anchor="b"/>
          <a:lstStyle>
            <a:lvl1pPr marL="0" indent="0">
              <a:buNone/>
              <a:defRPr sz="2700">
                <a:solidFill>
                  <a:schemeClr val="tx1">
                    <a:tint val="75000"/>
                  </a:schemeClr>
                </a:solidFill>
                <a:latin typeface="Helvetica CE 55 Roman" pitchFamily="2" charset="0"/>
              </a:defRPr>
            </a:lvl1pPr>
            <a:lvl2pPr marL="609226" indent="0">
              <a:buNone/>
              <a:defRPr sz="2400">
                <a:solidFill>
                  <a:schemeClr val="tx1">
                    <a:tint val="75000"/>
                  </a:schemeClr>
                </a:solidFill>
              </a:defRPr>
            </a:lvl2pPr>
            <a:lvl3pPr marL="1218454" indent="0">
              <a:buNone/>
              <a:defRPr sz="2100">
                <a:solidFill>
                  <a:schemeClr val="tx1">
                    <a:tint val="75000"/>
                  </a:schemeClr>
                </a:solidFill>
              </a:defRPr>
            </a:lvl3pPr>
            <a:lvl4pPr marL="1827678" indent="0">
              <a:buNone/>
              <a:defRPr sz="1900">
                <a:solidFill>
                  <a:schemeClr val="tx1">
                    <a:tint val="75000"/>
                  </a:schemeClr>
                </a:solidFill>
              </a:defRPr>
            </a:lvl4pPr>
            <a:lvl5pPr marL="2436906" indent="0">
              <a:buNone/>
              <a:defRPr sz="1900">
                <a:solidFill>
                  <a:schemeClr val="tx1">
                    <a:tint val="75000"/>
                  </a:schemeClr>
                </a:solidFill>
              </a:defRPr>
            </a:lvl5pPr>
            <a:lvl6pPr marL="3046130" indent="0">
              <a:buNone/>
              <a:defRPr sz="1900">
                <a:solidFill>
                  <a:schemeClr val="tx1">
                    <a:tint val="75000"/>
                  </a:schemeClr>
                </a:solidFill>
              </a:defRPr>
            </a:lvl6pPr>
            <a:lvl7pPr marL="3655359" indent="0">
              <a:buNone/>
              <a:defRPr sz="1900">
                <a:solidFill>
                  <a:schemeClr val="tx1">
                    <a:tint val="75000"/>
                  </a:schemeClr>
                </a:solidFill>
              </a:defRPr>
            </a:lvl7pPr>
            <a:lvl8pPr marL="4264585" indent="0">
              <a:buNone/>
              <a:defRPr sz="1900">
                <a:solidFill>
                  <a:schemeClr val="tx1">
                    <a:tint val="75000"/>
                  </a:schemeClr>
                </a:solidFill>
              </a:defRPr>
            </a:lvl8pPr>
            <a:lvl9pPr marL="4873812" indent="0">
              <a:buNone/>
              <a:defRPr sz="1900">
                <a:solidFill>
                  <a:schemeClr val="tx1">
                    <a:tint val="75000"/>
                  </a:schemeClr>
                </a:solidFill>
              </a:defRPr>
            </a:lvl9pPr>
          </a:lstStyle>
          <a:p>
            <a:pPr lvl="0"/>
            <a:r>
              <a:rPr lang="en-US"/>
              <a:t>Click to edit Master text styles</a:t>
            </a:r>
          </a:p>
        </p:txBody>
      </p:sp>
      <p:sp>
        <p:nvSpPr>
          <p:cNvPr id="7" name="Date Placeholder 3"/>
          <p:cNvSpPr txBox="1">
            <a:spLocks/>
          </p:cNvSpPr>
          <p:nvPr userDrawn="1"/>
        </p:nvSpPr>
        <p:spPr>
          <a:xfrm>
            <a:off x="9205849" y="5830616"/>
            <a:ext cx="2844430" cy="365210"/>
          </a:xfrm>
          <a:prstGeom prst="rect">
            <a:avLst/>
          </a:prstGeom>
        </p:spPr>
        <p:txBody>
          <a:bodyPr vert="horz" lIns="121745" tIns="60871" rIns="121745" bIns="60871" rtlCol="0" anchor="ctr"/>
          <a:lstStyle>
            <a:defPPr>
              <a:defRPr lang="en-US"/>
            </a:defPPr>
            <a:lvl1pPr marL="0" algn="r" defTabSz="914400" rtl="0" eaLnBrk="1" latinLnBrk="0" hangingPunct="1">
              <a:defRPr sz="1000" kern="1200">
                <a:solidFill>
                  <a:schemeClr val="tx1">
                    <a:tint val="75000"/>
                  </a:schemeClr>
                </a:solidFill>
                <a:latin typeface="Helvetica CE 35 Thin"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BFB797-9BE9-4538-B2F7-5C955BEBC721}" type="datetimeFigureOut">
              <a:rPr lang="en-GB" smtClean="0">
                <a:solidFill>
                  <a:schemeClr val="tx1"/>
                </a:solidFill>
              </a:rPr>
              <a:pPr/>
              <a:t>02/08/2018</a:t>
            </a:fld>
            <a:endParaRPr lang="en-GB" dirty="0">
              <a:solidFill>
                <a:schemeClr val="tx1"/>
              </a:solidFill>
            </a:endParaRPr>
          </a:p>
        </p:txBody>
      </p:sp>
      <p:sp>
        <p:nvSpPr>
          <p:cNvPr id="8" name="Footer Placeholder 4"/>
          <p:cNvSpPr txBox="1">
            <a:spLocks/>
          </p:cNvSpPr>
          <p:nvPr userDrawn="1"/>
        </p:nvSpPr>
        <p:spPr>
          <a:xfrm>
            <a:off x="9167148" y="5062353"/>
            <a:ext cx="2879945" cy="653309"/>
          </a:xfrm>
          <a:prstGeom prst="rect">
            <a:avLst/>
          </a:prstGeom>
        </p:spPr>
        <p:txBody>
          <a:bodyPr vert="horz" lIns="121745" tIns="60871" rIns="121745" bIns="60871" rtlCol="0" anchor="ctr"/>
          <a:lstStyle>
            <a:defPPr>
              <a:defRPr lang="en-US"/>
            </a:defPPr>
            <a:lvl1pPr marL="0" algn="r" defTabSz="914400" rtl="0" eaLnBrk="1" latinLnBrk="0" hangingPunct="1">
              <a:defRPr sz="1000" kern="1200">
                <a:solidFill>
                  <a:schemeClr val="tx1">
                    <a:tint val="75000"/>
                  </a:schemeClr>
                </a:solidFill>
                <a:latin typeface="Helvetica CE 35 Thin"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tx1"/>
                </a:solidFill>
              </a:rPr>
              <a:t>Basic Healthcare </a:t>
            </a:r>
          </a:p>
          <a:p>
            <a:r>
              <a:rPr lang="en-GB">
                <a:solidFill>
                  <a:schemeClr val="tx1"/>
                </a:solidFill>
              </a:rPr>
              <a:t>Provision Fund</a:t>
            </a:r>
            <a:endParaRPr lang="en-GB" dirty="0">
              <a:solidFill>
                <a:schemeClr val="tx1"/>
              </a:solidFill>
            </a:endParaRPr>
          </a:p>
        </p:txBody>
      </p:sp>
      <p:sp>
        <p:nvSpPr>
          <p:cNvPr id="9" name="Slide Number Placeholder 5"/>
          <p:cNvSpPr txBox="1">
            <a:spLocks/>
          </p:cNvSpPr>
          <p:nvPr userDrawn="1"/>
        </p:nvSpPr>
        <p:spPr>
          <a:xfrm>
            <a:off x="9205849" y="6357822"/>
            <a:ext cx="2844430" cy="365210"/>
          </a:xfrm>
          <a:prstGeom prst="rect">
            <a:avLst/>
          </a:prstGeom>
        </p:spPr>
        <p:txBody>
          <a:bodyPr vert="horz" lIns="121745" tIns="60871" rIns="121745" bIns="60871" rtlCol="0" anchor="ctr"/>
          <a:lstStyle>
            <a:defPPr>
              <a:defRPr lang="en-US"/>
            </a:defPPr>
            <a:lvl1pPr marL="0" algn="r" defTabSz="914400" rtl="0" eaLnBrk="1" latinLnBrk="0" hangingPunct="1">
              <a:defRPr sz="1000" kern="1200">
                <a:solidFill>
                  <a:schemeClr val="tx1">
                    <a:tint val="75000"/>
                  </a:schemeClr>
                </a:solidFill>
                <a:latin typeface="Helvetica CE 35 Thin"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CC96F6-049C-4978-A80E-48FD3F6AA46C}" type="slidenum">
              <a:rPr lang="en-GB" smtClean="0">
                <a:solidFill>
                  <a:schemeClr val="tx1"/>
                </a:solidFill>
              </a:rPr>
              <a:pPr/>
              <a:t>‹#›</a:t>
            </a:fld>
            <a:endParaRPr lang="en-GB" dirty="0">
              <a:solidFill>
                <a:schemeClr val="tx1"/>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3314" y="664205"/>
            <a:ext cx="1247976" cy="780839"/>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07470" y="574418"/>
            <a:ext cx="902385" cy="768330"/>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82666" y="2"/>
            <a:ext cx="5185084" cy="3621858"/>
          </a:xfrm>
          <a:prstGeom prst="rect">
            <a:avLst/>
          </a:prstGeom>
        </p:spPr>
      </p:pic>
    </p:spTree>
    <p:extLst>
      <p:ext uri="{BB962C8B-B14F-4D97-AF65-F5344CB8AC3E}">
        <p14:creationId xmlns:p14="http://schemas.microsoft.com/office/powerpoint/2010/main" val="3147356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2666" y="2"/>
            <a:ext cx="5185084" cy="3621858"/>
          </a:xfrm>
          <a:prstGeom prst="rect">
            <a:avLst/>
          </a:prstGeom>
        </p:spPr>
      </p:pic>
      <p:sp>
        <p:nvSpPr>
          <p:cNvPr id="15" name="Date Placeholder 3"/>
          <p:cNvSpPr txBox="1">
            <a:spLocks/>
          </p:cNvSpPr>
          <p:nvPr userDrawn="1"/>
        </p:nvSpPr>
        <p:spPr>
          <a:xfrm>
            <a:off x="9205849" y="5830616"/>
            <a:ext cx="2844430" cy="365210"/>
          </a:xfrm>
          <a:prstGeom prst="rect">
            <a:avLst/>
          </a:prstGeom>
        </p:spPr>
        <p:txBody>
          <a:bodyPr vert="horz" lIns="121745" tIns="60871" rIns="121745" bIns="60871" rtlCol="0" anchor="ctr"/>
          <a:lstStyle>
            <a:defPPr>
              <a:defRPr lang="en-US"/>
            </a:defPPr>
            <a:lvl1pPr marL="0" algn="r" defTabSz="914400" rtl="0" eaLnBrk="1" latinLnBrk="0" hangingPunct="1">
              <a:defRPr sz="1000" kern="1200">
                <a:solidFill>
                  <a:schemeClr val="tx1">
                    <a:tint val="75000"/>
                  </a:schemeClr>
                </a:solidFill>
                <a:latin typeface="Helvetica CE 35 Thin"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BFB797-9BE9-4538-B2F7-5C955BEBC721}" type="datetimeFigureOut">
              <a:rPr lang="en-GB" smtClean="0">
                <a:solidFill>
                  <a:schemeClr val="tx1"/>
                </a:solidFill>
              </a:rPr>
              <a:pPr/>
              <a:t>02/08/2018</a:t>
            </a:fld>
            <a:endParaRPr lang="en-GB" dirty="0">
              <a:solidFill>
                <a:schemeClr val="tx1"/>
              </a:solidFill>
            </a:endParaRPr>
          </a:p>
        </p:txBody>
      </p:sp>
      <p:sp>
        <p:nvSpPr>
          <p:cNvPr id="16" name="Footer Placeholder 4"/>
          <p:cNvSpPr txBox="1">
            <a:spLocks/>
          </p:cNvSpPr>
          <p:nvPr userDrawn="1"/>
        </p:nvSpPr>
        <p:spPr>
          <a:xfrm>
            <a:off x="9167148" y="5062353"/>
            <a:ext cx="2879945" cy="653309"/>
          </a:xfrm>
          <a:prstGeom prst="rect">
            <a:avLst/>
          </a:prstGeom>
        </p:spPr>
        <p:txBody>
          <a:bodyPr vert="horz" lIns="121745" tIns="60871" rIns="121745" bIns="60871" rtlCol="0" anchor="ctr"/>
          <a:lstStyle>
            <a:defPPr>
              <a:defRPr lang="en-US"/>
            </a:defPPr>
            <a:lvl1pPr marL="0" algn="r" defTabSz="914400" rtl="0" eaLnBrk="1" latinLnBrk="0" hangingPunct="1">
              <a:defRPr sz="1000" kern="1200">
                <a:solidFill>
                  <a:schemeClr val="tx1">
                    <a:tint val="75000"/>
                  </a:schemeClr>
                </a:solidFill>
                <a:latin typeface="Helvetica CE 35 Thin"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tx1"/>
                </a:solidFill>
              </a:rPr>
              <a:t>Basic Healthcare </a:t>
            </a:r>
          </a:p>
          <a:p>
            <a:r>
              <a:rPr lang="en-GB">
                <a:solidFill>
                  <a:schemeClr val="tx1"/>
                </a:solidFill>
              </a:rPr>
              <a:t>Provision Fund</a:t>
            </a:r>
            <a:endParaRPr lang="en-GB" dirty="0">
              <a:solidFill>
                <a:schemeClr val="tx1"/>
              </a:solidFill>
            </a:endParaRPr>
          </a:p>
        </p:txBody>
      </p:sp>
      <p:sp>
        <p:nvSpPr>
          <p:cNvPr id="17" name="Slide Number Placeholder 5"/>
          <p:cNvSpPr txBox="1">
            <a:spLocks/>
          </p:cNvSpPr>
          <p:nvPr userDrawn="1"/>
        </p:nvSpPr>
        <p:spPr>
          <a:xfrm>
            <a:off x="9205849" y="6357822"/>
            <a:ext cx="2844430" cy="365210"/>
          </a:xfrm>
          <a:prstGeom prst="rect">
            <a:avLst/>
          </a:prstGeom>
        </p:spPr>
        <p:txBody>
          <a:bodyPr vert="horz" lIns="121745" tIns="60871" rIns="121745" bIns="60871" rtlCol="0" anchor="ctr"/>
          <a:lstStyle>
            <a:defPPr>
              <a:defRPr lang="en-US"/>
            </a:defPPr>
            <a:lvl1pPr marL="0" algn="r" defTabSz="914400" rtl="0" eaLnBrk="1" latinLnBrk="0" hangingPunct="1">
              <a:defRPr sz="1000" kern="1200">
                <a:solidFill>
                  <a:schemeClr val="tx1">
                    <a:tint val="75000"/>
                  </a:schemeClr>
                </a:solidFill>
                <a:latin typeface="Helvetica CE 35 Thin"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CC96F6-049C-4978-A80E-48FD3F6AA46C}" type="slidenum">
              <a:rPr lang="en-GB" smtClean="0">
                <a:solidFill>
                  <a:schemeClr val="tx1"/>
                </a:solidFill>
              </a:rPr>
              <a:pPr/>
              <a:t>‹#›</a:t>
            </a:fld>
            <a:endParaRPr lang="en-GB" dirty="0">
              <a:solidFill>
                <a:schemeClr val="tx1"/>
              </a:solidFill>
            </a:endParaRPr>
          </a:p>
        </p:txBody>
      </p:sp>
      <p:grpSp>
        <p:nvGrpSpPr>
          <p:cNvPr id="18" name="Group 17"/>
          <p:cNvGrpSpPr/>
          <p:nvPr userDrawn="1"/>
        </p:nvGrpSpPr>
        <p:grpSpPr>
          <a:xfrm>
            <a:off x="9575209" y="3909958"/>
            <a:ext cx="2386532" cy="870618"/>
            <a:chOff x="467544" y="430714"/>
            <a:chExt cx="1790132" cy="652812"/>
          </a:xfrm>
        </p:grpSpPr>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7544" y="498032"/>
              <a:ext cx="936104" cy="585494"/>
            </a:xfrm>
            <a:prstGeom prst="rect">
              <a:avLst/>
            </a:prstGeom>
          </p:spPr>
        </p:pic>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80799" y="430714"/>
              <a:ext cx="676877" cy="576114"/>
            </a:xfrm>
            <a:prstGeom prst="rect">
              <a:avLst/>
            </a:prstGeom>
          </p:spPr>
        </p:pic>
      </p:grpSp>
      <p:sp>
        <p:nvSpPr>
          <p:cNvPr id="2" name="Title 1"/>
          <p:cNvSpPr>
            <a:spLocks noGrp="1"/>
          </p:cNvSpPr>
          <p:nvPr>
            <p:ph type="title"/>
          </p:nvPr>
        </p:nvSpPr>
        <p:spPr>
          <a:xfrm>
            <a:off x="609526" y="274703"/>
            <a:ext cx="8365631" cy="1143265"/>
          </a:xfrm>
        </p:spPr>
        <p:txBody>
          <a:bodyPr>
            <a:noAutofit/>
          </a:bodyPr>
          <a:lstStyle>
            <a:lvl1pPr>
              <a:defRPr sz="4800">
                <a:latin typeface="Helvetica CE 55 Roman" pitchFamily="2" charset="0"/>
              </a:defRPr>
            </a:lvl1pPr>
          </a:lstStyle>
          <a:p>
            <a:r>
              <a:rPr lang="en-US" dirty="0"/>
              <a:t>Click to edit Master title style</a:t>
            </a:r>
            <a:endParaRPr lang="en-GB" dirty="0"/>
          </a:p>
        </p:txBody>
      </p:sp>
      <p:sp>
        <p:nvSpPr>
          <p:cNvPr id="4" name="Content Placeholder 3"/>
          <p:cNvSpPr>
            <a:spLocks noGrp="1"/>
          </p:cNvSpPr>
          <p:nvPr>
            <p:ph sz="half" idx="2"/>
          </p:nvPr>
        </p:nvSpPr>
        <p:spPr>
          <a:xfrm>
            <a:off x="4943231" y="2013425"/>
            <a:ext cx="4031923"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3"/>
          <p:cNvSpPr>
            <a:spLocks noGrp="1"/>
          </p:cNvSpPr>
          <p:nvPr>
            <p:ph sz="half" idx="10"/>
          </p:nvPr>
        </p:nvSpPr>
        <p:spPr>
          <a:xfrm>
            <a:off x="623315" y="2013425"/>
            <a:ext cx="4031923"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53672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521" y="1535476"/>
            <a:ext cx="5386216" cy="639911"/>
          </a:xfrm>
        </p:spPr>
        <p:txBody>
          <a:bodyPr anchor="b"/>
          <a:lstStyle>
            <a:lvl1pPr marL="0" indent="0">
              <a:buNone/>
              <a:defRPr sz="3200" b="1"/>
            </a:lvl1pPr>
            <a:lvl2pPr marL="609226" indent="0">
              <a:buNone/>
              <a:defRPr sz="2700" b="1"/>
            </a:lvl2pPr>
            <a:lvl3pPr marL="1218454" indent="0">
              <a:buNone/>
              <a:defRPr sz="2400" b="1"/>
            </a:lvl3pPr>
            <a:lvl4pPr marL="1827678" indent="0">
              <a:buNone/>
              <a:defRPr sz="2100" b="1"/>
            </a:lvl4pPr>
            <a:lvl5pPr marL="2436906" indent="0">
              <a:buNone/>
              <a:defRPr sz="2100" b="1"/>
            </a:lvl5pPr>
            <a:lvl6pPr marL="3046130" indent="0">
              <a:buNone/>
              <a:defRPr sz="2100" b="1"/>
            </a:lvl6pPr>
            <a:lvl7pPr marL="3655359" indent="0">
              <a:buNone/>
              <a:defRPr sz="2100" b="1"/>
            </a:lvl7pPr>
            <a:lvl8pPr marL="4264585" indent="0">
              <a:buNone/>
              <a:defRPr sz="2100" b="1"/>
            </a:lvl8pPr>
            <a:lvl9pPr marL="4873812" indent="0">
              <a:buNone/>
              <a:defRPr sz="2100" b="1"/>
            </a:lvl9pPr>
          </a:lstStyle>
          <a:p>
            <a:pPr lvl="0"/>
            <a:r>
              <a:rPr lang="en-US"/>
              <a:t>Click to edit Master text styles</a:t>
            </a:r>
          </a:p>
        </p:txBody>
      </p:sp>
      <p:sp>
        <p:nvSpPr>
          <p:cNvPr id="4" name="Content Placeholder 3"/>
          <p:cNvSpPr>
            <a:spLocks noGrp="1"/>
          </p:cNvSpPr>
          <p:nvPr>
            <p:ph sz="half" idx="2"/>
          </p:nvPr>
        </p:nvSpPr>
        <p:spPr>
          <a:xfrm>
            <a:off x="609521" y="2175387"/>
            <a:ext cx="5386216"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2565" y="1535476"/>
            <a:ext cx="5388332" cy="639911"/>
          </a:xfrm>
        </p:spPr>
        <p:txBody>
          <a:bodyPr anchor="b"/>
          <a:lstStyle>
            <a:lvl1pPr marL="0" indent="0">
              <a:buNone/>
              <a:defRPr sz="3200" b="1"/>
            </a:lvl1pPr>
            <a:lvl2pPr marL="609226" indent="0">
              <a:buNone/>
              <a:defRPr sz="2700" b="1"/>
            </a:lvl2pPr>
            <a:lvl3pPr marL="1218454" indent="0">
              <a:buNone/>
              <a:defRPr sz="2400" b="1"/>
            </a:lvl3pPr>
            <a:lvl4pPr marL="1827678" indent="0">
              <a:buNone/>
              <a:defRPr sz="2100" b="1"/>
            </a:lvl4pPr>
            <a:lvl5pPr marL="2436906" indent="0">
              <a:buNone/>
              <a:defRPr sz="2100" b="1"/>
            </a:lvl5pPr>
            <a:lvl6pPr marL="3046130" indent="0">
              <a:buNone/>
              <a:defRPr sz="2100" b="1"/>
            </a:lvl6pPr>
            <a:lvl7pPr marL="3655359" indent="0">
              <a:buNone/>
              <a:defRPr sz="2100" b="1"/>
            </a:lvl7pPr>
            <a:lvl8pPr marL="4264585" indent="0">
              <a:buNone/>
              <a:defRPr sz="2100" b="1"/>
            </a:lvl8pPr>
            <a:lvl9pPr marL="4873812"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2565" y="2175387"/>
            <a:ext cx="5388332"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5563A56-C6A7-4DC1-9608-253E2DEA6482}" type="datetime1">
              <a:rPr lang="en-GB" smtClean="0"/>
              <a:t>02/08/2018</a:t>
            </a:fld>
            <a:endParaRPr lang="en-GB"/>
          </a:p>
        </p:txBody>
      </p:sp>
      <p:sp>
        <p:nvSpPr>
          <p:cNvPr id="8" name="Footer Placeholder 7"/>
          <p:cNvSpPr>
            <a:spLocks noGrp="1"/>
          </p:cNvSpPr>
          <p:nvPr>
            <p:ph type="ftr" sz="quarter" idx="11"/>
          </p:nvPr>
        </p:nvSpPr>
        <p:spPr/>
        <p:txBody>
          <a:bodyPr/>
          <a:lstStyle/>
          <a:p>
            <a:r>
              <a:rPr lang="en-GB"/>
              <a:t>Basic Healthcare  Provision Fund</a:t>
            </a:r>
          </a:p>
        </p:txBody>
      </p:sp>
      <p:sp>
        <p:nvSpPr>
          <p:cNvPr id="9" name="Slide Number Placeholder 8"/>
          <p:cNvSpPr>
            <a:spLocks noGrp="1"/>
          </p:cNvSpPr>
          <p:nvPr>
            <p:ph type="sldNum" sz="quarter" idx="12"/>
          </p:nvPr>
        </p:nvSpPr>
        <p:spPr/>
        <p:txBody>
          <a:bodyPr/>
          <a:lstStyle/>
          <a:p>
            <a:fld id="{0ECC96F6-049C-4978-A80E-48FD3F6AA46C}" type="slidenum">
              <a:rPr lang="en-GB" smtClean="0"/>
              <a:t>‹#›</a:t>
            </a:fld>
            <a:endParaRPr lang="en-GB"/>
          </a:p>
        </p:txBody>
      </p:sp>
    </p:spTree>
    <p:extLst>
      <p:ext uri="{BB962C8B-B14F-4D97-AF65-F5344CB8AC3E}">
        <p14:creationId xmlns:p14="http://schemas.microsoft.com/office/powerpoint/2010/main" val="2619000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7985C14-D211-4E32-8581-CEF6E118A0D5}" type="datetime1">
              <a:rPr lang="en-GB" smtClean="0"/>
              <a:t>02/08/2018</a:t>
            </a:fld>
            <a:endParaRPr lang="en-GB"/>
          </a:p>
        </p:txBody>
      </p:sp>
      <p:sp>
        <p:nvSpPr>
          <p:cNvPr id="4" name="Footer Placeholder 3"/>
          <p:cNvSpPr>
            <a:spLocks noGrp="1"/>
          </p:cNvSpPr>
          <p:nvPr>
            <p:ph type="ftr" sz="quarter" idx="11"/>
          </p:nvPr>
        </p:nvSpPr>
        <p:spPr/>
        <p:txBody>
          <a:bodyPr/>
          <a:lstStyle/>
          <a:p>
            <a:r>
              <a:rPr lang="en-GB"/>
              <a:t>Basic Healthcare  Provision Fund</a:t>
            </a:r>
          </a:p>
        </p:txBody>
      </p:sp>
      <p:sp>
        <p:nvSpPr>
          <p:cNvPr id="5" name="Slide Number Placeholder 4"/>
          <p:cNvSpPr>
            <a:spLocks noGrp="1"/>
          </p:cNvSpPr>
          <p:nvPr>
            <p:ph type="sldNum" sz="quarter" idx="12"/>
          </p:nvPr>
        </p:nvSpPr>
        <p:spPr/>
        <p:txBody>
          <a:bodyPr/>
          <a:lstStyle/>
          <a:p>
            <a:fld id="{0ECC96F6-049C-4978-A80E-48FD3F6AA46C}" type="slidenum">
              <a:rPr lang="en-GB" smtClean="0"/>
              <a:t>‹#›</a:t>
            </a:fld>
            <a:endParaRPr lang="en-GB"/>
          </a:p>
        </p:txBody>
      </p:sp>
    </p:spTree>
    <p:extLst>
      <p:ext uri="{BB962C8B-B14F-4D97-AF65-F5344CB8AC3E}">
        <p14:creationId xmlns:p14="http://schemas.microsoft.com/office/powerpoint/2010/main" val="4079060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C54E56-4AC2-4C4F-9CAF-62FFC211FC4D}" type="datetime1">
              <a:rPr lang="en-GB" smtClean="0"/>
              <a:t>02/08/2018</a:t>
            </a:fld>
            <a:endParaRPr lang="en-GB"/>
          </a:p>
        </p:txBody>
      </p:sp>
      <p:sp>
        <p:nvSpPr>
          <p:cNvPr id="3" name="Footer Placeholder 2"/>
          <p:cNvSpPr>
            <a:spLocks noGrp="1"/>
          </p:cNvSpPr>
          <p:nvPr>
            <p:ph type="ftr" sz="quarter" idx="11"/>
          </p:nvPr>
        </p:nvSpPr>
        <p:spPr/>
        <p:txBody>
          <a:bodyPr/>
          <a:lstStyle/>
          <a:p>
            <a:r>
              <a:rPr lang="en-GB"/>
              <a:t>Basic Healthcare  Provision Fund</a:t>
            </a:r>
          </a:p>
        </p:txBody>
      </p:sp>
      <p:sp>
        <p:nvSpPr>
          <p:cNvPr id="4" name="Slide Number Placeholder 3"/>
          <p:cNvSpPr>
            <a:spLocks noGrp="1"/>
          </p:cNvSpPr>
          <p:nvPr>
            <p:ph type="sldNum" sz="quarter" idx="12"/>
          </p:nvPr>
        </p:nvSpPr>
        <p:spPr/>
        <p:txBody>
          <a:bodyPr/>
          <a:lstStyle/>
          <a:p>
            <a:fld id="{0ECC96F6-049C-4978-A80E-48FD3F6AA46C}" type="slidenum">
              <a:rPr lang="en-GB" smtClean="0"/>
              <a:t>‹#›</a:t>
            </a:fld>
            <a:endParaRPr lang="en-GB"/>
          </a:p>
        </p:txBody>
      </p:sp>
    </p:spTree>
    <p:extLst>
      <p:ext uri="{BB962C8B-B14F-4D97-AF65-F5344CB8AC3E}">
        <p14:creationId xmlns:p14="http://schemas.microsoft.com/office/powerpoint/2010/main" val="90175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5" y="273119"/>
            <a:ext cx="4010562" cy="1162320"/>
          </a:xfrm>
        </p:spPr>
        <p:txBody>
          <a:bodyPr anchor="b"/>
          <a:lstStyle>
            <a:lvl1pPr algn="l">
              <a:defRPr sz="2700" b="1"/>
            </a:lvl1pPr>
          </a:lstStyle>
          <a:p>
            <a:r>
              <a:rPr lang="en-US"/>
              <a:t>Click to edit Master title style</a:t>
            </a:r>
            <a:endParaRPr lang="en-GB"/>
          </a:p>
        </p:txBody>
      </p:sp>
      <p:sp>
        <p:nvSpPr>
          <p:cNvPr id="3" name="Content Placeholder 2"/>
          <p:cNvSpPr>
            <a:spLocks noGrp="1"/>
          </p:cNvSpPr>
          <p:nvPr>
            <p:ph idx="1"/>
          </p:nvPr>
        </p:nvSpPr>
        <p:spPr>
          <a:xfrm>
            <a:off x="4766117" y="273114"/>
            <a:ext cx="6814779" cy="5854469"/>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525" y="1435443"/>
            <a:ext cx="4010562" cy="4692149"/>
          </a:xfrm>
        </p:spPr>
        <p:txBody>
          <a:bodyPr/>
          <a:lstStyle>
            <a:lvl1pPr marL="0" indent="0">
              <a:buNone/>
              <a:defRPr sz="1900"/>
            </a:lvl1pPr>
            <a:lvl2pPr marL="609226" indent="0">
              <a:buNone/>
              <a:defRPr sz="1500"/>
            </a:lvl2pPr>
            <a:lvl3pPr marL="1218454" indent="0">
              <a:buNone/>
              <a:defRPr sz="1300"/>
            </a:lvl3pPr>
            <a:lvl4pPr marL="1827678" indent="0">
              <a:buNone/>
              <a:defRPr sz="1200"/>
            </a:lvl4pPr>
            <a:lvl5pPr marL="2436906" indent="0">
              <a:buNone/>
              <a:defRPr sz="1200"/>
            </a:lvl5pPr>
            <a:lvl6pPr marL="3046130" indent="0">
              <a:buNone/>
              <a:defRPr sz="1200"/>
            </a:lvl6pPr>
            <a:lvl7pPr marL="3655359" indent="0">
              <a:buNone/>
              <a:defRPr sz="1200"/>
            </a:lvl7pPr>
            <a:lvl8pPr marL="4264585" indent="0">
              <a:buNone/>
              <a:defRPr sz="1200"/>
            </a:lvl8pPr>
            <a:lvl9pPr marL="4873812"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03D9D71-A61C-41CA-AB96-A4F3998CF222}" type="datetime1">
              <a:rPr lang="en-GB" smtClean="0"/>
              <a:t>02/08/2018</a:t>
            </a:fld>
            <a:endParaRPr lang="en-GB"/>
          </a:p>
        </p:txBody>
      </p:sp>
      <p:sp>
        <p:nvSpPr>
          <p:cNvPr id="6" name="Footer Placeholder 5"/>
          <p:cNvSpPr>
            <a:spLocks noGrp="1"/>
          </p:cNvSpPr>
          <p:nvPr>
            <p:ph type="ftr" sz="quarter" idx="11"/>
          </p:nvPr>
        </p:nvSpPr>
        <p:spPr/>
        <p:txBody>
          <a:bodyPr/>
          <a:lstStyle/>
          <a:p>
            <a:r>
              <a:rPr lang="en-GB"/>
              <a:t>Basic Healthcare  Provision Fund</a:t>
            </a:r>
          </a:p>
        </p:txBody>
      </p:sp>
      <p:sp>
        <p:nvSpPr>
          <p:cNvPr id="7" name="Slide Number Placeholder 6"/>
          <p:cNvSpPr>
            <a:spLocks noGrp="1"/>
          </p:cNvSpPr>
          <p:nvPr>
            <p:ph type="sldNum" sz="quarter" idx="12"/>
          </p:nvPr>
        </p:nvSpPr>
        <p:spPr/>
        <p:txBody>
          <a:bodyPr/>
          <a:lstStyle/>
          <a:p>
            <a:fld id="{0ECC96F6-049C-4978-A80E-48FD3F6AA46C}" type="slidenum">
              <a:rPr lang="en-GB" smtClean="0"/>
              <a:t>‹#›</a:t>
            </a:fld>
            <a:endParaRPr lang="en-GB"/>
          </a:p>
        </p:txBody>
      </p:sp>
    </p:spTree>
    <p:extLst>
      <p:ext uri="{BB962C8B-B14F-4D97-AF65-F5344CB8AC3E}">
        <p14:creationId xmlns:p14="http://schemas.microsoft.com/office/powerpoint/2010/main" val="1912847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2"/>
            <a:ext cx="7314248" cy="566870"/>
          </a:xfrm>
        </p:spPr>
        <p:txBody>
          <a:bodyPr anchor="b"/>
          <a:lstStyle>
            <a:lvl1pPr algn="l">
              <a:defRPr sz="2700" b="1"/>
            </a:lvl1pPr>
          </a:lstStyle>
          <a:p>
            <a:r>
              <a:rPr lang="en-US"/>
              <a:t>Click to edit Master title style</a:t>
            </a:r>
            <a:endParaRPr lang="en-GB"/>
          </a:p>
        </p:txBody>
      </p:sp>
      <p:sp>
        <p:nvSpPr>
          <p:cNvPr id="3" name="Picture Placeholder 2"/>
          <p:cNvSpPr>
            <a:spLocks noGrp="1"/>
          </p:cNvSpPr>
          <p:nvPr>
            <p:ph type="pic" idx="1"/>
          </p:nvPr>
        </p:nvSpPr>
        <p:spPr>
          <a:xfrm>
            <a:off x="2389406" y="612925"/>
            <a:ext cx="7314248" cy="4115753"/>
          </a:xfrm>
        </p:spPr>
        <p:txBody>
          <a:bodyPr/>
          <a:lstStyle>
            <a:lvl1pPr marL="0" indent="0">
              <a:buNone/>
              <a:defRPr sz="4300"/>
            </a:lvl1pPr>
            <a:lvl2pPr marL="609226" indent="0">
              <a:buNone/>
              <a:defRPr sz="3700"/>
            </a:lvl2pPr>
            <a:lvl3pPr marL="1218454" indent="0">
              <a:buNone/>
              <a:defRPr sz="3200"/>
            </a:lvl3pPr>
            <a:lvl4pPr marL="1827678" indent="0">
              <a:buNone/>
              <a:defRPr sz="2700"/>
            </a:lvl4pPr>
            <a:lvl5pPr marL="2436906" indent="0">
              <a:buNone/>
              <a:defRPr sz="2700"/>
            </a:lvl5pPr>
            <a:lvl6pPr marL="3046130" indent="0">
              <a:buNone/>
              <a:defRPr sz="2700"/>
            </a:lvl6pPr>
            <a:lvl7pPr marL="3655359" indent="0">
              <a:buNone/>
              <a:defRPr sz="2700"/>
            </a:lvl7pPr>
            <a:lvl8pPr marL="4264585" indent="0">
              <a:buNone/>
              <a:defRPr sz="2700"/>
            </a:lvl8pPr>
            <a:lvl9pPr marL="4873812" indent="0">
              <a:buNone/>
              <a:defRPr sz="2700"/>
            </a:lvl9pPr>
          </a:lstStyle>
          <a:p>
            <a:endParaRPr lang="en-GB"/>
          </a:p>
        </p:txBody>
      </p:sp>
      <p:sp>
        <p:nvSpPr>
          <p:cNvPr id="4" name="Text Placeholder 3"/>
          <p:cNvSpPr>
            <a:spLocks noGrp="1"/>
          </p:cNvSpPr>
          <p:nvPr>
            <p:ph type="body" sz="half" idx="2"/>
          </p:nvPr>
        </p:nvSpPr>
        <p:spPr>
          <a:xfrm>
            <a:off x="2389406" y="5368591"/>
            <a:ext cx="7314248" cy="805049"/>
          </a:xfrm>
        </p:spPr>
        <p:txBody>
          <a:bodyPr/>
          <a:lstStyle>
            <a:lvl1pPr marL="0" indent="0">
              <a:buNone/>
              <a:defRPr sz="1900"/>
            </a:lvl1pPr>
            <a:lvl2pPr marL="609226" indent="0">
              <a:buNone/>
              <a:defRPr sz="1500"/>
            </a:lvl2pPr>
            <a:lvl3pPr marL="1218454" indent="0">
              <a:buNone/>
              <a:defRPr sz="1300"/>
            </a:lvl3pPr>
            <a:lvl4pPr marL="1827678" indent="0">
              <a:buNone/>
              <a:defRPr sz="1200"/>
            </a:lvl4pPr>
            <a:lvl5pPr marL="2436906" indent="0">
              <a:buNone/>
              <a:defRPr sz="1200"/>
            </a:lvl5pPr>
            <a:lvl6pPr marL="3046130" indent="0">
              <a:buNone/>
              <a:defRPr sz="1200"/>
            </a:lvl6pPr>
            <a:lvl7pPr marL="3655359" indent="0">
              <a:buNone/>
              <a:defRPr sz="1200"/>
            </a:lvl7pPr>
            <a:lvl8pPr marL="4264585" indent="0">
              <a:buNone/>
              <a:defRPr sz="1200"/>
            </a:lvl8pPr>
            <a:lvl9pPr marL="4873812"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DF1E83B-0E9A-4F31-BF67-EBC96C00ADE9}" type="datetime1">
              <a:rPr lang="en-GB" smtClean="0"/>
              <a:t>02/08/2018</a:t>
            </a:fld>
            <a:endParaRPr lang="en-GB"/>
          </a:p>
        </p:txBody>
      </p:sp>
      <p:sp>
        <p:nvSpPr>
          <p:cNvPr id="6" name="Footer Placeholder 5"/>
          <p:cNvSpPr>
            <a:spLocks noGrp="1"/>
          </p:cNvSpPr>
          <p:nvPr>
            <p:ph type="ftr" sz="quarter" idx="11"/>
          </p:nvPr>
        </p:nvSpPr>
        <p:spPr/>
        <p:txBody>
          <a:bodyPr/>
          <a:lstStyle/>
          <a:p>
            <a:r>
              <a:rPr lang="en-GB"/>
              <a:t>Basic Healthcare  Provision Fund</a:t>
            </a:r>
          </a:p>
        </p:txBody>
      </p:sp>
      <p:sp>
        <p:nvSpPr>
          <p:cNvPr id="7" name="Slide Number Placeholder 6"/>
          <p:cNvSpPr>
            <a:spLocks noGrp="1"/>
          </p:cNvSpPr>
          <p:nvPr>
            <p:ph type="sldNum" sz="quarter" idx="12"/>
          </p:nvPr>
        </p:nvSpPr>
        <p:spPr/>
        <p:txBody>
          <a:bodyPr/>
          <a:lstStyle/>
          <a:p>
            <a:fld id="{0ECC96F6-049C-4978-A80E-48FD3F6AA46C}" type="slidenum">
              <a:rPr lang="en-GB" smtClean="0"/>
              <a:t>‹#›</a:t>
            </a:fld>
            <a:endParaRPr lang="en-GB"/>
          </a:p>
        </p:txBody>
      </p:sp>
    </p:spTree>
    <p:extLst>
      <p:ext uri="{BB962C8B-B14F-4D97-AF65-F5344CB8AC3E}">
        <p14:creationId xmlns:p14="http://schemas.microsoft.com/office/powerpoint/2010/main" val="3222954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4" y="274703"/>
            <a:ext cx="10971372" cy="1143265"/>
          </a:xfrm>
          <a:prstGeom prst="rect">
            <a:avLst/>
          </a:prstGeom>
        </p:spPr>
        <p:txBody>
          <a:bodyPr vert="horz" lIns="121745" tIns="60871" rIns="121745" bIns="60871"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524" y="1600580"/>
            <a:ext cx="10971372" cy="4527011"/>
          </a:xfrm>
          <a:prstGeom prst="rect">
            <a:avLst/>
          </a:prstGeom>
        </p:spPr>
        <p:txBody>
          <a:bodyPr vert="horz" lIns="121745" tIns="60871" rIns="121745" bIns="6087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522" y="6357822"/>
            <a:ext cx="2844430" cy="365210"/>
          </a:xfrm>
          <a:prstGeom prst="rect">
            <a:avLst/>
          </a:prstGeom>
        </p:spPr>
        <p:txBody>
          <a:bodyPr vert="horz" lIns="121745" tIns="60871" rIns="121745" bIns="60871" rtlCol="0" anchor="ctr"/>
          <a:lstStyle>
            <a:lvl1pPr algn="l">
              <a:defRPr sz="1500">
                <a:solidFill>
                  <a:schemeClr val="tx1">
                    <a:tint val="75000"/>
                  </a:schemeClr>
                </a:solidFill>
              </a:defRPr>
            </a:lvl1pPr>
          </a:lstStyle>
          <a:p>
            <a:fld id="{AA2B0DF2-B22A-4D67-B856-9BAADF1D0BE5}" type="datetime1">
              <a:rPr lang="en-GB" smtClean="0"/>
              <a:t>02/08/2018</a:t>
            </a:fld>
            <a:endParaRPr lang="en-GB"/>
          </a:p>
        </p:txBody>
      </p:sp>
      <p:sp>
        <p:nvSpPr>
          <p:cNvPr id="5" name="Footer Placeholder 4"/>
          <p:cNvSpPr>
            <a:spLocks noGrp="1"/>
          </p:cNvSpPr>
          <p:nvPr>
            <p:ph type="ftr" sz="quarter" idx="3"/>
          </p:nvPr>
        </p:nvSpPr>
        <p:spPr>
          <a:xfrm>
            <a:off x="4165058" y="6357822"/>
            <a:ext cx="3860297" cy="365210"/>
          </a:xfrm>
          <a:prstGeom prst="rect">
            <a:avLst/>
          </a:prstGeom>
        </p:spPr>
        <p:txBody>
          <a:bodyPr vert="horz" lIns="121745" tIns="60871" rIns="121745" bIns="60871" rtlCol="0" anchor="ctr"/>
          <a:lstStyle>
            <a:lvl1pPr algn="ctr">
              <a:defRPr sz="1500">
                <a:solidFill>
                  <a:schemeClr val="tx1">
                    <a:tint val="75000"/>
                  </a:schemeClr>
                </a:solidFill>
              </a:defRPr>
            </a:lvl1pPr>
          </a:lstStyle>
          <a:p>
            <a:r>
              <a:rPr lang="en-GB"/>
              <a:t>Basic Healthcare  Provision Fund</a:t>
            </a:r>
          </a:p>
        </p:txBody>
      </p:sp>
      <p:sp>
        <p:nvSpPr>
          <p:cNvPr id="6" name="Slide Number Placeholder 5"/>
          <p:cNvSpPr>
            <a:spLocks noGrp="1"/>
          </p:cNvSpPr>
          <p:nvPr>
            <p:ph type="sldNum" sz="quarter" idx="4"/>
          </p:nvPr>
        </p:nvSpPr>
        <p:spPr>
          <a:xfrm>
            <a:off x="8736466" y="6357822"/>
            <a:ext cx="2844430" cy="365210"/>
          </a:xfrm>
          <a:prstGeom prst="rect">
            <a:avLst/>
          </a:prstGeom>
        </p:spPr>
        <p:txBody>
          <a:bodyPr vert="horz" lIns="121745" tIns="60871" rIns="121745" bIns="60871" rtlCol="0" anchor="ctr"/>
          <a:lstStyle>
            <a:lvl1pPr algn="r">
              <a:defRPr sz="1500">
                <a:solidFill>
                  <a:schemeClr val="tx1">
                    <a:tint val="75000"/>
                  </a:schemeClr>
                </a:solidFill>
              </a:defRPr>
            </a:lvl1pPr>
          </a:lstStyle>
          <a:p>
            <a:fld id="{0ECC96F6-049C-4978-A80E-48FD3F6AA46C}" type="slidenum">
              <a:rPr lang="en-GB" smtClean="0"/>
              <a:t>‹#›</a:t>
            </a:fld>
            <a:endParaRPr lang="en-GB"/>
          </a:p>
        </p:txBody>
      </p:sp>
    </p:spTree>
    <p:extLst>
      <p:ext uri="{BB962C8B-B14F-4D97-AF65-F5344CB8AC3E}">
        <p14:creationId xmlns:p14="http://schemas.microsoft.com/office/powerpoint/2010/main" val="774401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1218454" rtl="0" eaLnBrk="1" latinLnBrk="0" hangingPunct="1">
        <a:spcBef>
          <a:spcPct val="0"/>
        </a:spcBef>
        <a:buNone/>
        <a:defRPr sz="6000" kern="1200">
          <a:solidFill>
            <a:schemeClr val="tx1"/>
          </a:solidFill>
          <a:latin typeface="+mj-lt"/>
          <a:ea typeface="+mj-ea"/>
          <a:cs typeface="+mj-cs"/>
        </a:defRPr>
      </a:lvl1pPr>
    </p:titleStyle>
    <p:bodyStyle>
      <a:lvl1pPr marL="456920" indent="-456920" algn="l" defTabSz="1218454"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89994" indent="-380766" algn="l" defTabSz="1218454"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066" indent="-304614" algn="l" defTabSz="121845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2292" indent="-304614" algn="l" defTabSz="1218454"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1521" indent="-304614" algn="l" defTabSz="1218454"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0746" indent="-304614" algn="l" defTabSz="121845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9972" indent="-304614" algn="l" defTabSz="121845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9198" indent="-304614" algn="l" defTabSz="121845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8428" indent="-304614" algn="l" defTabSz="121845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454" rtl="0" eaLnBrk="1" latinLnBrk="0" hangingPunct="1">
        <a:defRPr sz="2400" kern="1200">
          <a:solidFill>
            <a:schemeClr val="tx1"/>
          </a:solidFill>
          <a:latin typeface="+mn-lt"/>
          <a:ea typeface="+mn-ea"/>
          <a:cs typeface="+mn-cs"/>
        </a:defRPr>
      </a:lvl1pPr>
      <a:lvl2pPr marL="609226" algn="l" defTabSz="1218454" rtl="0" eaLnBrk="1" latinLnBrk="0" hangingPunct="1">
        <a:defRPr sz="2400" kern="1200">
          <a:solidFill>
            <a:schemeClr val="tx1"/>
          </a:solidFill>
          <a:latin typeface="+mn-lt"/>
          <a:ea typeface="+mn-ea"/>
          <a:cs typeface="+mn-cs"/>
        </a:defRPr>
      </a:lvl2pPr>
      <a:lvl3pPr marL="1218454" algn="l" defTabSz="1218454" rtl="0" eaLnBrk="1" latinLnBrk="0" hangingPunct="1">
        <a:defRPr sz="2400" kern="1200">
          <a:solidFill>
            <a:schemeClr val="tx1"/>
          </a:solidFill>
          <a:latin typeface="+mn-lt"/>
          <a:ea typeface="+mn-ea"/>
          <a:cs typeface="+mn-cs"/>
        </a:defRPr>
      </a:lvl3pPr>
      <a:lvl4pPr marL="1827678" algn="l" defTabSz="1218454" rtl="0" eaLnBrk="1" latinLnBrk="0" hangingPunct="1">
        <a:defRPr sz="2400" kern="1200">
          <a:solidFill>
            <a:schemeClr val="tx1"/>
          </a:solidFill>
          <a:latin typeface="+mn-lt"/>
          <a:ea typeface="+mn-ea"/>
          <a:cs typeface="+mn-cs"/>
        </a:defRPr>
      </a:lvl4pPr>
      <a:lvl5pPr marL="2436906" algn="l" defTabSz="1218454" rtl="0" eaLnBrk="1" latinLnBrk="0" hangingPunct="1">
        <a:defRPr sz="2400" kern="1200">
          <a:solidFill>
            <a:schemeClr val="tx1"/>
          </a:solidFill>
          <a:latin typeface="+mn-lt"/>
          <a:ea typeface="+mn-ea"/>
          <a:cs typeface="+mn-cs"/>
        </a:defRPr>
      </a:lvl5pPr>
      <a:lvl6pPr marL="3046130" algn="l" defTabSz="1218454" rtl="0" eaLnBrk="1" latinLnBrk="0" hangingPunct="1">
        <a:defRPr sz="2400" kern="1200">
          <a:solidFill>
            <a:schemeClr val="tx1"/>
          </a:solidFill>
          <a:latin typeface="+mn-lt"/>
          <a:ea typeface="+mn-ea"/>
          <a:cs typeface="+mn-cs"/>
        </a:defRPr>
      </a:lvl6pPr>
      <a:lvl7pPr marL="3655359" algn="l" defTabSz="1218454" rtl="0" eaLnBrk="1" latinLnBrk="0" hangingPunct="1">
        <a:defRPr sz="2400" kern="1200">
          <a:solidFill>
            <a:schemeClr val="tx1"/>
          </a:solidFill>
          <a:latin typeface="+mn-lt"/>
          <a:ea typeface="+mn-ea"/>
          <a:cs typeface="+mn-cs"/>
        </a:defRPr>
      </a:lvl7pPr>
      <a:lvl8pPr marL="4264585" algn="l" defTabSz="1218454" rtl="0" eaLnBrk="1" latinLnBrk="0" hangingPunct="1">
        <a:defRPr sz="2400" kern="1200">
          <a:solidFill>
            <a:schemeClr val="tx1"/>
          </a:solidFill>
          <a:latin typeface="+mn-lt"/>
          <a:ea typeface="+mn-ea"/>
          <a:cs typeface="+mn-cs"/>
        </a:defRPr>
      </a:lvl8pPr>
      <a:lvl9pPr marL="4873812" algn="l" defTabSz="1218454"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chart" Target="../charts/chart1.xml"/><Relationship Id="rId2" Type="http://schemas.openxmlformats.org/officeDocument/2006/relationships/tags" Target="../tags/tag26.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Layout" Target="../slideLayouts/slideLayout2.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8.xml.rels><?xml version="1.0" encoding="UTF-8" standalone="yes"?>
<Relationships xmlns="http://schemas.openxmlformats.org/package/2006/relationships"><Relationship Id="rId8" Type="http://schemas.openxmlformats.org/officeDocument/2006/relationships/tags" Target="../tags/tag21.xml"/><Relationship Id="rId3" Type="http://schemas.openxmlformats.org/officeDocument/2006/relationships/tags" Target="../tags/tag16.xml"/><Relationship Id="rId7" Type="http://schemas.openxmlformats.org/officeDocument/2006/relationships/tags" Target="../tags/tag20.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9"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Layout" Target="../slideLayouts/slideLayout2.xml"/><Relationship Id="rId4" Type="http://schemas.openxmlformats.org/officeDocument/2006/relationships/tags" Target="../tags/tag2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1325" y="2348217"/>
            <a:ext cx="11352523" cy="2163171"/>
          </a:xfrm>
        </p:spPr>
        <p:txBody>
          <a:bodyPr>
            <a:normAutofit/>
          </a:bodyPr>
          <a:lstStyle/>
          <a:p>
            <a:pPr algn="ctr"/>
            <a:r>
              <a:rPr lang="en-GB" sz="4000" dirty="0"/>
              <a:t>Provisions of the National Health Act</a:t>
            </a:r>
            <a:br>
              <a:rPr lang="en-GB" sz="4000" dirty="0"/>
            </a:br>
            <a:r>
              <a:rPr lang="en-GB" sz="4000" dirty="0"/>
              <a:t>The Basic Healthcare Provision Fund</a:t>
            </a:r>
          </a:p>
        </p:txBody>
      </p:sp>
      <p:sp>
        <p:nvSpPr>
          <p:cNvPr id="5" name="Footer Placeholder 4"/>
          <p:cNvSpPr>
            <a:spLocks noGrp="1"/>
          </p:cNvSpPr>
          <p:nvPr>
            <p:ph type="ftr" sz="quarter" idx="11"/>
          </p:nvPr>
        </p:nvSpPr>
        <p:spPr/>
        <p:txBody>
          <a:bodyPr/>
          <a:lstStyle/>
          <a:p>
            <a:r>
              <a:rPr lang="en-GB" sz="2000" dirty="0"/>
              <a:t>Basic Healthcare </a:t>
            </a:r>
          </a:p>
          <a:p>
            <a:r>
              <a:rPr lang="en-GB" sz="2000" dirty="0"/>
              <a:t>Provision Fund</a:t>
            </a:r>
          </a:p>
        </p:txBody>
      </p:sp>
    </p:spTree>
    <p:extLst>
      <p:ext uri="{BB962C8B-B14F-4D97-AF65-F5344CB8AC3E}">
        <p14:creationId xmlns:p14="http://schemas.microsoft.com/office/powerpoint/2010/main" val="3190873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046923062"/>
              </p:ext>
            </p:extLst>
          </p:nvPr>
        </p:nvGraphicFramePr>
        <p:xfrm>
          <a:off x="2120" y="1596"/>
          <a:ext cx="2116" cy="1587"/>
        </p:xfrm>
        <a:graphic>
          <a:graphicData uri="http://schemas.openxmlformats.org/presentationml/2006/ole">
            <mc:AlternateContent xmlns:mc="http://schemas.openxmlformats.org/markup-compatibility/2006">
              <mc:Choice xmlns:v="urn:schemas-microsoft-com:vml" Requires="v">
                <p:oleObj spid="_x0000_s1114" name="think-cell Slide" r:id="rId5" imgW="381" imgH="381" progId="TCLayout.ActiveDocument.1">
                  <p:embed/>
                </p:oleObj>
              </mc:Choice>
              <mc:Fallback>
                <p:oleObj name="think-cell Slide" r:id="rId5" imgW="381" imgH="381" progId="TCLayout.ActiveDocument.1">
                  <p:embed/>
                  <p:pic>
                    <p:nvPicPr>
                      <p:cNvPr id="0" name=""/>
                      <p:cNvPicPr/>
                      <p:nvPr/>
                    </p:nvPicPr>
                    <p:blipFill>
                      <a:blip r:embed="rId6"/>
                      <a:stretch>
                        <a:fillRect/>
                      </a:stretch>
                    </p:blipFill>
                    <p:spPr>
                      <a:xfrm>
                        <a:off x="2120" y="1596"/>
                        <a:ext cx="2116" cy="1587"/>
                      </a:xfrm>
                      <a:prstGeom prst="rect">
                        <a:avLst/>
                      </a:prstGeom>
                    </p:spPr>
                  </p:pic>
                </p:oleObj>
              </mc:Fallback>
            </mc:AlternateContent>
          </a:graphicData>
        </a:graphic>
      </p:graphicFrame>
      <p:sp>
        <p:nvSpPr>
          <p:cNvPr id="2" name="Title 1"/>
          <p:cNvSpPr>
            <a:spLocks noGrp="1"/>
          </p:cNvSpPr>
          <p:nvPr>
            <p:ph type="title"/>
          </p:nvPr>
        </p:nvSpPr>
        <p:spPr>
          <a:xfrm>
            <a:off x="550591" y="117426"/>
            <a:ext cx="10514231" cy="307777"/>
          </a:xfrm>
        </p:spPr>
        <p:txBody>
          <a:bodyPr wrap="square" lIns="0" tIns="0" rIns="0" bIns="0" anchor="t" anchorCtr="0">
            <a:spAutoFit/>
          </a:bodyPr>
          <a:lstStyle/>
          <a:p>
            <a:r>
              <a:rPr lang="en-US" sz="2000" dirty="0">
                <a:latin typeface="Arial"/>
                <a:cs typeface="Arial"/>
                <a:sym typeface="Calibri"/>
              </a:rPr>
              <a:t>Nigeria has experienced decades of limited progress on service delivery  </a:t>
            </a:r>
          </a:p>
        </p:txBody>
      </p:sp>
      <p:graphicFrame>
        <p:nvGraphicFramePr>
          <p:cNvPr id="6" name="Content Placeholder 5">
            <a:extLst>
              <a:ext uri="{FF2B5EF4-FFF2-40B4-BE49-F238E27FC236}">
                <a16:creationId xmlns:a16="http://schemas.microsoft.com/office/drawing/2014/main" xmlns="" id="{AD46BC85-FC69-45A3-A5CF-FC60863426F7}"/>
              </a:ext>
            </a:extLst>
          </p:cNvPr>
          <p:cNvGraphicFramePr>
            <a:graphicFrameLocks noGrp="1"/>
          </p:cNvGraphicFramePr>
          <p:nvPr>
            <p:ph sz="quarter" idx="10"/>
            <p:extLst>
              <p:ext uri="{D42A27DB-BD31-4B8C-83A1-F6EECF244321}">
                <p14:modId xmlns:p14="http://schemas.microsoft.com/office/powerpoint/2010/main" val="434814913"/>
              </p:ext>
            </p:extLst>
          </p:nvPr>
        </p:nvGraphicFramePr>
        <p:xfrm>
          <a:off x="478582" y="1125538"/>
          <a:ext cx="11252852" cy="4601640"/>
        </p:xfrm>
        <a:graphic>
          <a:graphicData uri="http://schemas.openxmlformats.org/drawingml/2006/chart">
            <c:chart xmlns:c="http://schemas.openxmlformats.org/drawingml/2006/chart" xmlns:r="http://schemas.openxmlformats.org/officeDocument/2006/relationships" r:id="rId7"/>
          </a:graphicData>
        </a:graphic>
      </p:graphicFrame>
      <p:sp>
        <p:nvSpPr>
          <p:cNvPr id="7" name="TextBox 6">
            <a:extLst>
              <a:ext uri="{FF2B5EF4-FFF2-40B4-BE49-F238E27FC236}">
                <a16:creationId xmlns:a16="http://schemas.microsoft.com/office/drawing/2014/main" xmlns="" id="{5486D0FC-02D3-4616-9BDF-15687DCC3DF5}"/>
              </a:ext>
            </a:extLst>
          </p:cNvPr>
          <p:cNvSpPr txBox="1"/>
          <p:nvPr/>
        </p:nvSpPr>
        <p:spPr>
          <a:xfrm>
            <a:off x="570205" y="6222274"/>
            <a:ext cx="9093655" cy="663773"/>
          </a:xfrm>
          <a:prstGeom prst="rect">
            <a:avLst/>
          </a:prstGeom>
          <a:noFill/>
        </p:spPr>
        <p:txBody>
          <a:bodyPr wrap="square" lIns="108714" tIns="54357" rIns="108714" bIns="54357" rtlCol="0">
            <a:spAutoFit/>
          </a:bodyPr>
          <a:lstStyle/>
          <a:p>
            <a:r>
              <a:rPr lang="en-US" sz="1800" dirty="0">
                <a:latin typeface="Arial"/>
                <a:cs typeface="Arial"/>
              </a:rPr>
              <a:t>Sources: NDHS 1990, 1999, 2003, 2008, 2013 &amp; MICS 2016-17</a:t>
            </a:r>
          </a:p>
          <a:p>
            <a:endParaRPr lang="en-US" sz="1800" dirty="0">
              <a:latin typeface="Arial"/>
              <a:cs typeface="Arial"/>
            </a:endParaRPr>
          </a:p>
        </p:txBody>
      </p:sp>
    </p:spTree>
    <p:extLst>
      <p:ext uri="{BB962C8B-B14F-4D97-AF65-F5344CB8AC3E}">
        <p14:creationId xmlns:p14="http://schemas.microsoft.com/office/powerpoint/2010/main" val="4155571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598" y="76219"/>
            <a:ext cx="10361851" cy="617272"/>
          </a:xfrm>
        </p:spPr>
        <p:txBody>
          <a:bodyPr>
            <a:noAutofit/>
          </a:bodyPr>
          <a:lstStyle/>
          <a:p>
            <a:r>
              <a:rPr lang="en-US" sz="2000" b="1" dirty="0"/>
              <a:t>With sub-national analysis providing a truer reflection of the challenges – Geopolitica</a:t>
            </a:r>
            <a:r>
              <a:rPr lang="en-US" sz="2000" dirty="0"/>
              <a:t>l </a:t>
            </a:r>
            <a:endParaRPr lang="en-US" sz="2000" b="1" dirty="0"/>
          </a:p>
        </p:txBody>
      </p:sp>
      <p:graphicFrame>
        <p:nvGraphicFramePr>
          <p:cNvPr id="4" name="Content Placeholder 3"/>
          <p:cNvGraphicFramePr>
            <a:graphicFrameLocks noGrp="1"/>
          </p:cNvGraphicFramePr>
          <p:nvPr>
            <p:ph idx="1"/>
            <p:extLst/>
          </p:nvPr>
        </p:nvGraphicFramePr>
        <p:xfrm>
          <a:off x="5688860" y="3768804"/>
          <a:ext cx="812694" cy="190544"/>
        </p:xfrm>
        <a:graphic>
          <a:graphicData uri="http://schemas.openxmlformats.org/drawingml/2006/table">
            <a:tbl>
              <a:tblPr>
                <a:tableStyleId>{5C22544A-7EE6-4342-B048-85BDC9FD1C3A}</a:tableStyleId>
              </a:tblPr>
              <a:tblGrid>
                <a:gridCol w="812694">
                  <a:extLst>
                    <a:ext uri="{9D8B030D-6E8A-4147-A177-3AD203B41FA5}">
                      <a16:colId xmlns:a16="http://schemas.microsoft.com/office/drawing/2014/main" xmlns="" val="20000"/>
                    </a:ext>
                  </a:extLst>
                </a:gridCol>
              </a:tblGrid>
              <a:tr h="190544">
                <a:tc>
                  <a:txBody>
                    <a:bodyPr/>
                    <a:lstStyle/>
                    <a:p>
                      <a:pPr algn="l" fontAlgn="b"/>
                      <a:endParaRPr lang="en-US" sz="1100" b="0" i="0" u="none" strike="noStrike" dirty="0">
                        <a:solidFill>
                          <a:srgbClr val="000000"/>
                        </a:solidFill>
                        <a:effectLst/>
                        <a:latin typeface="Calibri"/>
                      </a:endParaRPr>
                    </a:p>
                  </a:txBody>
                  <a:tcPr marL="12698" marR="12698" marT="9527" marB="0" anchor="b"/>
                </a:tc>
                <a:extLst>
                  <a:ext uri="{0D108BD9-81ED-4DB2-BD59-A6C34878D82A}">
                    <a16:rowId xmlns:a16="http://schemas.microsoft.com/office/drawing/2014/main" xmlns="" val="10000"/>
                  </a:ext>
                </a:extLst>
              </a:tr>
            </a:tbl>
          </a:graphicData>
        </a:graphic>
      </p:graphicFrame>
      <p:graphicFrame>
        <p:nvGraphicFramePr>
          <p:cNvPr id="5" name="Chart 4"/>
          <p:cNvGraphicFramePr>
            <a:graphicFrameLocks/>
          </p:cNvGraphicFramePr>
          <p:nvPr>
            <p:extLst>
              <p:ext uri="{D42A27DB-BD31-4B8C-83A1-F6EECF244321}">
                <p14:modId xmlns:p14="http://schemas.microsoft.com/office/powerpoint/2010/main" val="1978229947"/>
              </p:ext>
            </p:extLst>
          </p:nvPr>
        </p:nvGraphicFramePr>
        <p:xfrm>
          <a:off x="478582" y="1341562"/>
          <a:ext cx="9865096" cy="4717519"/>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a:xfrm>
            <a:off x="694606" y="6310114"/>
            <a:ext cx="2844430" cy="365210"/>
          </a:xfrm>
        </p:spPr>
        <p:txBody>
          <a:bodyPr/>
          <a:lstStyle/>
          <a:p>
            <a:pPr algn="l"/>
            <a:r>
              <a:rPr lang="en-US" sz="1400" dirty="0"/>
              <a:t>NDHS 2003-2013</a:t>
            </a:r>
          </a:p>
        </p:txBody>
      </p:sp>
      <p:sp>
        <p:nvSpPr>
          <p:cNvPr id="6" name="Rectangle 5"/>
          <p:cNvSpPr/>
          <p:nvPr/>
        </p:nvSpPr>
        <p:spPr>
          <a:xfrm>
            <a:off x="1846734" y="858992"/>
            <a:ext cx="7488832" cy="338554"/>
          </a:xfrm>
          <a:prstGeom prst="rect">
            <a:avLst/>
          </a:prstGeom>
        </p:spPr>
        <p:txBody>
          <a:bodyPr wrap="square">
            <a:spAutoFit/>
          </a:bodyPr>
          <a:lstStyle/>
          <a:p>
            <a:r>
              <a:rPr lang="en-US" sz="1600" dirty="0">
                <a:latin typeface="Arial"/>
                <a:cs typeface="Arial"/>
              </a:rPr>
              <a:t>Antenatal Care Coverage by Geopolitical Zone</a:t>
            </a:r>
          </a:p>
        </p:txBody>
      </p:sp>
    </p:spTree>
    <p:extLst>
      <p:ext uri="{BB962C8B-B14F-4D97-AF65-F5344CB8AC3E}">
        <p14:creationId xmlns:p14="http://schemas.microsoft.com/office/powerpoint/2010/main" val="2550723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7543" y="621482"/>
            <a:ext cx="8226095" cy="881947"/>
          </a:xfrm>
        </p:spPr>
        <p:txBody>
          <a:bodyPr>
            <a:normAutofit/>
          </a:bodyPr>
          <a:lstStyle/>
          <a:p>
            <a:r>
              <a:rPr lang="en-US" sz="1600" b="0" dirty="0">
                <a:latin typeface="Arial"/>
                <a:cs typeface="Arial"/>
              </a:rPr>
              <a:t>Antenatal Care Coverage by </a:t>
            </a:r>
            <a:r>
              <a:rPr lang="en-US" sz="1600" b="0" dirty="0"/>
              <a:t>Urban and Rural Areas</a:t>
            </a:r>
            <a:r>
              <a:rPr lang="en-US" sz="1600" b="0" dirty="0">
                <a:latin typeface="Arial"/>
                <a:cs typeface="Arial"/>
              </a:rPr>
              <a:t> </a:t>
            </a:r>
            <a:r>
              <a:rPr lang="en-US" sz="1600" b="0" dirty="0"/>
              <a:t>2003-13</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39250965"/>
              </p:ext>
            </p:extLst>
          </p:nvPr>
        </p:nvGraphicFramePr>
        <p:xfrm>
          <a:off x="622598" y="1197546"/>
          <a:ext cx="9649072" cy="503782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015869" y="6310114"/>
            <a:ext cx="4266645" cy="356078"/>
          </a:xfrm>
          <a:prstGeom prst="rect">
            <a:avLst/>
          </a:prstGeom>
          <a:noFill/>
        </p:spPr>
        <p:txBody>
          <a:bodyPr wrap="square" lIns="108791" tIns="54397" rIns="108791" bIns="54397" rtlCol="0">
            <a:spAutoFit/>
          </a:bodyPr>
          <a:lstStyle/>
          <a:p>
            <a:r>
              <a:rPr lang="en-US" sz="1600" dirty="0"/>
              <a:t>Source: NDHS 2003, 2008, 2013 </a:t>
            </a:r>
          </a:p>
        </p:txBody>
      </p:sp>
      <p:sp>
        <p:nvSpPr>
          <p:cNvPr id="3" name="Slide Number Placeholder 2"/>
          <p:cNvSpPr>
            <a:spLocks noGrp="1"/>
          </p:cNvSpPr>
          <p:nvPr>
            <p:ph type="sldNum" sz="quarter" idx="12"/>
          </p:nvPr>
        </p:nvSpPr>
        <p:spPr/>
        <p:txBody>
          <a:bodyPr/>
          <a:lstStyle/>
          <a:p>
            <a:fld id="{03CBAA0D-E99F-4152-B058-99CC835B03AC}" type="slidenum">
              <a:rPr lang="en-US" smtClean="0"/>
              <a:t>12</a:t>
            </a:fld>
            <a:endParaRPr lang="en-US" dirty="0"/>
          </a:p>
        </p:txBody>
      </p:sp>
      <p:sp>
        <p:nvSpPr>
          <p:cNvPr id="7" name="Title 1"/>
          <p:cNvSpPr txBox="1">
            <a:spLocks/>
          </p:cNvSpPr>
          <p:nvPr/>
        </p:nvSpPr>
        <p:spPr>
          <a:xfrm>
            <a:off x="262558" y="76218"/>
            <a:ext cx="10361851" cy="617272"/>
          </a:xfrm>
          <a:prstGeom prst="rect">
            <a:avLst/>
          </a:prstGeom>
        </p:spPr>
        <p:txBody>
          <a:bodyPr vert="horz" lIns="121745" tIns="60871" rIns="121745" bIns="60871" rtlCol="0" anchor="ctr">
            <a:noAutofit/>
          </a:bodyPr>
          <a:lstStyle>
            <a:lvl1pPr algn="l" defTabSz="1218454" rtl="0" eaLnBrk="1" latinLnBrk="0" hangingPunct="1">
              <a:spcBef>
                <a:spcPct val="0"/>
              </a:spcBef>
              <a:buNone/>
              <a:defRPr sz="4800" b="1" kern="1200">
                <a:solidFill>
                  <a:schemeClr val="tx1"/>
                </a:solidFill>
                <a:latin typeface="Helvetica CE 55 Roman" pitchFamily="2" charset="0"/>
                <a:ea typeface="+mj-ea"/>
                <a:cs typeface="+mj-cs"/>
              </a:defRPr>
            </a:lvl1pPr>
          </a:lstStyle>
          <a:p>
            <a:r>
              <a:rPr lang="en-US" sz="2000" dirty="0"/>
              <a:t>With sub-national analysis providing a truer reflection of the challenges – Urban </a:t>
            </a:r>
            <a:r>
              <a:rPr lang="en-US" sz="2000" dirty="0" err="1"/>
              <a:t>vs</a:t>
            </a:r>
            <a:r>
              <a:rPr lang="en-US" sz="2000" dirty="0"/>
              <a:t> Rural </a:t>
            </a:r>
          </a:p>
        </p:txBody>
      </p:sp>
    </p:spTree>
    <p:extLst>
      <p:ext uri="{BB962C8B-B14F-4D97-AF65-F5344CB8AC3E}">
        <p14:creationId xmlns:p14="http://schemas.microsoft.com/office/powerpoint/2010/main" val="2377762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622" y="1053530"/>
            <a:ext cx="9119826" cy="711217"/>
          </a:xfrm>
        </p:spPr>
        <p:txBody>
          <a:bodyPr>
            <a:normAutofit/>
          </a:bodyPr>
          <a:lstStyle/>
          <a:p>
            <a:r>
              <a:rPr lang="en-US" sz="1600" b="0" dirty="0"/>
              <a:t>Coverage of Key Health Interventions by Income Quintile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87876326"/>
              </p:ext>
            </p:extLst>
          </p:nvPr>
        </p:nvGraphicFramePr>
        <p:xfrm>
          <a:off x="609521" y="1905441"/>
          <a:ext cx="10971372" cy="3972625"/>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a:xfrm>
            <a:off x="838622" y="6166098"/>
            <a:ext cx="2844430" cy="365210"/>
          </a:xfrm>
        </p:spPr>
        <p:txBody>
          <a:bodyPr/>
          <a:lstStyle/>
          <a:p>
            <a:pPr algn="l"/>
            <a:r>
              <a:rPr lang="en-US" sz="1600" dirty="0">
                <a:latin typeface="Arial"/>
                <a:cs typeface="Arial"/>
              </a:rPr>
              <a:t>NDHS 2013</a:t>
            </a:r>
          </a:p>
        </p:txBody>
      </p:sp>
      <p:sp>
        <p:nvSpPr>
          <p:cNvPr id="6" name="Title 1"/>
          <p:cNvSpPr txBox="1">
            <a:spLocks/>
          </p:cNvSpPr>
          <p:nvPr/>
        </p:nvSpPr>
        <p:spPr>
          <a:xfrm>
            <a:off x="262558" y="76218"/>
            <a:ext cx="10361851" cy="617272"/>
          </a:xfrm>
          <a:prstGeom prst="rect">
            <a:avLst/>
          </a:prstGeom>
        </p:spPr>
        <p:txBody>
          <a:bodyPr vert="horz" lIns="121745" tIns="60871" rIns="121745" bIns="60871" rtlCol="0" anchor="ctr">
            <a:noAutofit/>
          </a:bodyPr>
          <a:lstStyle>
            <a:lvl1pPr algn="l" defTabSz="1218454" rtl="0" eaLnBrk="1" latinLnBrk="0" hangingPunct="1">
              <a:spcBef>
                <a:spcPct val="0"/>
              </a:spcBef>
              <a:buNone/>
              <a:defRPr sz="4800" b="1" kern="1200">
                <a:solidFill>
                  <a:schemeClr val="tx1"/>
                </a:solidFill>
                <a:latin typeface="Helvetica CE 55 Roman" pitchFamily="2" charset="0"/>
                <a:ea typeface="+mj-ea"/>
                <a:cs typeface="+mj-cs"/>
              </a:defRPr>
            </a:lvl1pPr>
          </a:lstStyle>
          <a:p>
            <a:r>
              <a:rPr lang="en-US" sz="2000" dirty="0"/>
              <a:t>With sub-national analysis providing a truer reflection of the challenges – Wealth Quintiles</a:t>
            </a:r>
          </a:p>
        </p:txBody>
      </p:sp>
    </p:spTree>
    <p:extLst>
      <p:ext uri="{BB962C8B-B14F-4D97-AF65-F5344CB8AC3E}">
        <p14:creationId xmlns:p14="http://schemas.microsoft.com/office/powerpoint/2010/main" val="3430316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16" y="274703"/>
            <a:ext cx="9119826" cy="706819"/>
          </a:xfrm>
        </p:spPr>
        <p:txBody>
          <a:bodyPr>
            <a:normAutofit/>
          </a:bodyPr>
          <a:lstStyle/>
          <a:p>
            <a:r>
              <a:rPr lang="en-US" sz="2000" b="1" dirty="0"/>
              <a:t>The poor are particularly worse off, with the poorest 40% of population 2.6 times more likely to die Under 5</a:t>
            </a:r>
          </a:p>
        </p:txBody>
      </p:sp>
      <p:sp>
        <p:nvSpPr>
          <p:cNvPr id="4" name="Slide Number Placeholder 3"/>
          <p:cNvSpPr>
            <a:spLocks noGrp="1"/>
          </p:cNvSpPr>
          <p:nvPr>
            <p:ph type="sldNum" sz="quarter" idx="12"/>
          </p:nvPr>
        </p:nvSpPr>
        <p:spPr/>
        <p:txBody>
          <a:bodyPr/>
          <a:lstStyle/>
          <a:p>
            <a:fld id="{A39A63DB-B00A-4690-BB4E-2E04F843DAF8}" type="slidenum">
              <a:rPr lang="en-US" smtClean="0"/>
              <a:pPr/>
              <a:t>14</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86356295"/>
              </p:ext>
            </p:extLst>
          </p:nvPr>
        </p:nvGraphicFramePr>
        <p:xfrm>
          <a:off x="1205314" y="1542894"/>
          <a:ext cx="9779787" cy="5122461"/>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2"/>
          <p:cNvSpPr txBox="1">
            <a:spLocks/>
          </p:cNvSpPr>
          <p:nvPr/>
        </p:nvSpPr>
        <p:spPr>
          <a:xfrm>
            <a:off x="2303972" y="909514"/>
            <a:ext cx="9119826" cy="711217"/>
          </a:xfrm>
          <a:prstGeom prst="rect">
            <a:avLst/>
          </a:prstGeom>
        </p:spPr>
        <p:txBody>
          <a:bodyPr vert="horz" lIns="121745" tIns="60871" rIns="121745" bIns="60871" rtlCol="0" anchor="ctr">
            <a:normAutofit/>
          </a:bodyPr>
          <a:lstStyle>
            <a:lvl1pPr algn="l" defTabSz="1218454" rtl="0" eaLnBrk="1" latinLnBrk="0" hangingPunct="1">
              <a:spcBef>
                <a:spcPct val="0"/>
              </a:spcBef>
              <a:buNone/>
              <a:defRPr sz="4800" b="1" kern="1200">
                <a:solidFill>
                  <a:schemeClr val="tx1"/>
                </a:solidFill>
                <a:latin typeface="Helvetica CE 55 Roman" pitchFamily="2" charset="0"/>
                <a:ea typeface="+mj-ea"/>
                <a:cs typeface="+mj-cs"/>
              </a:defRPr>
            </a:lvl1pPr>
          </a:lstStyle>
          <a:p>
            <a:r>
              <a:rPr lang="en-US" sz="1600" b="0" dirty="0"/>
              <a:t>Under 5 mortality rates by Income Quintile </a:t>
            </a:r>
          </a:p>
        </p:txBody>
      </p:sp>
    </p:spTree>
    <p:extLst>
      <p:ext uri="{BB962C8B-B14F-4D97-AF65-F5344CB8AC3E}">
        <p14:creationId xmlns:p14="http://schemas.microsoft.com/office/powerpoint/2010/main" val="1748836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a:cs typeface="Arial"/>
              </a:rPr>
              <a:t>Content</a:t>
            </a:r>
          </a:p>
        </p:txBody>
      </p:sp>
      <p:sp>
        <p:nvSpPr>
          <p:cNvPr id="5" name="Footer Placeholder 4"/>
          <p:cNvSpPr>
            <a:spLocks noGrp="1"/>
          </p:cNvSpPr>
          <p:nvPr>
            <p:ph type="ftr" sz="quarter" idx="11"/>
          </p:nvPr>
        </p:nvSpPr>
        <p:spPr/>
        <p:txBody>
          <a:bodyPr/>
          <a:lstStyle/>
          <a:p>
            <a:pPr algn="l"/>
            <a:r>
              <a:rPr lang="en-GB"/>
              <a:t>Basic Healthcare Provision Fund</a:t>
            </a:r>
            <a:endParaRPr lang="en-GB" dirty="0"/>
          </a:p>
        </p:txBody>
      </p:sp>
      <p:sp>
        <p:nvSpPr>
          <p:cNvPr id="7" name="Text Placeholder 5">
            <a:hlinkClick r:id="rId2" action="ppaction://hlinksldjump"/>
          </p:cNvPr>
          <p:cNvSpPr>
            <a:spLocks noGrp="1"/>
          </p:cNvSpPr>
          <p:nvPr/>
        </p:nvSpPr>
        <p:spPr bwMode="gray">
          <a:xfrm>
            <a:off x="865187" y="1467475"/>
            <a:ext cx="8686403" cy="858035"/>
          </a:xfrm>
          <a:prstGeom prst="rect">
            <a:avLst/>
          </a:prstGeom>
          <a:noFill/>
          <a:ln>
            <a:solidFill>
              <a:srgbClr val="FFFFFF"/>
            </a:solidFill>
          </a:ln>
          <a:extLst/>
        </p:spPr>
        <p:txBody>
          <a:bodyPr vert="horz" wrap="square" lIns="142692" tIns="142692" rIns="0" bIns="142692"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Calibri"/>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Calibri"/>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Calibri"/>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Calibri"/>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0"/>
              </a:spcBef>
              <a:spcAft>
                <a:spcPct val="0"/>
              </a:spcAft>
            </a:pPr>
            <a:r>
              <a:rPr lang="en-US" b="1" dirty="0">
                <a:latin typeface="Arial"/>
                <a:cs typeface="Arial"/>
              </a:rPr>
              <a:t>Background</a:t>
            </a:r>
          </a:p>
        </p:txBody>
      </p:sp>
      <p:sp>
        <p:nvSpPr>
          <p:cNvPr id="8" name="Text Placeholder 5">
            <a:hlinkClick r:id="rId2" action="ppaction://hlinksldjump"/>
          </p:cNvPr>
          <p:cNvSpPr>
            <a:spLocks noGrp="1"/>
          </p:cNvSpPr>
          <p:nvPr/>
        </p:nvSpPr>
        <p:spPr bwMode="gray">
          <a:xfrm>
            <a:off x="865187" y="2343399"/>
            <a:ext cx="8686403" cy="741093"/>
          </a:xfrm>
          <a:prstGeom prst="rect">
            <a:avLst/>
          </a:prstGeom>
          <a:solidFill>
            <a:schemeClr val="accent3"/>
          </a:solidFill>
          <a:extLst/>
        </p:spPr>
        <p:txBody>
          <a:bodyPr vert="horz" wrap="square" lIns="142692" tIns="142692" rIns="0" bIns="142692"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Calibri"/>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Calibri"/>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Calibri"/>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Calibri"/>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0"/>
              </a:spcBef>
              <a:spcAft>
                <a:spcPct val="0"/>
              </a:spcAft>
            </a:pPr>
            <a:r>
              <a:rPr lang="en-GB" b="1" dirty="0">
                <a:latin typeface="Arial"/>
                <a:cs typeface="Arial"/>
              </a:rPr>
              <a:t>Designing the operations for the BHCPF</a:t>
            </a:r>
          </a:p>
        </p:txBody>
      </p:sp>
      <p:sp>
        <p:nvSpPr>
          <p:cNvPr id="9" name="Text Placeholder 5">
            <a:hlinkClick r:id="rId2" action="ppaction://hlinksldjump"/>
          </p:cNvPr>
          <p:cNvSpPr>
            <a:spLocks noGrp="1"/>
          </p:cNvSpPr>
          <p:nvPr/>
        </p:nvSpPr>
        <p:spPr bwMode="gray">
          <a:xfrm>
            <a:off x="865187" y="3102380"/>
            <a:ext cx="8686403" cy="769203"/>
          </a:xfrm>
          <a:prstGeom prst="rect">
            <a:avLst/>
          </a:prstGeom>
          <a:noFill/>
          <a:extLst>
            <a:ext uri="{909E8E84-426E-40dd-AFC4-6F175D3DCCD1}">
              <a14:hiddenFill xmlns="" xmlns:a14="http://schemas.microsoft.com/office/drawing/2010/main">
                <a:solidFill>
                  <a:scrgbClr r="0" g="0" b="0"/>
                </a:solidFill>
              </a14:hiddenFill>
            </a:ext>
          </a:extLst>
        </p:spPr>
        <p:txBody>
          <a:bodyPr vert="horz" wrap="square" lIns="142692" tIns="142692" rIns="0" bIns="142692"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Calibri"/>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Calibri"/>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Calibri"/>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Calibri"/>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0"/>
              </a:spcBef>
              <a:spcAft>
                <a:spcPct val="0"/>
              </a:spcAft>
            </a:pPr>
            <a:r>
              <a:rPr lang="en-GB" b="1" dirty="0">
                <a:latin typeface="Arial"/>
                <a:cs typeface="Arial"/>
              </a:rPr>
              <a:t>Operationalizing the BHCPF</a:t>
            </a:r>
          </a:p>
        </p:txBody>
      </p:sp>
      <p:sp>
        <p:nvSpPr>
          <p:cNvPr id="10" name="Text Placeholder 5">
            <a:hlinkClick r:id="rId2" action="ppaction://hlinksldjump"/>
          </p:cNvPr>
          <p:cNvSpPr>
            <a:spLocks noGrp="1"/>
          </p:cNvSpPr>
          <p:nvPr/>
        </p:nvSpPr>
        <p:spPr bwMode="gray">
          <a:xfrm>
            <a:off x="865187" y="3889601"/>
            <a:ext cx="8686403" cy="769203"/>
          </a:xfrm>
          <a:prstGeom prst="rect">
            <a:avLst/>
          </a:prstGeom>
          <a:noFill/>
          <a:extLst/>
        </p:spPr>
        <p:txBody>
          <a:bodyPr vert="horz" wrap="square" lIns="142692" tIns="142692" rIns="0" bIns="142692"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Calibri"/>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Calibri"/>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Calibri"/>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Calibri"/>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0"/>
              </a:spcBef>
              <a:spcAft>
                <a:spcPct val="0"/>
              </a:spcAft>
            </a:pPr>
            <a:r>
              <a:rPr lang="en-GB" b="1" dirty="0">
                <a:latin typeface="Arial"/>
                <a:cs typeface="Arial"/>
              </a:rPr>
              <a:t>Program cost and sustainability</a:t>
            </a:r>
          </a:p>
        </p:txBody>
      </p:sp>
    </p:spTree>
    <p:extLst>
      <p:ext uri="{BB962C8B-B14F-4D97-AF65-F5344CB8AC3E}">
        <p14:creationId xmlns:p14="http://schemas.microsoft.com/office/powerpoint/2010/main" val="2889091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18"/>
          <p:cNvSpPr>
            <a:spLocks noChangeArrowheads="1"/>
          </p:cNvSpPr>
          <p:nvPr/>
        </p:nvSpPr>
        <p:spPr bwMode="auto">
          <a:xfrm>
            <a:off x="8297727" y="1413577"/>
            <a:ext cx="3843802" cy="720080"/>
          </a:xfrm>
          <a:prstGeom prst="homePlate">
            <a:avLst>
              <a:gd name="adj" fmla="val 34875"/>
            </a:avLst>
          </a:prstGeom>
          <a:solidFill>
            <a:srgbClr val="9BBB59"/>
          </a:solidFill>
          <a:ln w="15875" algn="ctr">
            <a:solidFill>
              <a:schemeClr val="bg1"/>
            </a:solidFill>
            <a:round/>
            <a:headEnd/>
            <a:tailEnd/>
          </a:ln>
        </p:spPr>
        <p:txBody>
          <a:bodyPr wrap="square" lIns="91323" tIns="91323" rIns="91323" bIns="91323" anchor="ctr"/>
          <a:lstStyle/>
          <a:p>
            <a:pPr algn="ctr" defTabSz="913990" eaLnBrk="0" hangingPunct="0">
              <a:lnSpc>
                <a:spcPct val="106000"/>
              </a:lnSpc>
              <a:buClr>
                <a:srgbClr val="800000"/>
              </a:buClr>
              <a:buSzPct val="100000"/>
              <a:defRPr/>
            </a:pPr>
            <a:r>
              <a:rPr lang="en-US" sz="1800" b="1" dirty="0">
                <a:solidFill>
                  <a:srgbClr val="FFFFFF"/>
                </a:solidFill>
                <a:latin typeface="Arial"/>
                <a:ea typeface="ＭＳ Ｐゴシック" pitchFamily="50" charset="-128"/>
                <a:cs typeface="Arial"/>
              </a:rPr>
              <a:t>Objectives</a:t>
            </a:r>
          </a:p>
        </p:txBody>
      </p:sp>
      <p:sp>
        <p:nvSpPr>
          <p:cNvPr id="2" name="Title 1"/>
          <p:cNvSpPr>
            <a:spLocks noGrp="1"/>
          </p:cNvSpPr>
          <p:nvPr>
            <p:ph type="title"/>
          </p:nvPr>
        </p:nvSpPr>
        <p:spPr>
          <a:xfrm>
            <a:off x="335318" y="274703"/>
            <a:ext cx="11304506" cy="1143265"/>
          </a:xfrm>
        </p:spPr>
        <p:txBody>
          <a:bodyPr/>
          <a:lstStyle/>
          <a:p>
            <a:r>
              <a:rPr lang="en-US" sz="2000" dirty="0">
                <a:latin typeface="Arial"/>
                <a:cs typeface="Arial"/>
              </a:rPr>
              <a:t>On gateway operations - We recognized the structural and operational challenges within the health system hence the Operations Manual</a:t>
            </a:r>
            <a:endParaRPr lang="en-US" sz="2000" dirty="0"/>
          </a:p>
        </p:txBody>
      </p:sp>
      <p:sp>
        <p:nvSpPr>
          <p:cNvPr id="11" name="Rectangle 10"/>
          <p:cNvSpPr/>
          <p:nvPr/>
        </p:nvSpPr>
        <p:spPr>
          <a:xfrm>
            <a:off x="190559" y="2277673"/>
            <a:ext cx="2751131" cy="3032745"/>
          </a:xfrm>
          <a:prstGeom prst="rect">
            <a:avLst/>
          </a:prstGeom>
        </p:spPr>
        <p:txBody>
          <a:bodyPr wrap="square" lIns="91323" tIns="45661" rIns="91323" bIns="45661">
            <a:noAutofit/>
          </a:bodyPr>
          <a:lstStyle/>
          <a:p>
            <a:pPr marL="171374" indent="-171374">
              <a:buFont typeface="Arial"/>
              <a:buChar char="•"/>
            </a:pPr>
            <a:r>
              <a:rPr lang="en-US" sz="1500" dirty="0">
                <a:solidFill>
                  <a:srgbClr val="000000"/>
                </a:solidFill>
                <a:latin typeface="Arial"/>
                <a:cs typeface="Arial"/>
              </a:rPr>
              <a:t>Primary Health Care delivery is a State level function and has been clearly articulated in several policy documents such as the PHCUOR</a:t>
            </a:r>
          </a:p>
          <a:p>
            <a:pPr marL="171374" indent="-171374">
              <a:buFont typeface="Arial"/>
              <a:buChar char="•"/>
            </a:pPr>
            <a:endParaRPr lang="en-US" sz="1500" dirty="0">
              <a:solidFill>
                <a:srgbClr val="000000"/>
              </a:solidFill>
              <a:latin typeface="Arial"/>
              <a:cs typeface="Arial"/>
            </a:endParaRPr>
          </a:p>
          <a:p>
            <a:pPr marL="171374" indent="-171374">
              <a:buFont typeface="Arial"/>
              <a:buChar char="•"/>
            </a:pPr>
            <a:r>
              <a:rPr lang="en-US" sz="1500" dirty="0">
                <a:solidFill>
                  <a:srgbClr val="000000"/>
                </a:solidFill>
                <a:latin typeface="Arial"/>
                <a:cs typeface="Arial"/>
              </a:rPr>
              <a:t>Although Federal has always been involved, it served to ensure equality in access to public goods such as immunization</a:t>
            </a:r>
          </a:p>
        </p:txBody>
      </p:sp>
      <p:sp>
        <p:nvSpPr>
          <p:cNvPr id="12" name="Rectangle 11"/>
          <p:cNvSpPr/>
          <p:nvPr/>
        </p:nvSpPr>
        <p:spPr>
          <a:xfrm>
            <a:off x="3142888" y="2286082"/>
            <a:ext cx="2749395" cy="3032745"/>
          </a:xfrm>
          <a:prstGeom prst="rect">
            <a:avLst/>
          </a:prstGeom>
        </p:spPr>
        <p:txBody>
          <a:bodyPr wrap="square" lIns="91323" tIns="45661" rIns="91323" bIns="45661">
            <a:noAutofit/>
          </a:bodyPr>
          <a:lstStyle/>
          <a:p>
            <a:pPr marL="171374" indent="-171374">
              <a:buFont typeface="Arial"/>
              <a:buChar char="•"/>
            </a:pPr>
            <a:r>
              <a:rPr lang="en-US" sz="1500" dirty="0">
                <a:solidFill>
                  <a:srgbClr val="000000"/>
                </a:solidFill>
                <a:latin typeface="Arial"/>
                <a:cs typeface="Arial"/>
              </a:rPr>
              <a:t>Service delivery has failed in the past, due to issues such as (</a:t>
            </a:r>
            <a:r>
              <a:rPr lang="en-US" sz="1500" dirty="0" err="1">
                <a:solidFill>
                  <a:srgbClr val="000000"/>
                </a:solidFill>
                <a:latin typeface="Arial"/>
                <a:cs typeface="Arial"/>
              </a:rPr>
              <a:t>i</a:t>
            </a:r>
            <a:r>
              <a:rPr lang="en-US" sz="1500" dirty="0">
                <a:solidFill>
                  <a:srgbClr val="000000"/>
                </a:solidFill>
                <a:latin typeface="Arial"/>
                <a:cs typeface="Arial"/>
              </a:rPr>
              <a:t>) poor delineation of roles leading to a lack of accountability (ii) focus on input financing with limited considerations on outcomes.</a:t>
            </a:r>
          </a:p>
          <a:p>
            <a:pPr marL="171374" indent="-171374">
              <a:buFont typeface="Arial"/>
              <a:buChar char="•"/>
            </a:pPr>
            <a:endParaRPr lang="en-US" sz="1500" dirty="0">
              <a:solidFill>
                <a:srgbClr val="000000"/>
              </a:solidFill>
              <a:latin typeface="Arial"/>
              <a:cs typeface="Arial"/>
            </a:endParaRPr>
          </a:p>
          <a:p>
            <a:pPr marL="171374" indent="-171374">
              <a:buFont typeface="Arial"/>
              <a:buChar char="•"/>
            </a:pPr>
            <a:r>
              <a:rPr lang="en-US" sz="1500" dirty="0">
                <a:solidFill>
                  <a:srgbClr val="000000"/>
                </a:solidFill>
                <a:latin typeface="Arial"/>
                <a:cs typeface="Arial"/>
              </a:rPr>
              <a:t>Caseload of 1.5/day and low productivity reflect poor management and allocation of resources, barriers to access of patient preferences.</a:t>
            </a:r>
          </a:p>
        </p:txBody>
      </p:sp>
      <p:sp>
        <p:nvSpPr>
          <p:cNvPr id="15" name="AutoShape 18"/>
          <p:cNvSpPr>
            <a:spLocks noChangeArrowheads="1"/>
          </p:cNvSpPr>
          <p:nvPr/>
        </p:nvSpPr>
        <p:spPr bwMode="auto">
          <a:xfrm>
            <a:off x="5708984" y="1413577"/>
            <a:ext cx="3843802" cy="720080"/>
          </a:xfrm>
          <a:prstGeom prst="homePlate">
            <a:avLst>
              <a:gd name="adj" fmla="val 34875"/>
            </a:avLst>
          </a:prstGeom>
          <a:solidFill>
            <a:srgbClr val="9BBB59"/>
          </a:solidFill>
          <a:ln w="15875" algn="ctr">
            <a:solidFill>
              <a:schemeClr val="bg1"/>
            </a:solidFill>
            <a:round/>
            <a:headEnd/>
            <a:tailEnd/>
          </a:ln>
        </p:spPr>
        <p:txBody>
          <a:bodyPr wrap="square" lIns="91323" tIns="91323" rIns="91323" bIns="91323" anchor="ctr"/>
          <a:lstStyle/>
          <a:p>
            <a:pPr algn="ctr" defTabSz="913990" eaLnBrk="0" hangingPunct="0">
              <a:lnSpc>
                <a:spcPct val="106000"/>
              </a:lnSpc>
              <a:buClr>
                <a:srgbClr val="800000"/>
              </a:buClr>
              <a:buSzPct val="100000"/>
              <a:defRPr/>
            </a:pPr>
            <a:r>
              <a:rPr lang="en-US" sz="1800" b="1" dirty="0">
                <a:solidFill>
                  <a:srgbClr val="FFFFFF"/>
                </a:solidFill>
                <a:latin typeface="Arial"/>
                <a:ea typeface="ＭＳ Ｐゴシック" pitchFamily="50" charset="-128"/>
                <a:cs typeface="Arial"/>
              </a:rPr>
              <a:t>Financing</a:t>
            </a:r>
          </a:p>
        </p:txBody>
      </p:sp>
      <p:sp>
        <p:nvSpPr>
          <p:cNvPr id="16" name="AutoShape 18"/>
          <p:cNvSpPr>
            <a:spLocks noChangeArrowheads="1"/>
          </p:cNvSpPr>
          <p:nvPr/>
        </p:nvSpPr>
        <p:spPr bwMode="auto">
          <a:xfrm>
            <a:off x="2657328" y="1413577"/>
            <a:ext cx="3843802" cy="720080"/>
          </a:xfrm>
          <a:prstGeom prst="homePlate">
            <a:avLst>
              <a:gd name="adj" fmla="val 34875"/>
            </a:avLst>
          </a:prstGeom>
          <a:solidFill>
            <a:srgbClr val="9BBB59"/>
          </a:solidFill>
          <a:ln w="15875" algn="ctr">
            <a:solidFill>
              <a:schemeClr val="bg1"/>
            </a:solidFill>
            <a:round/>
            <a:headEnd/>
            <a:tailEnd/>
          </a:ln>
        </p:spPr>
        <p:txBody>
          <a:bodyPr wrap="square" lIns="91323" tIns="91323" rIns="91323" bIns="91323" anchor="ctr"/>
          <a:lstStyle/>
          <a:p>
            <a:pPr algn="ctr" defTabSz="913990" eaLnBrk="0" hangingPunct="0">
              <a:lnSpc>
                <a:spcPct val="106000"/>
              </a:lnSpc>
              <a:buClr>
                <a:srgbClr val="800000"/>
              </a:buClr>
              <a:buSzPct val="100000"/>
              <a:defRPr/>
            </a:pPr>
            <a:r>
              <a:rPr lang="en-US" sz="1800" b="1" dirty="0">
                <a:solidFill>
                  <a:srgbClr val="FFFFFF"/>
                </a:solidFill>
                <a:latin typeface="Arial"/>
                <a:ea typeface="ＭＳ Ｐゴシック" pitchFamily="50" charset="-128"/>
                <a:cs typeface="Arial"/>
              </a:rPr>
              <a:t>Service Delivery</a:t>
            </a:r>
          </a:p>
        </p:txBody>
      </p:sp>
      <p:sp>
        <p:nvSpPr>
          <p:cNvPr id="17" name="AutoShape 19"/>
          <p:cNvSpPr>
            <a:spLocks noChangeArrowheads="1"/>
          </p:cNvSpPr>
          <p:nvPr/>
        </p:nvSpPr>
        <p:spPr bwMode="auto">
          <a:xfrm>
            <a:off x="262558" y="1413577"/>
            <a:ext cx="2927336" cy="720080"/>
          </a:xfrm>
          <a:prstGeom prst="homePlate">
            <a:avLst>
              <a:gd name="adj" fmla="val 34875"/>
            </a:avLst>
          </a:prstGeom>
          <a:solidFill>
            <a:srgbClr val="9BBB59"/>
          </a:solidFill>
          <a:ln w="15875" algn="ctr">
            <a:solidFill>
              <a:schemeClr val="bg1"/>
            </a:solidFill>
            <a:round/>
            <a:headEnd/>
            <a:tailEnd/>
          </a:ln>
        </p:spPr>
        <p:txBody>
          <a:bodyPr wrap="square" lIns="91323" tIns="91323" rIns="91323" bIns="91323" anchor="ctr"/>
          <a:lstStyle/>
          <a:p>
            <a:pPr algn="ctr" defTabSz="913990" eaLnBrk="0" hangingPunct="0">
              <a:lnSpc>
                <a:spcPct val="106000"/>
              </a:lnSpc>
              <a:buClr>
                <a:srgbClr val="800000"/>
              </a:buClr>
              <a:buSzPct val="100000"/>
              <a:defRPr/>
            </a:pPr>
            <a:r>
              <a:rPr lang="en-US" sz="1800" b="1" dirty="0">
                <a:solidFill>
                  <a:srgbClr val="FFFFFF"/>
                </a:solidFill>
                <a:latin typeface="Arial"/>
                <a:ea typeface="ＭＳ Ｐゴシック" pitchFamily="50" charset="-128"/>
                <a:cs typeface="Arial"/>
              </a:rPr>
              <a:t>Policy</a:t>
            </a:r>
          </a:p>
        </p:txBody>
      </p:sp>
      <p:sp>
        <p:nvSpPr>
          <p:cNvPr id="18" name="Rectangle 17"/>
          <p:cNvSpPr/>
          <p:nvPr/>
        </p:nvSpPr>
        <p:spPr>
          <a:xfrm>
            <a:off x="6108307" y="2286082"/>
            <a:ext cx="2749395" cy="3032745"/>
          </a:xfrm>
          <a:prstGeom prst="rect">
            <a:avLst/>
          </a:prstGeom>
        </p:spPr>
        <p:txBody>
          <a:bodyPr wrap="square" lIns="91323" tIns="45661" rIns="91323" bIns="45661">
            <a:noAutofit/>
          </a:bodyPr>
          <a:lstStyle/>
          <a:p>
            <a:pPr marL="171374" indent="-171374">
              <a:buFont typeface="Arial"/>
              <a:buChar char="•"/>
            </a:pPr>
            <a:r>
              <a:rPr lang="en-US" sz="1500" dirty="0">
                <a:solidFill>
                  <a:srgbClr val="000000"/>
                </a:solidFill>
                <a:latin typeface="Arial"/>
                <a:cs typeface="Arial"/>
              </a:rPr>
              <a:t>At about N250 per capita, there are significant limitations on what the funds can realistically buy.</a:t>
            </a:r>
          </a:p>
          <a:p>
            <a:pPr marL="171374" indent="-171374">
              <a:buFont typeface="Arial"/>
              <a:buChar char="•"/>
            </a:pPr>
            <a:endParaRPr lang="en-US" sz="1500" dirty="0">
              <a:solidFill>
                <a:srgbClr val="000000"/>
              </a:solidFill>
              <a:latin typeface="Arial"/>
              <a:cs typeface="Arial"/>
            </a:endParaRPr>
          </a:p>
          <a:p>
            <a:pPr marL="171374" indent="-171374">
              <a:buFont typeface="Arial"/>
              <a:buChar char="•"/>
            </a:pPr>
            <a:endParaRPr lang="en-US" sz="1500" dirty="0">
              <a:solidFill>
                <a:srgbClr val="000000"/>
              </a:solidFill>
              <a:latin typeface="Arial"/>
              <a:cs typeface="Arial"/>
            </a:endParaRPr>
          </a:p>
          <a:p>
            <a:pPr marL="171374" indent="-171374">
              <a:buFont typeface="Arial"/>
              <a:buChar char="•"/>
            </a:pPr>
            <a:endParaRPr lang="en-US" sz="1500" dirty="0">
              <a:solidFill>
                <a:srgbClr val="000000"/>
              </a:solidFill>
              <a:latin typeface="Arial"/>
              <a:cs typeface="Arial"/>
            </a:endParaRPr>
          </a:p>
        </p:txBody>
      </p:sp>
      <p:sp>
        <p:nvSpPr>
          <p:cNvPr id="19" name="Rectangle 18"/>
          <p:cNvSpPr/>
          <p:nvPr/>
        </p:nvSpPr>
        <p:spPr>
          <a:xfrm>
            <a:off x="8831512" y="2277673"/>
            <a:ext cx="3168352" cy="3032745"/>
          </a:xfrm>
          <a:prstGeom prst="rect">
            <a:avLst/>
          </a:prstGeom>
        </p:spPr>
        <p:txBody>
          <a:bodyPr wrap="square" lIns="91323" tIns="45661" rIns="91323" bIns="45661">
            <a:noAutofit/>
          </a:bodyPr>
          <a:lstStyle/>
          <a:p>
            <a:pPr marL="171374" indent="-171374">
              <a:buFont typeface="Arial"/>
              <a:buChar char="•"/>
            </a:pPr>
            <a:r>
              <a:rPr lang="en-US" sz="1500" dirty="0">
                <a:solidFill>
                  <a:srgbClr val="000000"/>
                </a:solidFill>
                <a:latin typeface="Arial"/>
                <a:cs typeface="Arial"/>
              </a:rPr>
              <a:t>Focus on </a:t>
            </a:r>
            <a:r>
              <a:rPr lang="en-US" sz="1500" b="1" dirty="0">
                <a:solidFill>
                  <a:srgbClr val="000000"/>
                </a:solidFill>
                <a:latin typeface="Arial"/>
                <a:cs typeface="Arial"/>
              </a:rPr>
              <a:t>high impact </a:t>
            </a:r>
            <a:r>
              <a:rPr lang="en-US" sz="1500" dirty="0">
                <a:solidFill>
                  <a:srgbClr val="000000"/>
                </a:solidFill>
                <a:latin typeface="Arial"/>
                <a:cs typeface="Arial"/>
              </a:rPr>
              <a:t>and </a:t>
            </a:r>
            <a:r>
              <a:rPr lang="en-US" sz="1500" b="1" dirty="0">
                <a:solidFill>
                  <a:srgbClr val="000000"/>
                </a:solidFill>
                <a:latin typeface="Arial"/>
                <a:cs typeface="Arial"/>
              </a:rPr>
              <a:t>measurable</a:t>
            </a:r>
            <a:r>
              <a:rPr lang="en-US" sz="1500" dirty="0">
                <a:solidFill>
                  <a:srgbClr val="000000"/>
                </a:solidFill>
                <a:latin typeface="Arial"/>
                <a:cs typeface="Arial"/>
              </a:rPr>
              <a:t> interventions</a:t>
            </a:r>
          </a:p>
          <a:p>
            <a:endParaRPr lang="en-US" sz="1500" dirty="0">
              <a:solidFill>
                <a:srgbClr val="000000"/>
              </a:solidFill>
              <a:latin typeface="Arial"/>
              <a:cs typeface="Arial"/>
            </a:endParaRPr>
          </a:p>
          <a:p>
            <a:pPr marL="171374" indent="-171374">
              <a:buFont typeface="Arial"/>
              <a:buChar char="•"/>
            </a:pPr>
            <a:r>
              <a:rPr lang="en-US" sz="1500" dirty="0">
                <a:solidFill>
                  <a:srgbClr val="000000"/>
                </a:solidFill>
                <a:latin typeface="Arial"/>
                <a:cs typeface="Arial"/>
              </a:rPr>
              <a:t>Ensure BHCPF is </a:t>
            </a:r>
            <a:r>
              <a:rPr lang="en-US" sz="1500" b="1" dirty="0">
                <a:solidFill>
                  <a:srgbClr val="000000"/>
                </a:solidFill>
                <a:latin typeface="Arial"/>
                <a:cs typeface="Arial"/>
              </a:rPr>
              <a:t>complementary </a:t>
            </a:r>
          </a:p>
          <a:p>
            <a:endParaRPr lang="en-US" sz="1500" dirty="0">
              <a:solidFill>
                <a:srgbClr val="000000"/>
              </a:solidFill>
              <a:latin typeface="Arial"/>
              <a:cs typeface="Arial"/>
            </a:endParaRPr>
          </a:p>
          <a:p>
            <a:pPr marL="171374" indent="-171374">
              <a:buFont typeface="Arial"/>
              <a:buChar char="•"/>
            </a:pPr>
            <a:r>
              <a:rPr lang="en-US" sz="1500" dirty="0">
                <a:solidFill>
                  <a:srgbClr val="000000"/>
                </a:solidFill>
                <a:latin typeface="Arial"/>
                <a:cs typeface="Arial"/>
              </a:rPr>
              <a:t>Recognize </a:t>
            </a:r>
            <a:r>
              <a:rPr lang="en-US" sz="1500" b="1" dirty="0">
                <a:solidFill>
                  <a:srgbClr val="000000"/>
                </a:solidFill>
                <a:latin typeface="Arial"/>
                <a:cs typeface="Arial"/>
              </a:rPr>
              <a:t>role of States in PHC delivery </a:t>
            </a:r>
            <a:r>
              <a:rPr lang="en-US" sz="1500" dirty="0">
                <a:solidFill>
                  <a:srgbClr val="000000"/>
                </a:solidFill>
                <a:latin typeface="Arial"/>
                <a:cs typeface="Arial"/>
              </a:rPr>
              <a:t>and use BHCPF as lever for accountability</a:t>
            </a:r>
          </a:p>
          <a:p>
            <a:pPr marL="171374" indent="-171374">
              <a:buFont typeface="Arial"/>
              <a:buChar char="•"/>
            </a:pPr>
            <a:endParaRPr lang="en-US" sz="1500" dirty="0">
              <a:solidFill>
                <a:srgbClr val="000000"/>
              </a:solidFill>
              <a:latin typeface="Arial"/>
              <a:cs typeface="Arial"/>
            </a:endParaRPr>
          </a:p>
          <a:p>
            <a:pPr marL="171374" indent="-171374">
              <a:buFont typeface="Arial"/>
              <a:buChar char="•"/>
            </a:pPr>
            <a:r>
              <a:rPr lang="en-US" sz="1500" dirty="0">
                <a:solidFill>
                  <a:srgbClr val="000000"/>
                </a:solidFill>
                <a:latin typeface="Arial"/>
                <a:cs typeface="Arial"/>
              </a:rPr>
              <a:t>Maintain </a:t>
            </a:r>
            <a:r>
              <a:rPr lang="en-US" sz="1500" b="1" dirty="0">
                <a:solidFill>
                  <a:srgbClr val="000000"/>
                </a:solidFill>
                <a:latin typeface="Arial"/>
                <a:cs typeface="Arial"/>
              </a:rPr>
              <a:t>fiduciary discipline </a:t>
            </a:r>
            <a:r>
              <a:rPr lang="en-US" sz="1500" dirty="0">
                <a:solidFill>
                  <a:srgbClr val="000000"/>
                </a:solidFill>
                <a:latin typeface="Arial"/>
                <a:cs typeface="Arial"/>
              </a:rPr>
              <a:t>to enable program unlock additional resources </a:t>
            </a:r>
          </a:p>
          <a:p>
            <a:pPr marL="171374" indent="-171374">
              <a:buFont typeface="Arial"/>
              <a:buChar char="•"/>
            </a:pPr>
            <a:endParaRPr lang="en-US" sz="1500" dirty="0">
              <a:solidFill>
                <a:srgbClr val="000000"/>
              </a:solidFill>
              <a:latin typeface="Arial"/>
              <a:cs typeface="Arial"/>
            </a:endParaRPr>
          </a:p>
          <a:p>
            <a:pPr marL="171374" indent="-171374">
              <a:buFont typeface="Arial"/>
              <a:buChar char="•"/>
            </a:pPr>
            <a:r>
              <a:rPr lang="en-US" sz="1500" dirty="0">
                <a:solidFill>
                  <a:srgbClr val="000000"/>
                </a:solidFill>
                <a:latin typeface="Arial"/>
                <a:cs typeface="Arial"/>
              </a:rPr>
              <a:t>Increase </a:t>
            </a:r>
            <a:r>
              <a:rPr lang="en-US" sz="1500" b="1" dirty="0">
                <a:solidFill>
                  <a:srgbClr val="000000"/>
                </a:solidFill>
                <a:latin typeface="Arial"/>
                <a:cs typeface="Arial"/>
              </a:rPr>
              <a:t>utilization </a:t>
            </a:r>
            <a:r>
              <a:rPr lang="en-US" sz="1500" dirty="0">
                <a:solidFill>
                  <a:srgbClr val="000000"/>
                </a:solidFill>
                <a:latin typeface="Arial"/>
                <a:cs typeface="Arial"/>
              </a:rPr>
              <a:t>and health outcome</a:t>
            </a:r>
          </a:p>
          <a:p>
            <a:r>
              <a:rPr lang="en-US" sz="1500" dirty="0">
                <a:solidFill>
                  <a:srgbClr val="000000"/>
                </a:solidFill>
                <a:latin typeface="Arial"/>
                <a:cs typeface="Arial"/>
              </a:rPr>
              <a:t>  </a:t>
            </a:r>
          </a:p>
        </p:txBody>
      </p:sp>
    </p:spTree>
    <p:extLst>
      <p:ext uri="{BB962C8B-B14F-4D97-AF65-F5344CB8AC3E}">
        <p14:creationId xmlns:p14="http://schemas.microsoft.com/office/powerpoint/2010/main" val="351581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linds(horizontal)">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18" y="54281"/>
            <a:ext cx="11304506" cy="1143265"/>
          </a:xfrm>
        </p:spPr>
        <p:txBody>
          <a:bodyPr/>
          <a:lstStyle/>
          <a:p>
            <a:r>
              <a:rPr lang="en-US" sz="2000" dirty="0"/>
              <a:t>Service delivery fails due to lack of incremental funds to support critical interventions community outreaches, basic repairs, data collection and transmission</a:t>
            </a:r>
          </a:p>
        </p:txBody>
      </p:sp>
      <p:sp>
        <p:nvSpPr>
          <p:cNvPr id="4" name="Date Placeholder 3"/>
          <p:cNvSpPr>
            <a:spLocks noGrp="1"/>
          </p:cNvSpPr>
          <p:nvPr>
            <p:ph type="dt" sz="half" idx="10"/>
          </p:nvPr>
        </p:nvSpPr>
        <p:spPr/>
        <p:txBody>
          <a:bodyPr/>
          <a:lstStyle/>
          <a:p>
            <a:fld id="{8966F4A8-C230-49B6-931F-87E8AF4F183F}" type="datetime1">
              <a:rPr lang="en-GB" smtClean="0"/>
              <a:pPr/>
              <a:t>02/08/2018</a:t>
            </a:fld>
            <a:endParaRPr lang="en-GB" dirty="0"/>
          </a:p>
        </p:txBody>
      </p:sp>
      <p:sp>
        <p:nvSpPr>
          <p:cNvPr id="6" name="Slide Number Placeholder 5"/>
          <p:cNvSpPr>
            <a:spLocks noGrp="1"/>
          </p:cNvSpPr>
          <p:nvPr>
            <p:ph type="sldNum" sz="quarter" idx="12"/>
          </p:nvPr>
        </p:nvSpPr>
        <p:spPr/>
        <p:txBody>
          <a:bodyPr/>
          <a:lstStyle/>
          <a:p>
            <a:fld id="{0ECC96F6-049C-4978-A80E-48FD3F6AA46C}" type="slidenum">
              <a:rPr lang="en-GB" smtClean="0"/>
              <a:pPr/>
              <a:t>17</a:t>
            </a:fld>
            <a:endParaRPr lang="en-GB" dirty="0"/>
          </a:p>
        </p:txBody>
      </p:sp>
      <p:graphicFrame>
        <p:nvGraphicFramePr>
          <p:cNvPr id="13" name="Chart 12">
            <a:extLst>
              <a:ext uri="{FF2B5EF4-FFF2-40B4-BE49-F238E27FC236}">
                <a16:creationId xmlns:a16="http://schemas.microsoft.com/office/drawing/2014/main" xmlns="" id="{00000000-0008-0000-0F00-000002000000}"/>
              </a:ext>
            </a:extLst>
          </p:cNvPr>
          <p:cNvGraphicFramePr>
            <a:graphicFrameLocks noGrp="1"/>
          </p:cNvGraphicFramePr>
          <p:nvPr>
            <p:extLst>
              <p:ext uri="{D42A27DB-BD31-4B8C-83A1-F6EECF244321}">
                <p14:modId xmlns:p14="http://schemas.microsoft.com/office/powerpoint/2010/main" val="2494034813"/>
              </p:ext>
            </p:extLst>
          </p:nvPr>
        </p:nvGraphicFramePr>
        <p:xfrm>
          <a:off x="262558" y="1701602"/>
          <a:ext cx="8784976" cy="4885616"/>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 Placeholder 5"/>
          <p:cNvSpPr txBox="1">
            <a:spLocks/>
          </p:cNvSpPr>
          <p:nvPr/>
        </p:nvSpPr>
        <p:spPr>
          <a:xfrm>
            <a:off x="1414687" y="1269554"/>
            <a:ext cx="7488832" cy="372800"/>
          </a:xfrm>
          <a:prstGeom prst="rect">
            <a:avLst/>
          </a:prstGeom>
          <a:noFill/>
          <a:ln>
            <a:noFill/>
          </a:ln>
        </p:spPr>
        <p:txBody>
          <a:bodyPr vert="horz" lIns="91308" tIns="91308" rIns="91308" bIns="91308" rtlCol="0" anchor="ctr" anchorCtr="0">
            <a:noAutofit/>
          </a:bodyPr>
          <a:lstStyle>
            <a:lvl1pPr marL="228600" lvl="0" indent="-228600" algn="ctr" defTabSz="914400" rtl="0" eaLnBrk="1" latinLnBrk="0" hangingPunct="1">
              <a:lnSpc>
                <a:spcPct val="90000"/>
              </a:lnSpc>
              <a:spcBef>
                <a:spcPts val="0"/>
              </a:spcBef>
              <a:buFont typeface="Arial" panose="020B0604020202020204" pitchFamily="34" charset="0"/>
              <a:buNone/>
              <a:defRPr sz="2800" kern="1200">
                <a:solidFill>
                  <a:schemeClr val="lt1"/>
                </a:solidFill>
                <a:latin typeface="+mn-lt"/>
                <a:ea typeface="+mn-ea"/>
                <a:cs typeface="+mn-cs"/>
              </a:defRPr>
            </a:lvl1pPr>
            <a:lvl2pPr marL="685800" lvl="1" indent="-228600" algn="ctr" defTabSz="914400" rtl="0" eaLnBrk="1" latinLnBrk="0" hangingPunct="1">
              <a:lnSpc>
                <a:spcPct val="90000"/>
              </a:lnSpc>
              <a:spcBef>
                <a:spcPts val="0"/>
              </a:spcBef>
              <a:buFont typeface="Arial" panose="020B0604020202020204" pitchFamily="34" charset="0"/>
              <a:buNone/>
              <a:defRPr sz="2400" kern="1200">
                <a:solidFill>
                  <a:schemeClr val="lt1"/>
                </a:solidFill>
                <a:latin typeface="+mn-lt"/>
                <a:ea typeface="+mn-ea"/>
                <a:cs typeface="+mn-cs"/>
              </a:defRPr>
            </a:lvl2pPr>
            <a:lvl3pPr marL="1143000" lvl="2" indent="-228600" algn="ctr" defTabSz="914400" rtl="0" eaLnBrk="1" latinLnBrk="0" hangingPunct="1">
              <a:lnSpc>
                <a:spcPct val="90000"/>
              </a:lnSpc>
              <a:spcBef>
                <a:spcPts val="0"/>
              </a:spcBef>
              <a:buFont typeface="Arial" panose="020B0604020202020204" pitchFamily="34" charset="0"/>
              <a:buNone/>
              <a:defRPr sz="2000" kern="1200">
                <a:solidFill>
                  <a:schemeClr val="lt1"/>
                </a:solidFill>
                <a:latin typeface="+mn-lt"/>
                <a:ea typeface="+mn-ea"/>
                <a:cs typeface="+mn-cs"/>
              </a:defRPr>
            </a:lvl3pPr>
            <a:lvl4pPr marL="1600200" lvl="3" indent="-228600" algn="ctr" defTabSz="914400" rtl="0" eaLnBrk="1" latinLnBrk="0" hangingPunct="1">
              <a:lnSpc>
                <a:spcPct val="90000"/>
              </a:lnSpc>
              <a:spcBef>
                <a:spcPts val="0"/>
              </a:spcBef>
              <a:buFont typeface="Arial" panose="020B0604020202020204" pitchFamily="34" charset="0"/>
              <a:buNone/>
              <a:defRPr sz="1800" kern="1200">
                <a:solidFill>
                  <a:schemeClr val="lt1"/>
                </a:solidFill>
                <a:latin typeface="+mn-lt"/>
                <a:ea typeface="+mn-ea"/>
                <a:cs typeface="+mn-cs"/>
              </a:defRPr>
            </a:lvl4pPr>
            <a:lvl5pPr marL="2057400" lvl="4" indent="-228600" algn="ctr" defTabSz="914400" rtl="0" eaLnBrk="1" latinLnBrk="0" hangingPunct="1">
              <a:lnSpc>
                <a:spcPct val="90000"/>
              </a:lnSpc>
              <a:spcBef>
                <a:spcPts val="0"/>
              </a:spcBef>
              <a:buFont typeface="Arial" panose="020B0604020202020204" pitchFamily="34" charset="0"/>
              <a:buNone/>
              <a:defRPr sz="1800" kern="1200">
                <a:solidFill>
                  <a:schemeClr val="lt1"/>
                </a:solidFill>
                <a:latin typeface="+mn-lt"/>
                <a:ea typeface="+mn-ea"/>
                <a:cs typeface="+mn-cs"/>
              </a:defRPr>
            </a:lvl5pPr>
            <a:lvl6pPr marL="2514600" lvl="5" indent="-228600" algn="ctr" defTabSz="914400" rtl="0" eaLnBrk="1" latinLnBrk="0" hangingPunct="1">
              <a:lnSpc>
                <a:spcPct val="90000"/>
              </a:lnSpc>
              <a:spcBef>
                <a:spcPts val="0"/>
              </a:spcBef>
              <a:buFont typeface="Arial" panose="020B0604020202020204" pitchFamily="34" charset="0"/>
              <a:buNone/>
              <a:defRPr sz="1800" kern="1200">
                <a:solidFill>
                  <a:schemeClr val="lt1"/>
                </a:solidFill>
                <a:latin typeface="+mn-lt"/>
                <a:ea typeface="+mn-ea"/>
                <a:cs typeface="+mn-cs"/>
              </a:defRPr>
            </a:lvl6pPr>
            <a:lvl7pPr marL="2971800" lvl="6" indent="-228600" algn="ctr" defTabSz="914400" rtl="0" eaLnBrk="1" latinLnBrk="0" hangingPunct="1">
              <a:lnSpc>
                <a:spcPct val="90000"/>
              </a:lnSpc>
              <a:spcBef>
                <a:spcPts val="0"/>
              </a:spcBef>
              <a:buFont typeface="Arial" panose="020B0604020202020204" pitchFamily="34" charset="0"/>
              <a:buNone/>
              <a:defRPr sz="1800" kern="1200">
                <a:solidFill>
                  <a:schemeClr val="lt1"/>
                </a:solidFill>
                <a:latin typeface="+mn-lt"/>
                <a:ea typeface="+mn-ea"/>
                <a:cs typeface="+mn-cs"/>
              </a:defRPr>
            </a:lvl7pPr>
            <a:lvl8pPr marL="3429000" lvl="7" indent="-228600" algn="ctr" defTabSz="914400" rtl="0" eaLnBrk="1" latinLnBrk="0" hangingPunct="1">
              <a:lnSpc>
                <a:spcPct val="90000"/>
              </a:lnSpc>
              <a:spcBef>
                <a:spcPts val="0"/>
              </a:spcBef>
              <a:buFont typeface="Arial" panose="020B0604020202020204" pitchFamily="34" charset="0"/>
              <a:buNone/>
              <a:defRPr sz="1800" kern="1200">
                <a:solidFill>
                  <a:schemeClr val="lt1"/>
                </a:solidFill>
                <a:latin typeface="+mn-lt"/>
                <a:ea typeface="+mn-ea"/>
                <a:cs typeface="+mn-cs"/>
              </a:defRPr>
            </a:lvl8pPr>
            <a:lvl9pPr marL="3886200" lvl="8" indent="-228600" algn="ctr" defTabSz="914400" rtl="0" eaLnBrk="1" latinLnBrk="0" hangingPunct="1">
              <a:lnSpc>
                <a:spcPct val="90000"/>
              </a:lnSpc>
              <a:spcBef>
                <a:spcPts val="0"/>
              </a:spcBef>
              <a:buFont typeface="Arial" panose="020B0604020202020204" pitchFamily="34" charset="0"/>
              <a:buNone/>
              <a:defRPr sz="1800" kern="1200">
                <a:solidFill>
                  <a:schemeClr val="lt1"/>
                </a:solidFill>
                <a:latin typeface="+mn-lt"/>
                <a:ea typeface="+mn-ea"/>
                <a:cs typeface="+mn-cs"/>
              </a:defRPr>
            </a:lvl9pPr>
          </a:lstStyle>
          <a:p>
            <a:r>
              <a:rPr lang="en-CA" sz="1800" dirty="0">
                <a:solidFill>
                  <a:schemeClr val="tx1"/>
                </a:solidFill>
                <a:latin typeface="Arial"/>
                <a:cs typeface="Arial"/>
              </a:rPr>
              <a:t>Proportion of facilities receiving cash funding, by source</a:t>
            </a:r>
            <a:endParaRPr lang="en-US" sz="1800" dirty="0">
              <a:solidFill>
                <a:schemeClr val="tx1"/>
              </a:solidFill>
              <a:latin typeface="Arial"/>
              <a:cs typeface="Arial"/>
            </a:endParaRPr>
          </a:p>
        </p:txBody>
      </p:sp>
      <p:sp>
        <p:nvSpPr>
          <p:cNvPr id="15" name="TextBox 14"/>
          <p:cNvSpPr txBox="1"/>
          <p:nvPr/>
        </p:nvSpPr>
        <p:spPr>
          <a:xfrm>
            <a:off x="9191553" y="1989641"/>
            <a:ext cx="2880320" cy="2246650"/>
          </a:xfrm>
          <a:prstGeom prst="rect">
            <a:avLst/>
          </a:prstGeom>
          <a:solidFill>
            <a:schemeClr val="accent3">
              <a:lumMod val="20000"/>
              <a:lumOff val="80000"/>
            </a:schemeClr>
          </a:solidFill>
        </p:spPr>
        <p:txBody>
          <a:bodyPr wrap="square" lIns="91323" tIns="45661" rIns="91323" bIns="45661" rtlCol="0">
            <a:spAutoFit/>
          </a:bodyPr>
          <a:lstStyle/>
          <a:p>
            <a:pPr marL="342747" indent="-342747">
              <a:buFont typeface="Arial"/>
              <a:buChar char="•"/>
            </a:pPr>
            <a:r>
              <a:rPr lang="en-US" sz="1400" dirty="0">
                <a:latin typeface="Arial"/>
                <a:cs typeface="Arial"/>
              </a:rPr>
              <a:t>Facilities charge user fees to compensate for lack of steady operational expenses</a:t>
            </a:r>
          </a:p>
          <a:p>
            <a:pPr marL="342747" indent="-342747">
              <a:buFont typeface="Arial"/>
              <a:buChar char="•"/>
            </a:pPr>
            <a:r>
              <a:rPr lang="en-US" sz="1400" dirty="0">
                <a:latin typeface="Arial"/>
                <a:cs typeface="Arial"/>
              </a:rPr>
              <a:t>Arbitrary charges serves a s a disincentive for patients and they tend to forgo care.</a:t>
            </a:r>
          </a:p>
          <a:p>
            <a:pPr marL="342747" indent="-342747">
              <a:buFont typeface="Arial"/>
              <a:buChar char="•"/>
            </a:pPr>
            <a:r>
              <a:rPr lang="en-US" sz="1400" dirty="0">
                <a:latin typeface="Arial"/>
                <a:cs typeface="Arial"/>
              </a:rPr>
              <a:t> Lack of transparency around fund use means State is unable to plan and maximize resources</a:t>
            </a:r>
          </a:p>
        </p:txBody>
      </p:sp>
    </p:spTree>
    <p:extLst>
      <p:ext uri="{BB962C8B-B14F-4D97-AF65-F5344CB8AC3E}">
        <p14:creationId xmlns:p14="http://schemas.microsoft.com/office/powerpoint/2010/main" val="3569927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lgn="l"/>
            <a:r>
              <a:rPr lang="en-GB"/>
              <a:t>Basic Healthcare Provision Fund</a:t>
            </a:r>
            <a:endParaRPr lang="en-GB" dirty="0"/>
          </a:p>
        </p:txBody>
      </p:sp>
      <p:sp>
        <p:nvSpPr>
          <p:cNvPr id="7" name="Text Placeholder 5">
            <a:hlinkClick r:id="rId2" action="ppaction://hlinksldjump"/>
          </p:cNvPr>
          <p:cNvSpPr>
            <a:spLocks noGrp="1"/>
          </p:cNvSpPr>
          <p:nvPr/>
        </p:nvSpPr>
        <p:spPr bwMode="gray">
          <a:xfrm>
            <a:off x="865187" y="1467475"/>
            <a:ext cx="8686403" cy="858035"/>
          </a:xfrm>
          <a:prstGeom prst="rect">
            <a:avLst/>
          </a:prstGeom>
          <a:noFill/>
          <a:ln>
            <a:solidFill>
              <a:srgbClr val="FFFFFF"/>
            </a:solidFill>
          </a:ln>
          <a:extLst/>
        </p:spPr>
        <p:txBody>
          <a:bodyPr vert="horz" wrap="square" lIns="142692" tIns="142692" rIns="0" bIns="142692"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Calibri"/>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Calibri"/>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Calibri"/>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Calibri"/>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0"/>
              </a:spcBef>
              <a:spcAft>
                <a:spcPct val="0"/>
              </a:spcAft>
            </a:pPr>
            <a:r>
              <a:rPr lang="en-US" b="1" dirty="0">
                <a:latin typeface="Arial"/>
                <a:cs typeface="Arial"/>
              </a:rPr>
              <a:t>Background</a:t>
            </a:r>
          </a:p>
        </p:txBody>
      </p:sp>
      <p:sp>
        <p:nvSpPr>
          <p:cNvPr id="8" name="Text Placeholder 5">
            <a:hlinkClick r:id="rId2" action="ppaction://hlinksldjump"/>
          </p:cNvPr>
          <p:cNvSpPr>
            <a:spLocks noGrp="1"/>
          </p:cNvSpPr>
          <p:nvPr/>
        </p:nvSpPr>
        <p:spPr bwMode="gray">
          <a:xfrm>
            <a:off x="865187" y="2343399"/>
            <a:ext cx="8686403" cy="741093"/>
          </a:xfrm>
          <a:prstGeom prst="rect">
            <a:avLst/>
          </a:prstGeom>
          <a:noFill/>
          <a:extLst>
            <a:ext uri="{909E8E84-426E-40dd-AFC4-6F175D3DCCD1}">
              <a14:hiddenFill xmlns="" xmlns:a14="http://schemas.microsoft.com/office/drawing/2010/main">
                <a:solidFill>
                  <a:scrgbClr r="0" g="0" b="0"/>
                </a:solidFill>
              </a14:hiddenFill>
            </a:ext>
          </a:extLst>
        </p:spPr>
        <p:txBody>
          <a:bodyPr vert="horz" wrap="square" lIns="142692" tIns="142692" rIns="0" bIns="142692"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Calibri"/>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Calibri"/>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Calibri"/>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Calibri"/>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0"/>
              </a:spcBef>
              <a:spcAft>
                <a:spcPct val="0"/>
              </a:spcAft>
            </a:pPr>
            <a:r>
              <a:rPr lang="en-GB" b="1" dirty="0">
                <a:latin typeface="Arial"/>
                <a:cs typeface="Arial"/>
              </a:rPr>
              <a:t>Rationale for operations manual</a:t>
            </a:r>
          </a:p>
        </p:txBody>
      </p:sp>
      <p:sp>
        <p:nvSpPr>
          <p:cNvPr id="9" name="Text Placeholder 5">
            <a:hlinkClick r:id="rId2" action="ppaction://hlinksldjump"/>
          </p:cNvPr>
          <p:cNvSpPr>
            <a:spLocks noGrp="1"/>
          </p:cNvSpPr>
          <p:nvPr/>
        </p:nvSpPr>
        <p:spPr bwMode="gray">
          <a:xfrm>
            <a:off x="865187" y="3102380"/>
            <a:ext cx="8686403" cy="769203"/>
          </a:xfrm>
          <a:prstGeom prst="rect">
            <a:avLst/>
          </a:prstGeom>
          <a:solidFill>
            <a:srgbClr val="9BBB59"/>
          </a:solidFill>
          <a:extLst/>
        </p:spPr>
        <p:txBody>
          <a:bodyPr vert="horz" wrap="square" lIns="142692" tIns="142692" rIns="0" bIns="142692"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Calibri"/>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Calibri"/>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Calibri"/>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Calibri"/>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0"/>
              </a:spcBef>
              <a:spcAft>
                <a:spcPct val="0"/>
              </a:spcAft>
            </a:pPr>
            <a:r>
              <a:rPr lang="en-GB" b="1" dirty="0">
                <a:latin typeface="Arial"/>
                <a:cs typeface="Arial"/>
              </a:rPr>
              <a:t>Operationalizing the BHCPF</a:t>
            </a:r>
          </a:p>
        </p:txBody>
      </p:sp>
      <p:sp>
        <p:nvSpPr>
          <p:cNvPr id="10" name="Text Placeholder 5">
            <a:hlinkClick r:id="rId2" action="ppaction://hlinksldjump"/>
          </p:cNvPr>
          <p:cNvSpPr>
            <a:spLocks noGrp="1"/>
          </p:cNvSpPr>
          <p:nvPr/>
        </p:nvSpPr>
        <p:spPr bwMode="gray">
          <a:xfrm>
            <a:off x="865187" y="3889601"/>
            <a:ext cx="8686403" cy="769203"/>
          </a:xfrm>
          <a:prstGeom prst="rect">
            <a:avLst/>
          </a:prstGeom>
          <a:noFill/>
          <a:extLst/>
        </p:spPr>
        <p:txBody>
          <a:bodyPr vert="horz" wrap="square" lIns="142692" tIns="142692" rIns="0" bIns="142692"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Calibri"/>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Calibri"/>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Calibri"/>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Calibri"/>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0"/>
              </a:spcBef>
              <a:spcAft>
                <a:spcPct val="0"/>
              </a:spcAft>
            </a:pPr>
            <a:r>
              <a:rPr lang="en-GB" b="1" dirty="0">
                <a:latin typeface="Arial"/>
                <a:cs typeface="Arial"/>
              </a:rPr>
              <a:t>Journey so far</a:t>
            </a:r>
          </a:p>
        </p:txBody>
      </p:sp>
    </p:spTree>
    <p:extLst>
      <p:ext uri="{BB962C8B-B14F-4D97-AF65-F5344CB8AC3E}">
        <p14:creationId xmlns:p14="http://schemas.microsoft.com/office/powerpoint/2010/main" val="4075730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966F4A8-C230-49B6-931F-87E8AF4F183F}" type="datetime1">
              <a:rPr lang="en-GB" smtClean="0"/>
              <a:pPr/>
              <a:t>02/08/2018</a:t>
            </a:fld>
            <a:endParaRPr lang="en-GB" dirty="0"/>
          </a:p>
        </p:txBody>
      </p:sp>
      <p:sp>
        <p:nvSpPr>
          <p:cNvPr id="6" name="Slide Number Placeholder 5"/>
          <p:cNvSpPr>
            <a:spLocks noGrp="1"/>
          </p:cNvSpPr>
          <p:nvPr>
            <p:ph type="sldNum" sz="quarter" idx="12"/>
          </p:nvPr>
        </p:nvSpPr>
        <p:spPr/>
        <p:txBody>
          <a:bodyPr/>
          <a:lstStyle/>
          <a:p>
            <a:fld id="{0ECC96F6-049C-4978-A80E-48FD3F6AA46C}" type="slidenum">
              <a:rPr lang="en-GB" smtClean="0"/>
              <a:pPr/>
              <a:t>19</a:t>
            </a:fld>
            <a:endParaRPr lang="en-GB" dirty="0"/>
          </a:p>
        </p:txBody>
      </p:sp>
      <p:sp>
        <p:nvSpPr>
          <p:cNvPr id="7" name="Title 1"/>
          <p:cNvSpPr>
            <a:spLocks noGrp="1"/>
          </p:cNvSpPr>
          <p:nvPr>
            <p:ph type="title"/>
          </p:nvPr>
        </p:nvSpPr>
        <p:spPr>
          <a:xfrm>
            <a:off x="335317" y="274703"/>
            <a:ext cx="10008362" cy="1143265"/>
          </a:xfrm>
        </p:spPr>
        <p:txBody>
          <a:bodyPr/>
          <a:lstStyle/>
          <a:p>
            <a:r>
              <a:rPr lang="en-US" sz="2000" dirty="0">
                <a:latin typeface="Arial"/>
                <a:cs typeface="Arial"/>
              </a:rPr>
              <a:t>Contents of the Operations Manual: Resources under the NPHCDA gateway will fund operational expenses at the frontline</a:t>
            </a:r>
            <a:endParaRPr lang="en-US" sz="2000" dirty="0"/>
          </a:p>
        </p:txBody>
      </p:sp>
      <p:sp>
        <p:nvSpPr>
          <p:cNvPr id="9" name="Rectangle 8"/>
          <p:cNvSpPr>
            <a:spLocks/>
          </p:cNvSpPr>
          <p:nvPr/>
        </p:nvSpPr>
        <p:spPr>
          <a:xfrm>
            <a:off x="262560" y="1629601"/>
            <a:ext cx="3816424" cy="504056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323" tIns="45661" rIns="91323" bIns="45661" rtlCol="0" anchor="t"/>
          <a:lstStyle/>
          <a:p>
            <a:pPr marL="291422" indent="-291422">
              <a:lnSpc>
                <a:spcPct val="125000"/>
              </a:lnSpc>
              <a:buFont typeface="Wingdings" panose="05000000000000000000" pitchFamily="2" charset="2"/>
              <a:buChar char="§"/>
            </a:pPr>
            <a:endParaRPr lang="en-US" sz="1800" dirty="0">
              <a:solidFill>
                <a:schemeClr val="tx1"/>
              </a:solidFill>
            </a:endParaRPr>
          </a:p>
          <a:p>
            <a:pPr marL="291422" indent="-291422">
              <a:lnSpc>
                <a:spcPct val="125000"/>
              </a:lnSpc>
              <a:buFont typeface="Wingdings" panose="05000000000000000000" pitchFamily="2" charset="2"/>
              <a:buChar char="§"/>
            </a:pPr>
            <a:endParaRPr lang="en-US" sz="1800" dirty="0">
              <a:solidFill>
                <a:schemeClr val="tx1"/>
              </a:solidFill>
            </a:endParaRPr>
          </a:p>
          <a:p>
            <a:pPr marL="291422" indent="-291422">
              <a:lnSpc>
                <a:spcPct val="125000"/>
              </a:lnSpc>
              <a:buFont typeface="Wingdings" panose="05000000000000000000" pitchFamily="2" charset="2"/>
              <a:buChar char="§"/>
            </a:pPr>
            <a:r>
              <a:rPr lang="en-US" sz="1800" dirty="0">
                <a:solidFill>
                  <a:schemeClr val="tx1"/>
                </a:solidFill>
              </a:rPr>
              <a:t>Funds will flow from the NPHCDA, through the SPHCDAs, directly to the facilities.</a:t>
            </a:r>
          </a:p>
          <a:p>
            <a:pPr marL="291422" indent="-291422">
              <a:lnSpc>
                <a:spcPct val="125000"/>
              </a:lnSpc>
              <a:buFont typeface="Wingdings" panose="05000000000000000000" pitchFamily="2" charset="2"/>
              <a:buChar char="§"/>
            </a:pPr>
            <a:r>
              <a:rPr lang="en-US" sz="1800" dirty="0">
                <a:solidFill>
                  <a:schemeClr val="tx1"/>
                </a:solidFill>
              </a:rPr>
              <a:t>Facilities will use funds to improve </a:t>
            </a:r>
            <a:r>
              <a:rPr lang="en-US" sz="1800" b="1" dirty="0">
                <a:solidFill>
                  <a:schemeClr val="tx1"/>
                </a:solidFill>
              </a:rPr>
              <a:t>quality of service delivery </a:t>
            </a:r>
            <a:r>
              <a:rPr lang="en-US" sz="1800" dirty="0">
                <a:solidFill>
                  <a:schemeClr val="tx1"/>
                </a:solidFill>
              </a:rPr>
              <a:t>based on a </a:t>
            </a:r>
            <a:r>
              <a:rPr lang="en-US" sz="1800" b="1" dirty="0">
                <a:solidFill>
                  <a:schemeClr val="tx1"/>
                </a:solidFill>
              </a:rPr>
              <a:t>quality improvement plan </a:t>
            </a:r>
            <a:r>
              <a:rPr lang="en-US" sz="1800" dirty="0">
                <a:solidFill>
                  <a:schemeClr val="tx1"/>
                </a:solidFill>
              </a:rPr>
              <a:t>with quantifiable outcome measures</a:t>
            </a:r>
          </a:p>
          <a:p>
            <a:pPr marL="291422" indent="-291422">
              <a:lnSpc>
                <a:spcPct val="125000"/>
              </a:lnSpc>
              <a:buFont typeface="Wingdings" panose="05000000000000000000" pitchFamily="2" charset="2"/>
              <a:buChar char="§"/>
            </a:pPr>
            <a:r>
              <a:rPr lang="en-US" sz="1800" dirty="0">
                <a:solidFill>
                  <a:schemeClr val="tx1"/>
                </a:solidFill>
              </a:rPr>
              <a:t>A </a:t>
            </a:r>
            <a:r>
              <a:rPr lang="en-US" sz="1800" b="1" dirty="0">
                <a:solidFill>
                  <a:schemeClr val="tx1"/>
                </a:solidFill>
              </a:rPr>
              <a:t>scoring system </a:t>
            </a:r>
            <a:r>
              <a:rPr lang="en-US" sz="1800" dirty="0">
                <a:solidFill>
                  <a:schemeClr val="tx1"/>
                </a:solidFill>
              </a:rPr>
              <a:t>will be used to determine facility improvements towards a </a:t>
            </a:r>
            <a:r>
              <a:rPr lang="en-US" sz="1800" b="1" dirty="0">
                <a:solidFill>
                  <a:schemeClr val="tx1"/>
                </a:solidFill>
              </a:rPr>
              <a:t>stepwise accreditation </a:t>
            </a:r>
            <a:r>
              <a:rPr lang="en-US" sz="1800" dirty="0">
                <a:solidFill>
                  <a:schemeClr val="tx1"/>
                </a:solidFill>
              </a:rPr>
              <a:t>plan</a:t>
            </a:r>
          </a:p>
          <a:p>
            <a:pPr marL="291422" indent="-291422">
              <a:lnSpc>
                <a:spcPct val="125000"/>
              </a:lnSpc>
              <a:buFont typeface="Wingdings" panose="05000000000000000000" pitchFamily="2" charset="2"/>
              <a:buChar char="§"/>
            </a:pPr>
            <a:endParaRPr lang="en-US" sz="1800" dirty="0">
              <a:solidFill>
                <a:schemeClr val="tx1"/>
              </a:solidFill>
            </a:endParaRPr>
          </a:p>
        </p:txBody>
      </p:sp>
      <p:sp>
        <p:nvSpPr>
          <p:cNvPr id="11" name="AutoShape 250"/>
          <p:cNvSpPr>
            <a:spLocks noChangeArrowheads="1"/>
          </p:cNvSpPr>
          <p:nvPr/>
        </p:nvSpPr>
        <p:spPr bwMode="auto">
          <a:xfrm>
            <a:off x="262558" y="1629594"/>
            <a:ext cx="3744899" cy="399601"/>
          </a:xfrm>
          <a:prstGeom prst="leftRightArrow">
            <a:avLst>
              <a:gd name="adj1" fmla="val 100000"/>
              <a:gd name="adj2" fmla="val 0"/>
            </a:avLst>
          </a:prstGeom>
          <a:solidFill>
            <a:srgbClr val="9BBB59"/>
          </a:solidFill>
          <a:ln w="9525">
            <a:noFill/>
            <a:miter lim="800000"/>
            <a:headEnd/>
            <a:tailEnd/>
          </a:ln>
          <a:effectLst/>
          <a:extLst/>
        </p:spPr>
        <p:txBody>
          <a:bodyPr wrap="square" lIns="73379" tIns="73379" rIns="73379" bIns="73379" anchor="ctr" anchorCtr="0">
            <a:noAutofit/>
          </a:bodyPr>
          <a:lstStyle/>
          <a:p>
            <a:r>
              <a:rPr lang="en-GB" sz="1800" b="1" dirty="0">
                <a:solidFill>
                  <a:srgbClr val="000000"/>
                </a:solidFill>
              </a:rPr>
              <a:t>FUND FLOW AND USE</a:t>
            </a:r>
            <a:endParaRPr lang="en-GB" sz="1800" dirty="0">
              <a:solidFill>
                <a:srgbClr val="000000"/>
              </a:solidFill>
            </a:endParaRPr>
          </a:p>
        </p:txBody>
      </p:sp>
      <p:sp>
        <p:nvSpPr>
          <p:cNvPr id="13" name="Text Placeholder 2"/>
          <p:cNvSpPr txBox="1">
            <a:spLocks/>
          </p:cNvSpPr>
          <p:nvPr/>
        </p:nvSpPr>
        <p:spPr>
          <a:xfrm flipH="1">
            <a:off x="5303118" y="1155716"/>
            <a:ext cx="3880358" cy="473878"/>
          </a:xfrm>
          <a:prstGeom prst="rect">
            <a:avLst/>
          </a:prstGeom>
        </p:spPr>
        <p:txBody>
          <a:bodyPr vert="horz" lIns="121745" tIns="60871" rIns="121745" bIns="60871" rtlCol="0">
            <a:normAutofit/>
          </a:bodyPr>
          <a:lstStyle>
            <a:lvl1pPr marL="457125" indent="-457125" algn="l" defTabSz="1218999" rtl="0" eaLnBrk="1" latinLnBrk="0" hangingPunct="1">
              <a:spcBef>
                <a:spcPct val="20000"/>
              </a:spcBef>
              <a:buFont typeface="Arial" pitchFamily="34" charset="0"/>
              <a:buChar char="•"/>
              <a:defRPr sz="4300" kern="1200">
                <a:solidFill>
                  <a:schemeClr val="tx1"/>
                </a:solidFill>
                <a:latin typeface="Helvetica CE 55 Roman" pitchFamily="2" charset="0"/>
                <a:ea typeface="+mn-ea"/>
                <a:cs typeface="+mn-cs"/>
              </a:defRPr>
            </a:lvl1pPr>
            <a:lvl2pPr marL="990437" indent="-380937" algn="l" defTabSz="1218999" rtl="0" eaLnBrk="1" latinLnBrk="0" hangingPunct="1">
              <a:spcBef>
                <a:spcPct val="20000"/>
              </a:spcBef>
              <a:buFont typeface="Arial" pitchFamily="34" charset="0"/>
              <a:buChar char="–"/>
              <a:defRPr sz="3700" kern="1200">
                <a:solidFill>
                  <a:schemeClr val="tx1"/>
                </a:solidFill>
                <a:latin typeface="Helvetica CE 55 Roman" pitchFamily="2" charset="0"/>
                <a:ea typeface="+mn-ea"/>
                <a:cs typeface="+mn-cs"/>
              </a:defRPr>
            </a:lvl2pPr>
            <a:lvl3pPr marL="1523749" indent="-304750" algn="l" defTabSz="1218999" rtl="0" eaLnBrk="1" latinLnBrk="0" hangingPunct="1">
              <a:spcBef>
                <a:spcPct val="20000"/>
              </a:spcBef>
              <a:buFont typeface="Arial" pitchFamily="34" charset="0"/>
              <a:buChar char="•"/>
              <a:defRPr sz="3200" kern="1200">
                <a:solidFill>
                  <a:schemeClr val="tx1"/>
                </a:solidFill>
                <a:latin typeface="Helvetica CE 55 Roman" pitchFamily="2" charset="0"/>
                <a:ea typeface="+mn-ea"/>
                <a:cs typeface="+mn-cs"/>
              </a:defRPr>
            </a:lvl3pPr>
            <a:lvl4pPr marL="2133248" indent="-304750" algn="l" defTabSz="1218999" rtl="0" eaLnBrk="1" latinLnBrk="0" hangingPunct="1">
              <a:spcBef>
                <a:spcPct val="20000"/>
              </a:spcBef>
              <a:buFont typeface="Arial" pitchFamily="34" charset="0"/>
              <a:buChar char="–"/>
              <a:defRPr sz="2700" kern="1200">
                <a:solidFill>
                  <a:schemeClr val="tx1"/>
                </a:solidFill>
                <a:latin typeface="Helvetica CE 55 Roman" pitchFamily="2" charset="0"/>
                <a:ea typeface="+mn-ea"/>
                <a:cs typeface="+mn-cs"/>
              </a:defRPr>
            </a:lvl4pPr>
            <a:lvl5pPr marL="2742747" indent="-304750" algn="l" defTabSz="1218999" rtl="0" eaLnBrk="1" latinLnBrk="0" hangingPunct="1">
              <a:spcBef>
                <a:spcPct val="20000"/>
              </a:spcBef>
              <a:buFont typeface="Arial" pitchFamily="34" charset="0"/>
              <a:buChar char="»"/>
              <a:defRPr sz="2700" kern="1200">
                <a:solidFill>
                  <a:schemeClr val="tx1"/>
                </a:solidFill>
                <a:latin typeface="Helvetica CE 55 Roman" pitchFamily="2" charset="0"/>
                <a:ea typeface="+mn-ea"/>
                <a:cs typeface="+mn-cs"/>
              </a:defRPr>
            </a:lvl5pPr>
            <a:lvl6pPr marL="3352247" indent="-304750" algn="l" defTabSz="1218999"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46" indent="-304750" algn="l" defTabSz="1218999"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46" indent="-304750" algn="l" defTabSz="1218999"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745" indent="-304750" algn="l" defTabSz="1218999"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lgn="ctr">
              <a:buNone/>
            </a:pPr>
            <a:r>
              <a:rPr lang="en-US" sz="1500" dirty="0">
                <a:latin typeface="Arial"/>
                <a:cs typeface="Arial"/>
              </a:rPr>
              <a:t>May 2014</a:t>
            </a:r>
          </a:p>
        </p:txBody>
      </p:sp>
      <p:sp>
        <p:nvSpPr>
          <p:cNvPr id="14" name="Text Placeholder 4"/>
          <p:cNvSpPr txBox="1">
            <a:spLocks/>
          </p:cNvSpPr>
          <p:nvPr/>
        </p:nvSpPr>
        <p:spPr>
          <a:xfrm flipH="1">
            <a:off x="13791887" y="705700"/>
            <a:ext cx="3899467" cy="473878"/>
          </a:xfrm>
          <a:prstGeom prst="rect">
            <a:avLst/>
          </a:prstGeom>
        </p:spPr>
        <p:txBody>
          <a:bodyPr lIns="91323" tIns="45661" rIns="91323" bIns="45661">
            <a:normAutofit/>
          </a:bodyPr>
          <a:lstStyle>
            <a:lvl1pPr marL="457125" indent="-457125" algn="l" defTabSz="1218999"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37" indent="-380937" algn="l" defTabSz="1218999"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49" indent="-304750" algn="l" defTabSz="1218999"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48" indent="-304750" algn="l" defTabSz="1218999"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47" indent="-304750" algn="l" defTabSz="1218999"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47" indent="-304750" algn="l" defTabSz="1218999"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46" indent="-304750" algn="l" defTabSz="1218999"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46" indent="-304750" algn="l" defTabSz="1218999"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745" indent="-304750" algn="l" defTabSz="1218999"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algn="ctr"/>
            <a:r>
              <a:rPr lang="en-US" sz="1500">
                <a:latin typeface="Arial"/>
                <a:cs typeface="Arial"/>
              </a:rPr>
              <a:t>May 2015</a:t>
            </a:r>
            <a:endParaRPr lang="en-US" sz="1500" dirty="0">
              <a:latin typeface="Arial"/>
              <a:cs typeface="Arial"/>
            </a:endParaRPr>
          </a:p>
        </p:txBody>
      </p:sp>
      <p:pic>
        <p:nvPicPr>
          <p:cNvPr id="15" name="Content Placeholder 7" descr="PHCC ARUMANGYE DRUG STORE MAY 2015.jpg"/>
          <p:cNvPicPr>
            <a:picLocks noGrp="1" noChangeAspect="1"/>
          </p:cNvPicPr>
          <p:nvPr>
            <p:ph sz="quarter" idx="4294967295"/>
          </p:nvPr>
        </p:nvPicPr>
        <p:blipFill>
          <a:blip r:embed="rId2"/>
          <a:stretch>
            <a:fillRect/>
          </a:stretch>
        </p:blipFill>
        <p:spPr>
          <a:xfrm flipH="1">
            <a:off x="9191550" y="1557586"/>
            <a:ext cx="2592288" cy="1440160"/>
          </a:xfrm>
          <a:prstGeom prst="rect">
            <a:avLst/>
          </a:prstGeom>
        </p:spPr>
      </p:pic>
      <p:pic>
        <p:nvPicPr>
          <p:cNvPr id="16" name="Content Placeholder 6" descr="PHCC ARUMANGYE DRUG STORE MAY 2014.jpg"/>
          <p:cNvPicPr>
            <a:picLocks noGrp="1" noChangeAspect="1"/>
          </p:cNvPicPr>
          <p:nvPr>
            <p:ph sz="half" idx="4294967295"/>
          </p:nvPr>
        </p:nvPicPr>
        <p:blipFill>
          <a:blip r:embed="rId3" cstate="print"/>
          <a:stretch>
            <a:fillRect/>
          </a:stretch>
        </p:blipFill>
        <p:spPr>
          <a:xfrm flipH="1">
            <a:off x="6095206" y="1485578"/>
            <a:ext cx="2592288" cy="1440160"/>
          </a:xfrm>
          <a:prstGeom prst="rect">
            <a:avLst/>
          </a:prstGeom>
        </p:spPr>
      </p:pic>
      <p:sp>
        <p:nvSpPr>
          <p:cNvPr id="17" name="Rectangle 16"/>
          <p:cNvSpPr/>
          <p:nvPr/>
        </p:nvSpPr>
        <p:spPr>
          <a:xfrm flipH="1">
            <a:off x="4222998" y="1629599"/>
            <a:ext cx="1800200" cy="784711"/>
          </a:xfrm>
          <a:prstGeom prst="rect">
            <a:avLst/>
          </a:prstGeom>
          <a:solidFill>
            <a:srgbClr val="9BBB59"/>
          </a:solidFill>
        </p:spPr>
        <p:txBody>
          <a:bodyPr wrap="square" lIns="91323" tIns="45661" rIns="91323" bIns="45661">
            <a:spAutoFit/>
          </a:bodyPr>
          <a:lstStyle/>
          <a:p>
            <a:r>
              <a:rPr lang="en-US" sz="1500" b="1" dirty="0">
                <a:solidFill>
                  <a:srgbClr val="FFFFFF"/>
                </a:solidFill>
                <a:latin typeface="Arial"/>
                <a:cs typeface="Arial"/>
              </a:rPr>
              <a:t>PHC </a:t>
            </a:r>
            <a:r>
              <a:rPr lang="en-US" sz="1500" b="1" dirty="0" err="1">
                <a:solidFill>
                  <a:srgbClr val="FFFFFF"/>
                </a:solidFill>
                <a:latin typeface="Arial"/>
                <a:cs typeface="Arial"/>
              </a:rPr>
              <a:t>Arumangye</a:t>
            </a:r>
            <a:endParaRPr lang="en-US" sz="1500" b="1" dirty="0">
              <a:solidFill>
                <a:srgbClr val="FFFFFF"/>
              </a:solidFill>
              <a:latin typeface="Arial"/>
              <a:cs typeface="Arial"/>
            </a:endParaRPr>
          </a:p>
          <a:p>
            <a:r>
              <a:rPr lang="en-US" sz="1500" b="1" dirty="0">
                <a:solidFill>
                  <a:srgbClr val="FFFFFF"/>
                </a:solidFill>
                <a:latin typeface="Arial"/>
                <a:cs typeface="Arial"/>
              </a:rPr>
              <a:t> Drug store </a:t>
            </a:r>
          </a:p>
          <a:p>
            <a:endParaRPr lang="en-US" sz="1500" b="1" dirty="0">
              <a:solidFill>
                <a:srgbClr val="FFFFFF"/>
              </a:solidFill>
              <a:latin typeface="Arial"/>
              <a:cs typeface="Arial"/>
            </a:endParaRPr>
          </a:p>
        </p:txBody>
      </p:sp>
      <p:sp>
        <p:nvSpPr>
          <p:cNvPr id="18" name="Rectangle 17"/>
          <p:cNvSpPr/>
          <p:nvPr/>
        </p:nvSpPr>
        <p:spPr>
          <a:xfrm flipH="1">
            <a:off x="4222998" y="3213772"/>
            <a:ext cx="1646255" cy="784711"/>
          </a:xfrm>
          <a:prstGeom prst="rect">
            <a:avLst/>
          </a:prstGeom>
          <a:solidFill>
            <a:srgbClr val="9BBB59"/>
          </a:solidFill>
        </p:spPr>
        <p:txBody>
          <a:bodyPr wrap="square" lIns="91323" tIns="45661" rIns="91323" bIns="45661">
            <a:spAutoFit/>
          </a:bodyPr>
          <a:lstStyle/>
          <a:p>
            <a:r>
              <a:rPr lang="en-US" sz="1500" b="1" dirty="0">
                <a:solidFill>
                  <a:srgbClr val="FFFFFF"/>
                </a:solidFill>
                <a:latin typeface="Arial"/>
                <a:cs typeface="Arial"/>
              </a:rPr>
              <a:t>PHC </a:t>
            </a:r>
            <a:r>
              <a:rPr lang="en-US" sz="1500" b="1" dirty="0" err="1">
                <a:solidFill>
                  <a:srgbClr val="FFFFFF"/>
                </a:solidFill>
                <a:latin typeface="Arial"/>
                <a:cs typeface="Arial"/>
              </a:rPr>
              <a:t>Ungwan</a:t>
            </a:r>
            <a:r>
              <a:rPr lang="en-US" sz="1500" b="1" dirty="0">
                <a:solidFill>
                  <a:srgbClr val="FFFFFF"/>
                </a:solidFill>
                <a:latin typeface="Arial"/>
                <a:cs typeface="Arial"/>
              </a:rPr>
              <a:t> </a:t>
            </a:r>
            <a:r>
              <a:rPr lang="en-US" sz="1500" b="1" dirty="0" err="1">
                <a:solidFill>
                  <a:srgbClr val="FFFFFF"/>
                </a:solidFill>
                <a:latin typeface="Arial"/>
                <a:cs typeface="Arial"/>
              </a:rPr>
              <a:t>Nupawa</a:t>
            </a:r>
            <a:r>
              <a:rPr lang="en-US" sz="1500" b="1" dirty="0">
                <a:solidFill>
                  <a:srgbClr val="FFFFFF"/>
                </a:solidFill>
                <a:latin typeface="Arial"/>
                <a:cs typeface="Arial"/>
              </a:rPr>
              <a:t> front view store </a:t>
            </a:r>
          </a:p>
        </p:txBody>
      </p:sp>
      <p:sp>
        <p:nvSpPr>
          <p:cNvPr id="19" name="Rectangle 18"/>
          <p:cNvSpPr/>
          <p:nvPr/>
        </p:nvSpPr>
        <p:spPr>
          <a:xfrm flipH="1">
            <a:off x="4150990" y="5085978"/>
            <a:ext cx="1723608" cy="784711"/>
          </a:xfrm>
          <a:prstGeom prst="rect">
            <a:avLst/>
          </a:prstGeom>
          <a:solidFill>
            <a:srgbClr val="9BBB59"/>
          </a:solidFill>
        </p:spPr>
        <p:txBody>
          <a:bodyPr wrap="square" lIns="91323" tIns="45661" rIns="91323" bIns="45661">
            <a:spAutoFit/>
          </a:bodyPr>
          <a:lstStyle/>
          <a:p>
            <a:r>
              <a:rPr lang="en-US" sz="1500" b="1" dirty="0">
                <a:solidFill>
                  <a:srgbClr val="FFFFFF"/>
                </a:solidFill>
                <a:latin typeface="Arial"/>
                <a:cs typeface="Arial"/>
              </a:rPr>
              <a:t>PHC </a:t>
            </a:r>
            <a:r>
              <a:rPr lang="en-US" sz="1500" b="1" dirty="0" err="1">
                <a:solidFill>
                  <a:srgbClr val="FFFFFF"/>
                </a:solidFill>
                <a:latin typeface="Arial"/>
                <a:cs typeface="Arial"/>
              </a:rPr>
              <a:t>Doma</a:t>
            </a:r>
            <a:r>
              <a:rPr lang="en-US" sz="1500" b="1" dirty="0">
                <a:solidFill>
                  <a:srgbClr val="FFFFFF"/>
                </a:solidFill>
                <a:latin typeface="Arial"/>
                <a:cs typeface="Arial"/>
              </a:rPr>
              <a:t> Town, Record section </a:t>
            </a:r>
          </a:p>
        </p:txBody>
      </p:sp>
      <p:pic>
        <p:nvPicPr>
          <p:cNvPr id="20" name="Content Placeholder 6" descr="PHC Unguwan Nupawa FRONT VIEW MAY 2014.jpg"/>
          <p:cNvPicPr>
            <a:picLocks noChangeAspect="1"/>
          </p:cNvPicPr>
          <p:nvPr/>
        </p:nvPicPr>
        <p:blipFill>
          <a:blip r:embed="rId4"/>
          <a:stretch>
            <a:fillRect/>
          </a:stretch>
        </p:blipFill>
        <p:spPr>
          <a:xfrm flipH="1">
            <a:off x="6095207" y="3214265"/>
            <a:ext cx="2592288" cy="1439672"/>
          </a:xfrm>
          <a:prstGeom prst="rect">
            <a:avLst/>
          </a:prstGeom>
        </p:spPr>
      </p:pic>
      <p:pic>
        <p:nvPicPr>
          <p:cNvPr id="21" name="Content Placeholder 7" descr="PHC Unguwan Nupawa FRONT VIEW MAY 2015.jpg"/>
          <p:cNvPicPr>
            <a:picLocks noChangeAspect="1"/>
          </p:cNvPicPr>
          <p:nvPr/>
        </p:nvPicPr>
        <p:blipFill>
          <a:blip r:embed="rId5"/>
          <a:stretch>
            <a:fillRect/>
          </a:stretch>
        </p:blipFill>
        <p:spPr>
          <a:xfrm flipH="1">
            <a:off x="9191552" y="3213777"/>
            <a:ext cx="2592288" cy="1439672"/>
          </a:xfrm>
          <a:prstGeom prst="rect">
            <a:avLst/>
          </a:prstGeom>
        </p:spPr>
      </p:pic>
      <p:pic>
        <p:nvPicPr>
          <p:cNvPr id="22" name="Content Placeholder 6" descr="PHC DOMA TOWN RECORD SECTION MAY 2014.jpg"/>
          <p:cNvPicPr>
            <a:picLocks noChangeAspect="1"/>
          </p:cNvPicPr>
          <p:nvPr/>
        </p:nvPicPr>
        <p:blipFill>
          <a:blip r:embed="rId6"/>
          <a:stretch>
            <a:fillRect/>
          </a:stretch>
        </p:blipFill>
        <p:spPr>
          <a:xfrm flipH="1">
            <a:off x="6167215" y="5085978"/>
            <a:ext cx="2592288" cy="1440160"/>
          </a:xfrm>
          <a:prstGeom prst="rect">
            <a:avLst/>
          </a:prstGeom>
        </p:spPr>
      </p:pic>
      <p:pic>
        <p:nvPicPr>
          <p:cNvPr id="23" name="Content Placeholder 7" descr="PHC DOMA TOWN RECORD SECTION MAY 2015.jpg"/>
          <p:cNvPicPr>
            <a:picLocks noChangeAspect="1"/>
          </p:cNvPicPr>
          <p:nvPr/>
        </p:nvPicPr>
        <p:blipFill>
          <a:blip r:embed="rId7"/>
          <a:stretch>
            <a:fillRect/>
          </a:stretch>
        </p:blipFill>
        <p:spPr>
          <a:xfrm flipH="1">
            <a:off x="9191550" y="5085978"/>
            <a:ext cx="2520280" cy="1439163"/>
          </a:xfrm>
          <a:prstGeom prst="rect">
            <a:avLst/>
          </a:prstGeom>
        </p:spPr>
      </p:pic>
      <p:sp>
        <p:nvSpPr>
          <p:cNvPr id="24" name="Text Placeholder 2"/>
          <p:cNvSpPr txBox="1">
            <a:spLocks/>
          </p:cNvSpPr>
          <p:nvPr/>
        </p:nvSpPr>
        <p:spPr>
          <a:xfrm flipH="1">
            <a:off x="8759504" y="1197546"/>
            <a:ext cx="3880358" cy="473878"/>
          </a:xfrm>
          <a:prstGeom prst="rect">
            <a:avLst/>
          </a:prstGeom>
        </p:spPr>
        <p:txBody>
          <a:bodyPr vert="horz" lIns="121745" tIns="60871" rIns="121745" bIns="60871" rtlCol="0">
            <a:normAutofit/>
          </a:bodyPr>
          <a:lstStyle>
            <a:lvl1pPr marL="457125" indent="-457125" algn="l" defTabSz="1218999" rtl="0" eaLnBrk="1" latinLnBrk="0" hangingPunct="1">
              <a:spcBef>
                <a:spcPct val="20000"/>
              </a:spcBef>
              <a:buFont typeface="Arial" pitchFamily="34" charset="0"/>
              <a:buChar char="•"/>
              <a:defRPr sz="4300" kern="1200">
                <a:solidFill>
                  <a:schemeClr val="tx1"/>
                </a:solidFill>
                <a:latin typeface="Helvetica CE 55 Roman" pitchFamily="2" charset="0"/>
                <a:ea typeface="+mn-ea"/>
                <a:cs typeface="+mn-cs"/>
              </a:defRPr>
            </a:lvl1pPr>
            <a:lvl2pPr marL="990437" indent="-380937" algn="l" defTabSz="1218999" rtl="0" eaLnBrk="1" latinLnBrk="0" hangingPunct="1">
              <a:spcBef>
                <a:spcPct val="20000"/>
              </a:spcBef>
              <a:buFont typeface="Arial" pitchFamily="34" charset="0"/>
              <a:buChar char="–"/>
              <a:defRPr sz="3700" kern="1200">
                <a:solidFill>
                  <a:schemeClr val="tx1"/>
                </a:solidFill>
                <a:latin typeface="Helvetica CE 55 Roman" pitchFamily="2" charset="0"/>
                <a:ea typeface="+mn-ea"/>
                <a:cs typeface="+mn-cs"/>
              </a:defRPr>
            </a:lvl2pPr>
            <a:lvl3pPr marL="1523749" indent="-304750" algn="l" defTabSz="1218999" rtl="0" eaLnBrk="1" latinLnBrk="0" hangingPunct="1">
              <a:spcBef>
                <a:spcPct val="20000"/>
              </a:spcBef>
              <a:buFont typeface="Arial" pitchFamily="34" charset="0"/>
              <a:buChar char="•"/>
              <a:defRPr sz="3200" kern="1200">
                <a:solidFill>
                  <a:schemeClr val="tx1"/>
                </a:solidFill>
                <a:latin typeface="Helvetica CE 55 Roman" pitchFamily="2" charset="0"/>
                <a:ea typeface="+mn-ea"/>
                <a:cs typeface="+mn-cs"/>
              </a:defRPr>
            </a:lvl3pPr>
            <a:lvl4pPr marL="2133248" indent="-304750" algn="l" defTabSz="1218999" rtl="0" eaLnBrk="1" latinLnBrk="0" hangingPunct="1">
              <a:spcBef>
                <a:spcPct val="20000"/>
              </a:spcBef>
              <a:buFont typeface="Arial" pitchFamily="34" charset="0"/>
              <a:buChar char="–"/>
              <a:defRPr sz="2700" kern="1200">
                <a:solidFill>
                  <a:schemeClr val="tx1"/>
                </a:solidFill>
                <a:latin typeface="Helvetica CE 55 Roman" pitchFamily="2" charset="0"/>
                <a:ea typeface="+mn-ea"/>
                <a:cs typeface="+mn-cs"/>
              </a:defRPr>
            </a:lvl4pPr>
            <a:lvl5pPr marL="2742747" indent="-304750" algn="l" defTabSz="1218999" rtl="0" eaLnBrk="1" latinLnBrk="0" hangingPunct="1">
              <a:spcBef>
                <a:spcPct val="20000"/>
              </a:spcBef>
              <a:buFont typeface="Arial" pitchFamily="34" charset="0"/>
              <a:buChar char="»"/>
              <a:defRPr sz="2700" kern="1200">
                <a:solidFill>
                  <a:schemeClr val="tx1"/>
                </a:solidFill>
                <a:latin typeface="Helvetica CE 55 Roman" pitchFamily="2" charset="0"/>
                <a:ea typeface="+mn-ea"/>
                <a:cs typeface="+mn-cs"/>
              </a:defRPr>
            </a:lvl5pPr>
            <a:lvl6pPr marL="3352247" indent="-304750" algn="l" defTabSz="1218999"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46" indent="-304750" algn="l" defTabSz="1218999"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46" indent="-304750" algn="l" defTabSz="1218999"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745" indent="-304750" algn="l" defTabSz="1218999"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lgn="ctr">
              <a:buNone/>
            </a:pPr>
            <a:r>
              <a:rPr lang="en-US" sz="1500" dirty="0">
                <a:latin typeface="Arial"/>
                <a:cs typeface="Arial"/>
              </a:rPr>
              <a:t>May 2015</a:t>
            </a:r>
          </a:p>
        </p:txBody>
      </p:sp>
    </p:spTree>
    <p:extLst>
      <p:ext uri="{BB962C8B-B14F-4D97-AF65-F5344CB8AC3E}">
        <p14:creationId xmlns:p14="http://schemas.microsoft.com/office/powerpoint/2010/main" val="39770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a:cs typeface="Arial"/>
              </a:rPr>
              <a:t>Content</a:t>
            </a:r>
          </a:p>
        </p:txBody>
      </p:sp>
      <p:sp>
        <p:nvSpPr>
          <p:cNvPr id="5" name="Footer Placeholder 4"/>
          <p:cNvSpPr>
            <a:spLocks noGrp="1"/>
          </p:cNvSpPr>
          <p:nvPr>
            <p:ph type="ftr" sz="quarter" idx="11"/>
          </p:nvPr>
        </p:nvSpPr>
        <p:spPr/>
        <p:txBody>
          <a:bodyPr/>
          <a:lstStyle/>
          <a:p>
            <a:pPr algn="l"/>
            <a:r>
              <a:rPr lang="en-GB"/>
              <a:t>Basic Healthcare Provision Fund</a:t>
            </a:r>
            <a:endParaRPr lang="en-GB" dirty="0"/>
          </a:p>
        </p:txBody>
      </p:sp>
      <p:sp>
        <p:nvSpPr>
          <p:cNvPr id="7" name="Text Placeholder 5">
            <a:hlinkClick r:id="rId2" action="ppaction://hlinksldjump"/>
          </p:cNvPr>
          <p:cNvSpPr>
            <a:spLocks noGrp="1"/>
          </p:cNvSpPr>
          <p:nvPr/>
        </p:nvSpPr>
        <p:spPr bwMode="gray">
          <a:xfrm>
            <a:off x="865187" y="1467475"/>
            <a:ext cx="8686403" cy="858035"/>
          </a:xfrm>
          <a:prstGeom prst="rect">
            <a:avLst/>
          </a:prstGeom>
          <a:noFill/>
          <a:ln>
            <a:solidFill>
              <a:srgbClr val="FFFFFF"/>
            </a:solidFill>
          </a:ln>
          <a:extLst/>
        </p:spPr>
        <p:txBody>
          <a:bodyPr vert="horz" wrap="square" lIns="142692" tIns="142692" rIns="0" bIns="142692"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Calibri"/>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Calibri"/>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Calibri"/>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Calibri"/>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0"/>
              </a:spcBef>
              <a:spcAft>
                <a:spcPct val="0"/>
              </a:spcAft>
            </a:pPr>
            <a:r>
              <a:rPr lang="en-US" b="1" dirty="0">
                <a:latin typeface="Arial"/>
                <a:cs typeface="Arial"/>
              </a:rPr>
              <a:t>Background</a:t>
            </a:r>
          </a:p>
        </p:txBody>
      </p:sp>
      <p:sp>
        <p:nvSpPr>
          <p:cNvPr id="8" name="Text Placeholder 5">
            <a:hlinkClick r:id="rId2" action="ppaction://hlinksldjump"/>
          </p:cNvPr>
          <p:cNvSpPr>
            <a:spLocks noGrp="1"/>
          </p:cNvSpPr>
          <p:nvPr/>
        </p:nvSpPr>
        <p:spPr bwMode="gray">
          <a:xfrm>
            <a:off x="865187" y="2343399"/>
            <a:ext cx="8686403" cy="741093"/>
          </a:xfrm>
          <a:prstGeom prst="rect">
            <a:avLst/>
          </a:prstGeom>
          <a:noFill/>
          <a:extLst>
            <a:ext uri="{909E8E84-426E-40dd-AFC4-6F175D3DCCD1}">
              <a14:hiddenFill xmlns="" xmlns:a14="http://schemas.microsoft.com/office/drawing/2010/main">
                <a:solidFill>
                  <a:scrgbClr r="0" g="0" b="0"/>
                </a:solidFill>
              </a14:hiddenFill>
            </a:ext>
          </a:extLst>
        </p:spPr>
        <p:txBody>
          <a:bodyPr vert="horz" wrap="square" lIns="142692" tIns="142692" rIns="0" bIns="142692"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Calibri"/>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Calibri"/>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Calibri"/>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Calibri"/>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0"/>
              </a:spcBef>
              <a:spcAft>
                <a:spcPct val="0"/>
              </a:spcAft>
            </a:pPr>
            <a:r>
              <a:rPr lang="en-GB" b="1" dirty="0">
                <a:latin typeface="Arial"/>
                <a:cs typeface="Arial"/>
              </a:rPr>
              <a:t>Rationale for operations manual</a:t>
            </a:r>
          </a:p>
        </p:txBody>
      </p:sp>
      <p:sp>
        <p:nvSpPr>
          <p:cNvPr id="9" name="Text Placeholder 5">
            <a:hlinkClick r:id="rId2" action="ppaction://hlinksldjump"/>
          </p:cNvPr>
          <p:cNvSpPr>
            <a:spLocks noGrp="1"/>
          </p:cNvSpPr>
          <p:nvPr/>
        </p:nvSpPr>
        <p:spPr bwMode="gray">
          <a:xfrm>
            <a:off x="865187" y="3102380"/>
            <a:ext cx="8686403" cy="769203"/>
          </a:xfrm>
          <a:prstGeom prst="rect">
            <a:avLst/>
          </a:prstGeom>
          <a:noFill/>
          <a:extLst>
            <a:ext uri="{909E8E84-426E-40dd-AFC4-6F175D3DCCD1}">
              <a14:hiddenFill xmlns="" xmlns:a14="http://schemas.microsoft.com/office/drawing/2010/main">
                <a:solidFill>
                  <a:scrgbClr r="0" g="0" b="0"/>
                </a:solidFill>
              </a14:hiddenFill>
            </a:ext>
          </a:extLst>
        </p:spPr>
        <p:txBody>
          <a:bodyPr vert="horz" wrap="square" lIns="142692" tIns="142692" rIns="0" bIns="142692"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Calibri"/>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Calibri"/>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Calibri"/>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Calibri"/>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0"/>
              </a:spcBef>
              <a:spcAft>
                <a:spcPct val="0"/>
              </a:spcAft>
            </a:pPr>
            <a:r>
              <a:rPr lang="en-GB" b="1" dirty="0">
                <a:latin typeface="Arial"/>
                <a:cs typeface="Arial"/>
              </a:rPr>
              <a:t>Operationalizing the BHCPF</a:t>
            </a:r>
          </a:p>
        </p:txBody>
      </p:sp>
      <p:sp>
        <p:nvSpPr>
          <p:cNvPr id="10" name="Text Placeholder 5">
            <a:hlinkClick r:id="rId2" action="ppaction://hlinksldjump"/>
          </p:cNvPr>
          <p:cNvSpPr>
            <a:spLocks noGrp="1"/>
          </p:cNvSpPr>
          <p:nvPr/>
        </p:nvSpPr>
        <p:spPr bwMode="gray">
          <a:xfrm>
            <a:off x="865187" y="3889601"/>
            <a:ext cx="8686403" cy="769203"/>
          </a:xfrm>
          <a:prstGeom prst="rect">
            <a:avLst/>
          </a:prstGeom>
          <a:noFill/>
          <a:extLst/>
        </p:spPr>
        <p:txBody>
          <a:bodyPr vert="horz" wrap="square" lIns="142692" tIns="142692" rIns="0" bIns="142692"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Calibri"/>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Calibri"/>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Calibri"/>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Calibri"/>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0"/>
              </a:spcBef>
              <a:spcAft>
                <a:spcPct val="0"/>
              </a:spcAft>
            </a:pPr>
            <a:r>
              <a:rPr lang="en-GB" b="1" dirty="0">
                <a:latin typeface="Arial"/>
                <a:cs typeface="Arial"/>
              </a:rPr>
              <a:t>Journey so far</a:t>
            </a:r>
          </a:p>
        </p:txBody>
      </p:sp>
    </p:spTree>
    <p:extLst>
      <p:ext uri="{BB962C8B-B14F-4D97-AF65-F5344CB8AC3E}">
        <p14:creationId xmlns:p14="http://schemas.microsoft.com/office/powerpoint/2010/main" val="1889955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966F4A8-C230-49B6-931F-87E8AF4F183F}" type="datetime1">
              <a:rPr lang="en-GB" smtClean="0"/>
              <a:pPr/>
              <a:t>02/08/2018</a:t>
            </a:fld>
            <a:endParaRPr lang="en-GB" dirty="0"/>
          </a:p>
        </p:txBody>
      </p:sp>
      <p:sp>
        <p:nvSpPr>
          <p:cNvPr id="5" name="Footer Placeholder 4"/>
          <p:cNvSpPr>
            <a:spLocks noGrp="1"/>
          </p:cNvSpPr>
          <p:nvPr>
            <p:ph type="ftr" sz="quarter" idx="11"/>
          </p:nvPr>
        </p:nvSpPr>
        <p:spPr/>
        <p:txBody>
          <a:bodyPr/>
          <a:lstStyle/>
          <a:p>
            <a:pPr algn="l"/>
            <a:r>
              <a:rPr lang="en-GB"/>
              <a:t>Basic Healthcare Provision Fund</a:t>
            </a:r>
            <a:endParaRPr lang="en-GB" dirty="0"/>
          </a:p>
        </p:txBody>
      </p:sp>
      <p:sp>
        <p:nvSpPr>
          <p:cNvPr id="6" name="Slide Number Placeholder 5"/>
          <p:cNvSpPr>
            <a:spLocks noGrp="1"/>
          </p:cNvSpPr>
          <p:nvPr>
            <p:ph type="sldNum" sz="quarter" idx="12"/>
          </p:nvPr>
        </p:nvSpPr>
        <p:spPr/>
        <p:txBody>
          <a:bodyPr/>
          <a:lstStyle/>
          <a:p>
            <a:fld id="{0ECC96F6-049C-4978-A80E-48FD3F6AA46C}" type="slidenum">
              <a:rPr lang="en-GB" smtClean="0"/>
              <a:pPr/>
              <a:t>20</a:t>
            </a:fld>
            <a:endParaRPr lang="en-GB" dirty="0"/>
          </a:p>
        </p:txBody>
      </p:sp>
      <p:sp>
        <p:nvSpPr>
          <p:cNvPr id="7" name="Title 1"/>
          <p:cNvSpPr>
            <a:spLocks noGrp="1"/>
          </p:cNvSpPr>
          <p:nvPr>
            <p:ph type="title"/>
          </p:nvPr>
        </p:nvSpPr>
        <p:spPr>
          <a:xfrm>
            <a:off x="335316" y="274703"/>
            <a:ext cx="10800450" cy="1143265"/>
          </a:xfrm>
        </p:spPr>
        <p:txBody>
          <a:bodyPr/>
          <a:lstStyle/>
          <a:p>
            <a:r>
              <a:rPr lang="en-US" sz="2000" dirty="0">
                <a:latin typeface="Arial"/>
                <a:cs typeface="Arial"/>
              </a:rPr>
              <a:t>BMPHS defined: resources under the NHIS gateway will guarantee an explicit package of services – PREGNANT WOMEN</a:t>
            </a:r>
            <a:endParaRPr lang="en-US" sz="2000" dirty="0"/>
          </a:p>
        </p:txBody>
      </p:sp>
      <p:sp>
        <p:nvSpPr>
          <p:cNvPr id="10" name="TextBox 9"/>
          <p:cNvSpPr txBox="1"/>
          <p:nvPr/>
        </p:nvSpPr>
        <p:spPr>
          <a:xfrm>
            <a:off x="406574" y="1734112"/>
            <a:ext cx="2592288" cy="5047415"/>
          </a:xfrm>
          <a:prstGeom prst="rect">
            <a:avLst/>
          </a:prstGeom>
          <a:solidFill>
            <a:srgbClr val="EBF1DE"/>
          </a:solidFill>
        </p:spPr>
        <p:txBody>
          <a:bodyPr wrap="square" lIns="91323" tIns="45661" rIns="91323" bIns="45661" rtlCol="0">
            <a:spAutoFit/>
          </a:bodyPr>
          <a:lstStyle/>
          <a:p>
            <a:r>
              <a:rPr lang="en-US" sz="1400" b="1" dirty="0">
                <a:latin typeface="Arial"/>
                <a:cs typeface="Arial"/>
              </a:rPr>
              <a:t>ANTENATAL CARE</a:t>
            </a:r>
          </a:p>
          <a:p>
            <a:pPr marL="285622" indent="-285622">
              <a:buFont typeface="Arial"/>
              <a:buChar char="•"/>
            </a:pPr>
            <a:endParaRPr lang="en-US" sz="1400" dirty="0">
              <a:latin typeface="Arial"/>
              <a:cs typeface="Arial"/>
            </a:endParaRPr>
          </a:p>
          <a:p>
            <a:r>
              <a:rPr lang="en-GB" sz="1400" dirty="0"/>
              <a:t>Blood test / haemoglobin screening / urinalysis</a:t>
            </a:r>
          </a:p>
          <a:p>
            <a:r>
              <a:rPr lang="en-GB" sz="1400" dirty="0"/>
              <a:t>Syphilis detection and treatment </a:t>
            </a:r>
          </a:p>
          <a:p>
            <a:r>
              <a:rPr lang="en-GB" sz="1400" dirty="0"/>
              <a:t>Hepatitis B screening</a:t>
            </a:r>
          </a:p>
          <a:p>
            <a:r>
              <a:rPr lang="en-GB" sz="1400" dirty="0"/>
              <a:t>Deworming</a:t>
            </a:r>
          </a:p>
          <a:p>
            <a:r>
              <a:rPr lang="en-GB" sz="1400" dirty="0"/>
              <a:t>PMTCT (HIV testing, counselling, ART for positive </a:t>
            </a:r>
            <a:r>
              <a:rPr lang="en-GB" sz="1400" dirty="0" err="1"/>
              <a:t>newborn</a:t>
            </a:r>
            <a:r>
              <a:rPr lang="en-GB" sz="1400" dirty="0"/>
              <a:t>)</a:t>
            </a:r>
          </a:p>
          <a:p>
            <a:r>
              <a:rPr lang="en-GB" sz="1400" dirty="0"/>
              <a:t>ANC visits (4 visits)</a:t>
            </a:r>
          </a:p>
          <a:p>
            <a:r>
              <a:rPr lang="en-GB" sz="1400" dirty="0"/>
              <a:t>Tetanus toxoid (2 injections)</a:t>
            </a:r>
          </a:p>
          <a:p>
            <a:r>
              <a:rPr lang="en-GB" sz="1400" dirty="0"/>
              <a:t>Management of hypertension without proteinuria</a:t>
            </a:r>
          </a:p>
          <a:p>
            <a:r>
              <a:rPr lang="en-GB" sz="1400" dirty="0" err="1"/>
              <a:t>Anemia</a:t>
            </a:r>
            <a:r>
              <a:rPr lang="en-GB" sz="1400" dirty="0"/>
              <a:t> treatment</a:t>
            </a:r>
          </a:p>
          <a:p>
            <a:r>
              <a:rPr lang="en-GB" sz="1400" dirty="0"/>
              <a:t>Intermittent presumptive treatment of malaria (IPT)</a:t>
            </a:r>
          </a:p>
          <a:p>
            <a:r>
              <a:rPr lang="en-GB" sz="1400" dirty="0"/>
              <a:t>Case management of malaria</a:t>
            </a:r>
          </a:p>
          <a:p>
            <a:r>
              <a:rPr lang="en-GB" sz="1400" dirty="0"/>
              <a:t>Daily iron and folic acid supplementation in pregnant women</a:t>
            </a:r>
          </a:p>
          <a:p>
            <a:r>
              <a:rPr lang="en-GB" sz="1400" dirty="0"/>
              <a:t>Management of pre-</a:t>
            </a:r>
            <a:r>
              <a:rPr lang="en-GB" sz="1400" dirty="0" err="1"/>
              <a:t>eclampsia</a:t>
            </a:r>
            <a:endParaRPr lang="en-GB" sz="1400" dirty="0"/>
          </a:p>
          <a:p>
            <a:r>
              <a:rPr lang="en-US" sz="1400" dirty="0">
                <a:cs typeface="Arial"/>
              </a:rPr>
              <a:t>Antenatal Corticosteroid</a:t>
            </a:r>
          </a:p>
          <a:p>
            <a:r>
              <a:rPr lang="en-US" sz="1400" dirty="0">
                <a:cs typeface="Arial"/>
              </a:rPr>
              <a:t>Antibiotics for </a:t>
            </a:r>
            <a:r>
              <a:rPr lang="en-US" sz="1400" dirty="0" err="1">
                <a:cs typeface="Arial"/>
              </a:rPr>
              <a:t>pPRom</a:t>
            </a:r>
            <a:endParaRPr lang="en-US" sz="1400" dirty="0">
              <a:cs typeface="Arial"/>
            </a:endParaRPr>
          </a:p>
        </p:txBody>
      </p:sp>
      <p:sp>
        <p:nvSpPr>
          <p:cNvPr id="14" name="TextBox 13"/>
          <p:cNvSpPr txBox="1"/>
          <p:nvPr/>
        </p:nvSpPr>
        <p:spPr>
          <a:xfrm>
            <a:off x="3214886" y="1734122"/>
            <a:ext cx="2592288" cy="2462094"/>
          </a:xfrm>
          <a:prstGeom prst="rect">
            <a:avLst/>
          </a:prstGeom>
          <a:solidFill>
            <a:srgbClr val="EBF1DE"/>
          </a:solidFill>
        </p:spPr>
        <p:txBody>
          <a:bodyPr wrap="square" lIns="91323" tIns="45661" rIns="91323" bIns="45661" rtlCol="0">
            <a:spAutoFit/>
          </a:bodyPr>
          <a:lstStyle/>
          <a:p>
            <a:r>
              <a:rPr lang="en-US" sz="1400" b="1" dirty="0">
                <a:latin typeface="Arial"/>
                <a:cs typeface="Arial"/>
              </a:rPr>
              <a:t>DELIVERY</a:t>
            </a:r>
          </a:p>
          <a:p>
            <a:pPr marL="285622" indent="-285622">
              <a:buFont typeface="Arial"/>
              <a:buChar char="•"/>
            </a:pPr>
            <a:endParaRPr lang="en-US" sz="1400" dirty="0">
              <a:latin typeface="Arial"/>
              <a:cs typeface="Arial"/>
            </a:endParaRPr>
          </a:p>
          <a:p>
            <a:r>
              <a:rPr lang="en-GB" sz="1400" dirty="0" err="1"/>
              <a:t>Labor</a:t>
            </a:r>
            <a:r>
              <a:rPr lang="en-GB" sz="1400" dirty="0"/>
              <a:t> and Delivery Management</a:t>
            </a:r>
          </a:p>
          <a:p>
            <a:r>
              <a:rPr lang="en-GB" sz="1400" dirty="0"/>
              <a:t>Active management of third stage of labour (AMTSL)</a:t>
            </a:r>
          </a:p>
          <a:p>
            <a:r>
              <a:rPr lang="en-GB" sz="1400" dirty="0"/>
              <a:t>Induction of </a:t>
            </a:r>
            <a:r>
              <a:rPr lang="en-GB" sz="1400" dirty="0" err="1"/>
              <a:t>Labor</a:t>
            </a:r>
            <a:r>
              <a:rPr lang="en-GB" sz="1400" dirty="0"/>
              <a:t> (beyond 41 weeks)</a:t>
            </a:r>
          </a:p>
          <a:p>
            <a:r>
              <a:rPr lang="en-GB" sz="1400" dirty="0"/>
              <a:t>Obstructed </a:t>
            </a:r>
            <a:r>
              <a:rPr lang="en-GB" sz="1400" dirty="0" err="1"/>
              <a:t>Labor</a:t>
            </a:r>
            <a:r>
              <a:rPr lang="en-GB" sz="1400" dirty="0"/>
              <a:t> - </a:t>
            </a:r>
            <a:r>
              <a:rPr lang="en-GB" sz="1400" dirty="0" err="1"/>
              <a:t>Ceasarian</a:t>
            </a:r>
            <a:r>
              <a:rPr lang="en-GB" sz="1400" dirty="0"/>
              <a:t> Section</a:t>
            </a:r>
          </a:p>
          <a:p>
            <a:r>
              <a:rPr lang="en-GB" sz="1400" dirty="0"/>
              <a:t>Management of </a:t>
            </a:r>
            <a:r>
              <a:rPr lang="en-GB" sz="1400" dirty="0" err="1"/>
              <a:t>eclampsia</a:t>
            </a:r>
            <a:endParaRPr lang="en-GB" sz="1400" dirty="0"/>
          </a:p>
          <a:p>
            <a:endParaRPr lang="en-US" sz="1400" dirty="0">
              <a:latin typeface="Arial"/>
              <a:cs typeface="Arial"/>
            </a:endParaRPr>
          </a:p>
        </p:txBody>
      </p:sp>
      <p:sp>
        <p:nvSpPr>
          <p:cNvPr id="15" name="TextBox 14"/>
          <p:cNvSpPr txBox="1"/>
          <p:nvPr/>
        </p:nvSpPr>
        <p:spPr>
          <a:xfrm>
            <a:off x="8988549" y="1989641"/>
            <a:ext cx="2880320" cy="2109363"/>
          </a:xfrm>
          <a:prstGeom prst="rect">
            <a:avLst/>
          </a:prstGeom>
          <a:solidFill>
            <a:srgbClr val="EBF1DE"/>
          </a:solidFill>
        </p:spPr>
        <p:txBody>
          <a:bodyPr wrap="square" lIns="91323" tIns="45661" rIns="91323" bIns="45661" rtlCol="0">
            <a:spAutoFit/>
          </a:bodyPr>
          <a:lstStyle/>
          <a:p>
            <a:pPr marL="285622" indent="-285622">
              <a:buFont typeface="Arial"/>
              <a:buChar char="•"/>
            </a:pPr>
            <a:r>
              <a:rPr lang="en-US" sz="1400" dirty="0">
                <a:latin typeface="Arial"/>
                <a:cs typeface="Arial"/>
              </a:rPr>
              <a:t>Payments for care rendered will be case based.</a:t>
            </a:r>
          </a:p>
          <a:p>
            <a:pPr marL="285622" indent="-285622">
              <a:buFont typeface="Arial"/>
              <a:buChar char="•"/>
            </a:pPr>
            <a:endParaRPr lang="en-US" sz="1400" dirty="0">
              <a:latin typeface="Arial"/>
              <a:cs typeface="Arial"/>
            </a:endParaRPr>
          </a:p>
          <a:p>
            <a:pPr marL="285622" indent="-285622">
              <a:buFont typeface="Arial"/>
              <a:buChar char="•"/>
            </a:pPr>
            <a:r>
              <a:rPr lang="en-US" sz="1400" dirty="0">
                <a:latin typeface="Arial"/>
                <a:cs typeface="Arial"/>
              </a:rPr>
              <a:t>This guarantees that (</a:t>
            </a:r>
            <a:r>
              <a:rPr lang="en-US" sz="1400" dirty="0" err="1">
                <a:latin typeface="Arial"/>
                <a:cs typeface="Arial"/>
              </a:rPr>
              <a:t>i</a:t>
            </a:r>
            <a:r>
              <a:rPr lang="en-US" sz="1400" dirty="0">
                <a:latin typeface="Arial"/>
                <a:cs typeface="Arial"/>
              </a:rPr>
              <a:t>) services have been rendered (ii) scarce resources are maximized (iii) patient receive care for free thus increasing utilization</a:t>
            </a:r>
          </a:p>
        </p:txBody>
      </p:sp>
      <p:sp>
        <p:nvSpPr>
          <p:cNvPr id="16" name="TextBox 15"/>
          <p:cNvSpPr txBox="1"/>
          <p:nvPr/>
        </p:nvSpPr>
        <p:spPr>
          <a:xfrm>
            <a:off x="6023199" y="1734122"/>
            <a:ext cx="2592288" cy="3323868"/>
          </a:xfrm>
          <a:prstGeom prst="rect">
            <a:avLst/>
          </a:prstGeom>
          <a:solidFill>
            <a:srgbClr val="EBF1DE"/>
          </a:solidFill>
        </p:spPr>
        <p:txBody>
          <a:bodyPr wrap="square" lIns="91323" tIns="45661" rIns="91323" bIns="45661" rtlCol="0">
            <a:spAutoFit/>
          </a:bodyPr>
          <a:lstStyle/>
          <a:p>
            <a:r>
              <a:rPr lang="en-US" sz="1400" b="1" dirty="0">
                <a:latin typeface="Arial"/>
                <a:cs typeface="Arial"/>
              </a:rPr>
              <a:t>POSTNATAL CARE</a:t>
            </a:r>
          </a:p>
          <a:p>
            <a:pPr marL="285622" indent="-285622">
              <a:buFont typeface="Arial"/>
              <a:buChar char="•"/>
            </a:pPr>
            <a:endParaRPr lang="en-US" sz="1400" dirty="0">
              <a:latin typeface="Arial"/>
              <a:cs typeface="Arial"/>
            </a:endParaRPr>
          </a:p>
          <a:p>
            <a:r>
              <a:rPr lang="en-GB" sz="1400" dirty="0" err="1"/>
              <a:t>Newborn</a:t>
            </a:r>
            <a:r>
              <a:rPr lang="en-GB" sz="1400" dirty="0"/>
              <a:t> resuscitation</a:t>
            </a:r>
          </a:p>
          <a:p>
            <a:r>
              <a:rPr lang="en-GB" sz="1400" dirty="0" err="1"/>
              <a:t>Newborn</a:t>
            </a:r>
            <a:r>
              <a:rPr lang="en-GB" sz="1400" dirty="0"/>
              <a:t> – Treatment of local infections</a:t>
            </a:r>
          </a:p>
          <a:p>
            <a:r>
              <a:rPr lang="en-GB" sz="1400" dirty="0"/>
              <a:t>Kangaroo Mother Care</a:t>
            </a:r>
          </a:p>
          <a:p>
            <a:r>
              <a:rPr lang="en-GB" sz="1400" dirty="0"/>
              <a:t>Postnatal preventive care</a:t>
            </a:r>
          </a:p>
          <a:p>
            <a:r>
              <a:rPr lang="en-GB" sz="1400" dirty="0"/>
              <a:t>Mastitis</a:t>
            </a:r>
          </a:p>
          <a:p>
            <a:r>
              <a:rPr lang="en-GB" sz="1400" dirty="0" err="1"/>
              <a:t>Newborn</a:t>
            </a:r>
            <a:r>
              <a:rPr lang="en-GB" sz="1400" dirty="0"/>
              <a:t> Sepsis - Injectable Antibiotics</a:t>
            </a:r>
          </a:p>
          <a:p>
            <a:r>
              <a:rPr lang="en-GB" sz="1400" dirty="0"/>
              <a:t>Postpartum </a:t>
            </a:r>
            <a:r>
              <a:rPr lang="en-GB" sz="1400" dirty="0" err="1"/>
              <a:t>Hemorrhage</a:t>
            </a:r>
            <a:endParaRPr lang="en-GB" sz="1400" dirty="0"/>
          </a:p>
          <a:p>
            <a:r>
              <a:rPr lang="en-GB" sz="1400" dirty="0"/>
              <a:t>Maternal sepsis management</a:t>
            </a:r>
          </a:p>
          <a:p>
            <a:r>
              <a:rPr lang="en-GB" sz="1400" dirty="0" err="1"/>
              <a:t>Newborn</a:t>
            </a:r>
            <a:r>
              <a:rPr lang="en-GB" sz="1400" dirty="0"/>
              <a:t> Sepsis - Full Supportive Care</a:t>
            </a:r>
          </a:p>
          <a:p>
            <a:endParaRPr lang="en-US" sz="1400" dirty="0">
              <a:latin typeface="Arial"/>
              <a:cs typeface="Arial"/>
            </a:endParaRPr>
          </a:p>
        </p:txBody>
      </p:sp>
    </p:spTree>
    <p:extLst>
      <p:ext uri="{BB962C8B-B14F-4D97-AF65-F5344CB8AC3E}">
        <p14:creationId xmlns:p14="http://schemas.microsoft.com/office/powerpoint/2010/main" val="798845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966F4A8-C230-49B6-931F-87E8AF4F183F}" type="datetime1">
              <a:rPr lang="en-GB" smtClean="0"/>
              <a:pPr/>
              <a:t>02/08/2018</a:t>
            </a:fld>
            <a:endParaRPr lang="en-GB" dirty="0"/>
          </a:p>
        </p:txBody>
      </p:sp>
      <p:sp>
        <p:nvSpPr>
          <p:cNvPr id="5" name="Footer Placeholder 4"/>
          <p:cNvSpPr>
            <a:spLocks noGrp="1"/>
          </p:cNvSpPr>
          <p:nvPr>
            <p:ph type="ftr" sz="quarter" idx="11"/>
          </p:nvPr>
        </p:nvSpPr>
        <p:spPr/>
        <p:txBody>
          <a:bodyPr/>
          <a:lstStyle/>
          <a:p>
            <a:pPr algn="l"/>
            <a:r>
              <a:rPr lang="en-GB"/>
              <a:t>Basic Healthcare Provision Fund</a:t>
            </a:r>
            <a:endParaRPr lang="en-GB" dirty="0"/>
          </a:p>
        </p:txBody>
      </p:sp>
      <p:sp>
        <p:nvSpPr>
          <p:cNvPr id="6" name="Slide Number Placeholder 5"/>
          <p:cNvSpPr>
            <a:spLocks noGrp="1"/>
          </p:cNvSpPr>
          <p:nvPr>
            <p:ph type="sldNum" sz="quarter" idx="12"/>
          </p:nvPr>
        </p:nvSpPr>
        <p:spPr/>
        <p:txBody>
          <a:bodyPr/>
          <a:lstStyle/>
          <a:p>
            <a:fld id="{0ECC96F6-049C-4978-A80E-48FD3F6AA46C}" type="slidenum">
              <a:rPr lang="en-GB" smtClean="0"/>
              <a:pPr/>
              <a:t>21</a:t>
            </a:fld>
            <a:endParaRPr lang="en-GB" dirty="0"/>
          </a:p>
        </p:txBody>
      </p:sp>
      <p:sp>
        <p:nvSpPr>
          <p:cNvPr id="7" name="Title 1"/>
          <p:cNvSpPr>
            <a:spLocks noGrp="1"/>
          </p:cNvSpPr>
          <p:nvPr>
            <p:ph type="title"/>
          </p:nvPr>
        </p:nvSpPr>
        <p:spPr>
          <a:xfrm>
            <a:off x="335316" y="274703"/>
            <a:ext cx="10800450" cy="1143265"/>
          </a:xfrm>
        </p:spPr>
        <p:txBody>
          <a:bodyPr/>
          <a:lstStyle/>
          <a:p>
            <a:r>
              <a:rPr lang="en-US" sz="2000" dirty="0">
                <a:latin typeface="Arial"/>
                <a:cs typeface="Arial"/>
              </a:rPr>
              <a:t>Guided by the program objectives, resources under the NHIS gateway will guarantee an explicit package of services – CHILDREN</a:t>
            </a:r>
            <a:endParaRPr lang="en-US" sz="2000" dirty="0"/>
          </a:p>
        </p:txBody>
      </p:sp>
      <p:sp>
        <p:nvSpPr>
          <p:cNvPr id="10" name="TextBox 9"/>
          <p:cNvSpPr txBox="1"/>
          <p:nvPr/>
        </p:nvSpPr>
        <p:spPr>
          <a:xfrm>
            <a:off x="406574" y="1734115"/>
            <a:ext cx="5688632" cy="4831972"/>
          </a:xfrm>
          <a:prstGeom prst="rect">
            <a:avLst/>
          </a:prstGeom>
          <a:solidFill>
            <a:srgbClr val="EBF1DE"/>
          </a:solidFill>
        </p:spPr>
        <p:txBody>
          <a:bodyPr wrap="square" lIns="91323" tIns="45661" rIns="91323" bIns="45661" rtlCol="0">
            <a:spAutoFit/>
          </a:bodyPr>
          <a:lstStyle/>
          <a:p>
            <a:r>
              <a:rPr lang="en-US" sz="1400" b="1" dirty="0">
                <a:latin typeface="Arial"/>
                <a:cs typeface="Arial"/>
              </a:rPr>
              <a:t>UNDER 5 ILLNESSES</a:t>
            </a:r>
          </a:p>
          <a:p>
            <a:pPr marL="285622" indent="-285622">
              <a:buFont typeface="Arial"/>
              <a:buChar char="•"/>
            </a:pPr>
            <a:endParaRPr lang="en-US" sz="1400" dirty="0">
              <a:latin typeface="Arial"/>
              <a:cs typeface="Arial"/>
            </a:endParaRPr>
          </a:p>
          <a:p>
            <a:r>
              <a:rPr lang="en-GB" sz="1400" dirty="0"/>
              <a:t> </a:t>
            </a:r>
          </a:p>
          <a:p>
            <a:pPr marL="171374" indent="-171374">
              <a:buFont typeface="Arial" pitchFamily="34" charset="0"/>
              <a:buChar char="•"/>
            </a:pPr>
            <a:r>
              <a:rPr lang="en-GB" sz="1400" dirty="0"/>
              <a:t>Vitamin A supplementation for treatment of </a:t>
            </a:r>
            <a:r>
              <a:rPr lang="en-GB" sz="1400" dirty="0" err="1"/>
              <a:t>xerophthalmia</a:t>
            </a:r>
            <a:endParaRPr lang="en-GB" sz="1400" dirty="0"/>
          </a:p>
          <a:p>
            <a:pPr marL="171374" indent="-171374">
              <a:buFont typeface="Arial" pitchFamily="34" charset="0"/>
              <a:buChar char="•"/>
            </a:pPr>
            <a:r>
              <a:rPr lang="en-GB" sz="1400" dirty="0"/>
              <a:t>ORS and zinc for </a:t>
            </a:r>
            <a:r>
              <a:rPr lang="en-GB" sz="1400" dirty="0" err="1"/>
              <a:t>diarrhea</a:t>
            </a:r>
            <a:r>
              <a:rPr lang="en-GB" sz="1400" dirty="0"/>
              <a:t> treatment</a:t>
            </a:r>
          </a:p>
          <a:p>
            <a:pPr marL="171374" indent="-171374">
              <a:buFont typeface="Arial" pitchFamily="34" charset="0"/>
              <a:buChar char="•"/>
            </a:pPr>
            <a:r>
              <a:rPr lang="en-GB" sz="1400" dirty="0"/>
              <a:t>Antibiotics for dysentery</a:t>
            </a:r>
          </a:p>
          <a:p>
            <a:pPr marL="171374" indent="-171374">
              <a:buFont typeface="Arial" pitchFamily="34" charset="0"/>
              <a:buChar char="•"/>
            </a:pPr>
            <a:r>
              <a:rPr lang="en-GB" sz="1400" dirty="0"/>
              <a:t>Pneumonia treatment (</a:t>
            </a:r>
            <a:r>
              <a:rPr lang="en-GB" sz="1400" dirty="0" err="1"/>
              <a:t>ren</a:t>
            </a:r>
            <a:r>
              <a:rPr lang="en-GB" sz="1400" dirty="0"/>
              <a:t>)</a:t>
            </a:r>
          </a:p>
          <a:p>
            <a:pPr marL="171374" indent="-171374">
              <a:buFont typeface="Arial" pitchFamily="34" charset="0"/>
              <a:buChar char="•"/>
            </a:pPr>
            <a:r>
              <a:rPr lang="en-GB" sz="1400" dirty="0"/>
              <a:t>Malaria Treatment (</a:t>
            </a:r>
            <a:r>
              <a:rPr lang="en-GB" sz="1400" dirty="0" err="1"/>
              <a:t>ren</a:t>
            </a:r>
            <a:r>
              <a:rPr lang="en-GB" sz="1400" dirty="0"/>
              <a:t>)</a:t>
            </a:r>
          </a:p>
          <a:p>
            <a:pPr marL="171374" indent="-171374">
              <a:buFont typeface="Arial" pitchFamily="34" charset="0"/>
              <a:buChar char="•"/>
            </a:pPr>
            <a:r>
              <a:rPr lang="en-GB" sz="1400" dirty="0"/>
              <a:t>Vitamin A for measles treatment (</a:t>
            </a:r>
            <a:r>
              <a:rPr lang="en-GB" sz="1400" dirty="0" err="1"/>
              <a:t>ren</a:t>
            </a:r>
            <a:r>
              <a:rPr lang="en-GB" sz="1400" dirty="0"/>
              <a:t>)</a:t>
            </a:r>
          </a:p>
          <a:p>
            <a:pPr marL="171374" indent="-171374">
              <a:buFont typeface="Arial" pitchFamily="34" charset="0"/>
              <a:buChar char="•"/>
            </a:pPr>
            <a:r>
              <a:rPr lang="en-GB" sz="1400" dirty="0"/>
              <a:t>Multiple micronutrient powders</a:t>
            </a:r>
          </a:p>
          <a:p>
            <a:pPr marL="171374" indent="-171374">
              <a:buFont typeface="Arial" pitchFamily="34" charset="0"/>
              <a:buChar char="•"/>
            </a:pPr>
            <a:r>
              <a:rPr lang="en-GB" sz="1400" dirty="0"/>
              <a:t>Treatment of severe </a:t>
            </a:r>
            <a:r>
              <a:rPr lang="en-GB" sz="1400" dirty="0" err="1"/>
              <a:t>diarrhea</a:t>
            </a:r>
            <a:r>
              <a:rPr lang="en-GB" sz="1400" dirty="0"/>
              <a:t> (</a:t>
            </a:r>
            <a:r>
              <a:rPr lang="en-GB" sz="1400" dirty="0" err="1"/>
              <a:t>ren</a:t>
            </a:r>
            <a:r>
              <a:rPr lang="en-GB" sz="1400" dirty="0"/>
              <a:t>)</a:t>
            </a:r>
          </a:p>
          <a:p>
            <a:pPr marL="171374" indent="-171374">
              <a:buFont typeface="Arial" pitchFamily="34" charset="0"/>
              <a:buChar char="•"/>
            </a:pPr>
            <a:r>
              <a:rPr lang="en-GB" sz="1400" dirty="0"/>
              <a:t>Treatment of severe malaria (</a:t>
            </a:r>
            <a:r>
              <a:rPr lang="en-GB" sz="1400" dirty="0" err="1"/>
              <a:t>ren</a:t>
            </a:r>
            <a:r>
              <a:rPr lang="en-GB" sz="1400" dirty="0"/>
              <a:t>)</a:t>
            </a:r>
          </a:p>
          <a:p>
            <a:pPr marL="171374" indent="-171374">
              <a:buFont typeface="Arial" pitchFamily="34" charset="0"/>
              <a:buChar char="•"/>
            </a:pPr>
            <a:r>
              <a:rPr lang="en-GB" sz="1400" dirty="0"/>
              <a:t>Treatment of severe pneumonia (</a:t>
            </a:r>
            <a:r>
              <a:rPr lang="en-GB" sz="1400" dirty="0" err="1"/>
              <a:t>ren</a:t>
            </a:r>
            <a:r>
              <a:rPr lang="en-GB" sz="1400" dirty="0"/>
              <a:t>)</a:t>
            </a:r>
          </a:p>
          <a:p>
            <a:pPr marL="171374" indent="-171374">
              <a:buFont typeface="Arial" pitchFamily="34" charset="0"/>
              <a:buChar char="•"/>
            </a:pPr>
            <a:r>
              <a:rPr lang="en-GB" sz="1400" dirty="0"/>
              <a:t>Treatment of severe measles</a:t>
            </a:r>
          </a:p>
          <a:p>
            <a:pPr marL="171374" indent="-171374">
              <a:buFont typeface="Arial" pitchFamily="34" charset="0"/>
              <a:buChar char="•"/>
            </a:pPr>
            <a:r>
              <a:rPr lang="en-GB" sz="1400" dirty="0"/>
              <a:t>Treatment of severe acute malnutrition</a:t>
            </a:r>
          </a:p>
          <a:p>
            <a:pPr marL="171374" indent="-171374">
              <a:buFont typeface="Arial" pitchFamily="34" charset="0"/>
              <a:buChar char="•"/>
            </a:pPr>
            <a:r>
              <a:rPr lang="en-GB" sz="1400" dirty="0" err="1"/>
              <a:t>Vaccination_Pneumococcal</a:t>
            </a:r>
            <a:r>
              <a:rPr lang="en-GB" sz="1400" dirty="0"/>
              <a:t> (3 doses)</a:t>
            </a:r>
          </a:p>
          <a:p>
            <a:pPr marL="171374" indent="-171374">
              <a:buFont typeface="Arial" pitchFamily="34" charset="0"/>
              <a:buChar char="•"/>
            </a:pPr>
            <a:r>
              <a:rPr lang="en-GB" sz="1400" dirty="0" err="1"/>
              <a:t>Vaccination_Polio</a:t>
            </a:r>
            <a:r>
              <a:rPr lang="en-GB" sz="1400" dirty="0"/>
              <a:t> (3 doses)</a:t>
            </a:r>
          </a:p>
          <a:p>
            <a:pPr marL="171374" indent="-171374">
              <a:buFont typeface="Arial" pitchFamily="34" charset="0"/>
              <a:buChar char="•"/>
            </a:pPr>
            <a:r>
              <a:rPr lang="en-GB" sz="1400" dirty="0" err="1"/>
              <a:t>Vaccination_BCG</a:t>
            </a:r>
            <a:r>
              <a:rPr lang="en-GB" sz="1400" dirty="0"/>
              <a:t> (1 dose)</a:t>
            </a:r>
          </a:p>
          <a:p>
            <a:pPr marL="171374" indent="-171374">
              <a:buFont typeface="Arial" pitchFamily="34" charset="0"/>
              <a:buChar char="•"/>
            </a:pPr>
            <a:r>
              <a:rPr lang="en-GB" sz="1400" dirty="0" err="1"/>
              <a:t>Vaccination_Pentavalent</a:t>
            </a:r>
            <a:r>
              <a:rPr lang="en-GB" sz="1400" dirty="0"/>
              <a:t> (3 doses)</a:t>
            </a:r>
          </a:p>
          <a:p>
            <a:pPr marL="171374" indent="-171374">
              <a:buFont typeface="Arial" pitchFamily="34" charset="0"/>
              <a:buChar char="•"/>
            </a:pPr>
            <a:r>
              <a:rPr lang="en-GB" sz="1400" dirty="0"/>
              <a:t>Vitamin A supplementation</a:t>
            </a:r>
          </a:p>
          <a:p>
            <a:pPr marL="171374" indent="-171374">
              <a:buFont typeface="Arial" pitchFamily="34" charset="0"/>
              <a:buChar char="•"/>
            </a:pPr>
            <a:r>
              <a:rPr lang="en-GB" sz="1400" dirty="0" err="1"/>
              <a:t>Vaccination_Measles</a:t>
            </a:r>
            <a:r>
              <a:rPr lang="en-GB" sz="1400" dirty="0"/>
              <a:t> (2 doses)</a:t>
            </a:r>
          </a:p>
          <a:p>
            <a:pPr marL="171374" indent="-171374">
              <a:buFont typeface="Arial" pitchFamily="34" charset="0"/>
              <a:buChar char="•"/>
            </a:pPr>
            <a:r>
              <a:rPr lang="en-GB" sz="1400" dirty="0" err="1"/>
              <a:t>Vaccination_Yellow_Feaver</a:t>
            </a:r>
            <a:endParaRPr lang="en-GB" sz="1400" dirty="0"/>
          </a:p>
        </p:txBody>
      </p:sp>
      <p:sp>
        <p:nvSpPr>
          <p:cNvPr id="15" name="TextBox 14"/>
          <p:cNvSpPr txBox="1"/>
          <p:nvPr/>
        </p:nvSpPr>
        <p:spPr>
          <a:xfrm>
            <a:off x="8988549" y="1989641"/>
            <a:ext cx="2880320" cy="2800647"/>
          </a:xfrm>
          <a:prstGeom prst="rect">
            <a:avLst/>
          </a:prstGeom>
          <a:solidFill>
            <a:srgbClr val="EBF1DE"/>
          </a:solidFill>
        </p:spPr>
        <p:txBody>
          <a:bodyPr wrap="square" lIns="91323" tIns="45661" rIns="91323" bIns="45661" rtlCol="0">
            <a:spAutoFit/>
          </a:bodyPr>
          <a:lstStyle/>
          <a:p>
            <a:pPr marL="285622" indent="-285622">
              <a:buFont typeface="Arial"/>
              <a:buChar char="•"/>
            </a:pPr>
            <a:r>
              <a:rPr lang="en-US" sz="1600" dirty="0">
                <a:latin typeface="Arial"/>
                <a:cs typeface="Arial"/>
              </a:rPr>
              <a:t>Payments for care rendered will be case based.</a:t>
            </a:r>
          </a:p>
          <a:p>
            <a:pPr marL="285622" indent="-285622">
              <a:buFont typeface="Arial"/>
              <a:buChar char="•"/>
            </a:pPr>
            <a:endParaRPr lang="en-US" sz="1600" dirty="0">
              <a:latin typeface="Arial"/>
              <a:cs typeface="Arial"/>
            </a:endParaRPr>
          </a:p>
          <a:p>
            <a:pPr marL="285622" indent="-285622">
              <a:buFont typeface="Arial"/>
              <a:buChar char="•"/>
            </a:pPr>
            <a:r>
              <a:rPr lang="en-US" sz="1600" dirty="0">
                <a:latin typeface="Arial"/>
                <a:cs typeface="Arial"/>
              </a:rPr>
              <a:t>This guarantees that (</a:t>
            </a:r>
            <a:r>
              <a:rPr lang="en-US" sz="1600" dirty="0" err="1">
                <a:latin typeface="Arial"/>
                <a:cs typeface="Arial"/>
              </a:rPr>
              <a:t>i</a:t>
            </a:r>
            <a:r>
              <a:rPr lang="en-US" sz="1600" dirty="0">
                <a:latin typeface="Arial"/>
                <a:cs typeface="Arial"/>
              </a:rPr>
              <a:t>) services have been rendered (ii) scarce resources are maximized (iii) patient receive care for free thus increasing utilization</a:t>
            </a:r>
          </a:p>
        </p:txBody>
      </p:sp>
    </p:spTree>
    <p:extLst>
      <p:ext uri="{BB962C8B-B14F-4D97-AF65-F5344CB8AC3E}">
        <p14:creationId xmlns:p14="http://schemas.microsoft.com/office/powerpoint/2010/main" val="2672823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966F4A8-C230-49B6-931F-87E8AF4F183F}" type="datetime1">
              <a:rPr lang="en-GB" smtClean="0"/>
              <a:pPr/>
              <a:t>02/08/2018</a:t>
            </a:fld>
            <a:endParaRPr lang="en-GB" dirty="0"/>
          </a:p>
        </p:txBody>
      </p:sp>
      <p:sp>
        <p:nvSpPr>
          <p:cNvPr id="5" name="Footer Placeholder 4"/>
          <p:cNvSpPr>
            <a:spLocks noGrp="1"/>
          </p:cNvSpPr>
          <p:nvPr>
            <p:ph type="ftr" sz="quarter" idx="11"/>
          </p:nvPr>
        </p:nvSpPr>
        <p:spPr/>
        <p:txBody>
          <a:bodyPr/>
          <a:lstStyle/>
          <a:p>
            <a:pPr algn="l"/>
            <a:r>
              <a:rPr lang="en-GB"/>
              <a:t>Basic Healthcare Provision Fund</a:t>
            </a:r>
            <a:endParaRPr lang="en-GB" dirty="0"/>
          </a:p>
        </p:txBody>
      </p:sp>
      <p:sp>
        <p:nvSpPr>
          <p:cNvPr id="6" name="Slide Number Placeholder 5"/>
          <p:cNvSpPr>
            <a:spLocks noGrp="1"/>
          </p:cNvSpPr>
          <p:nvPr>
            <p:ph type="sldNum" sz="quarter" idx="12"/>
          </p:nvPr>
        </p:nvSpPr>
        <p:spPr/>
        <p:txBody>
          <a:bodyPr/>
          <a:lstStyle/>
          <a:p>
            <a:fld id="{0ECC96F6-049C-4978-A80E-48FD3F6AA46C}" type="slidenum">
              <a:rPr lang="en-GB" smtClean="0"/>
              <a:pPr/>
              <a:t>22</a:t>
            </a:fld>
            <a:endParaRPr lang="en-GB" dirty="0"/>
          </a:p>
        </p:txBody>
      </p:sp>
      <p:sp>
        <p:nvSpPr>
          <p:cNvPr id="7" name="Title 1"/>
          <p:cNvSpPr>
            <a:spLocks noGrp="1"/>
          </p:cNvSpPr>
          <p:nvPr>
            <p:ph type="title"/>
          </p:nvPr>
        </p:nvSpPr>
        <p:spPr>
          <a:xfrm>
            <a:off x="335316" y="274703"/>
            <a:ext cx="10800450" cy="1143265"/>
          </a:xfrm>
        </p:spPr>
        <p:txBody>
          <a:bodyPr/>
          <a:lstStyle/>
          <a:p>
            <a:r>
              <a:rPr lang="en-US" sz="2000" dirty="0">
                <a:latin typeface="Arial"/>
                <a:cs typeface="Arial"/>
              </a:rPr>
              <a:t>Guided by the program objectives, resources under the NHIS gateway will guarantee an explicit package of services – ADULTS</a:t>
            </a:r>
            <a:endParaRPr lang="en-US" sz="2000" dirty="0"/>
          </a:p>
        </p:txBody>
      </p:sp>
      <p:sp>
        <p:nvSpPr>
          <p:cNvPr id="10" name="TextBox 9"/>
          <p:cNvSpPr txBox="1"/>
          <p:nvPr/>
        </p:nvSpPr>
        <p:spPr>
          <a:xfrm>
            <a:off x="406574" y="1989635"/>
            <a:ext cx="3024336" cy="1815763"/>
          </a:xfrm>
          <a:prstGeom prst="rect">
            <a:avLst/>
          </a:prstGeom>
          <a:solidFill>
            <a:srgbClr val="EBF1DE"/>
          </a:solidFill>
        </p:spPr>
        <p:txBody>
          <a:bodyPr wrap="square" lIns="91323" tIns="45661" rIns="91323" bIns="45661" rtlCol="0">
            <a:spAutoFit/>
          </a:bodyPr>
          <a:lstStyle/>
          <a:p>
            <a:r>
              <a:rPr lang="en-US" sz="1400" b="1" dirty="0">
                <a:latin typeface="Arial"/>
                <a:cs typeface="Arial"/>
              </a:rPr>
              <a:t>FAMILY PLANNING</a:t>
            </a:r>
          </a:p>
          <a:p>
            <a:pPr marL="285622" indent="-285622">
              <a:buFont typeface="Arial"/>
              <a:buChar char="•"/>
            </a:pPr>
            <a:endParaRPr lang="en-US" sz="1400" dirty="0">
              <a:latin typeface="Arial"/>
              <a:cs typeface="Arial"/>
            </a:endParaRPr>
          </a:p>
          <a:p>
            <a:r>
              <a:rPr lang="en-GB" sz="1400" dirty="0"/>
              <a:t> </a:t>
            </a:r>
          </a:p>
          <a:p>
            <a:pPr marL="171374" indent="-171374">
              <a:buFont typeface="Arial" pitchFamily="34" charset="0"/>
              <a:buChar char="•"/>
            </a:pPr>
            <a:r>
              <a:rPr lang="en-US" sz="1400" dirty="0"/>
              <a:t>Pills</a:t>
            </a:r>
          </a:p>
          <a:p>
            <a:pPr marL="171374" indent="-171374">
              <a:buFont typeface="Arial" pitchFamily="34" charset="0"/>
              <a:buChar char="•"/>
            </a:pPr>
            <a:r>
              <a:rPr lang="en-US" sz="1400" dirty="0"/>
              <a:t>Condom</a:t>
            </a:r>
          </a:p>
          <a:p>
            <a:pPr marL="171374" indent="-171374">
              <a:buFont typeface="Arial" pitchFamily="34" charset="0"/>
              <a:buChar char="•"/>
            </a:pPr>
            <a:r>
              <a:rPr lang="en-US" sz="1400" dirty="0"/>
              <a:t>Injectable</a:t>
            </a:r>
          </a:p>
          <a:p>
            <a:pPr marL="171374" indent="-171374">
              <a:buFont typeface="Arial" pitchFamily="34" charset="0"/>
              <a:buChar char="•"/>
            </a:pPr>
            <a:r>
              <a:rPr lang="en-US" sz="1400" dirty="0"/>
              <a:t>IUD</a:t>
            </a:r>
          </a:p>
          <a:p>
            <a:pPr marL="171374" indent="-171374">
              <a:buFont typeface="Arial" pitchFamily="34" charset="0"/>
              <a:buChar char="•"/>
            </a:pPr>
            <a:r>
              <a:rPr lang="en-US" sz="1400" dirty="0"/>
              <a:t>Implant</a:t>
            </a:r>
            <a:endParaRPr lang="en-GB" sz="1400" dirty="0"/>
          </a:p>
        </p:txBody>
      </p:sp>
      <p:sp>
        <p:nvSpPr>
          <p:cNvPr id="15" name="TextBox 14"/>
          <p:cNvSpPr txBox="1"/>
          <p:nvPr/>
        </p:nvSpPr>
        <p:spPr>
          <a:xfrm>
            <a:off x="9191550" y="1989635"/>
            <a:ext cx="2677318" cy="2294072"/>
          </a:xfrm>
          <a:prstGeom prst="rect">
            <a:avLst/>
          </a:prstGeom>
          <a:solidFill>
            <a:srgbClr val="EBF1DE"/>
          </a:solidFill>
        </p:spPr>
        <p:txBody>
          <a:bodyPr wrap="square" lIns="91323" tIns="45661" rIns="91323" bIns="45661" rtlCol="0">
            <a:spAutoFit/>
          </a:bodyPr>
          <a:lstStyle/>
          <a:p>
            <a:pPr marL="285622" indent="-285622">
              <a:buFont typeface="Arial"/>
              <a:buChar char="•"/>
            </a:pPr>
            <a:r>
              <a:rPr lang="en-US" sz="1400" dirty="0">
                <a:latin typeface="Arial"/>
                <a:cs typeface="Arial"/>
              </a:rPr>
              <a:t>Payments for care rendered will be case based.</a:t>
            </a:r>
          </a:p>
          <a:p>
            <a:pPr marL="285622" indent="-285622">
              <a:buFont typeface="Arial"/>
              <a:buChar char="•"/>
            </a:pPr>
            <a:endParaRPr lang="en-US" sz="1400" dirty="0">
              <a:latin typeface="Arial"/>
              <a:cs typeface="Arial"/>
            </a:endParaRPr>
          </a:p>
          <a:p>
            <a:pPr marL="285622" indent="-285622">
              <a:buFont typeface="Arial"/>
              <a:buChar char="•"/>
            </a:pPr>
            <a:r>
              <a:rPr lang="en-US" sz="1400" dirty="0">
                <a:latin typeface="Arial"/>
                <a:cs typeface="Arial"/>
              </a:rPr>
              <a:t>This guarantees that (</a:t>
            </a:r>
            <a:r>
              <a:rPr lang="en-US" sz="1400" dirty="0" err="1">
                <a:latin typeface="Arial"/>
                <a:cs typeface="Arial"/>
              </a:rPr>
              <a:t>i</a:t>
            </a:r>
            <a:r>
              <a:rPr lang="en-US" sz="1400" dirty="0">
                <a:latin typeface="Arial"/>
                <a:cs typeface="Arial"/>
              </a:rPr>
              <a:t>) services have been rendered (ii) scarce resources are maximized (iii) patient receive care for free thus increasing utilization</a:t>
            </a:r>
          </a:p>
        </p:txBody>
      </p:sp>
      <p:sp>
        <p:nvSpPr>
          <p:cNvPr id="8" name="TextBox 7"/>
          <p:cNvSpPr txBox="1"/>
          <p:nvPr/>
        </p:nvSpPr>
        <p:spPr>
          <a:xfrm>
            <a:off x="3718942" y="1989641"/>
            <a:ext cx="2520280" cy="1384875"/>
          </a:xfrm>
          <a:prstGeom prst="rect">
            <a:avLst/>
          </a:prstGeom>
          <a:solidFill>
            <a:srgbClr val="EBF1DE"/>
          </a:solidFill>
        </p:spPr>
        <p:txBody>
          <a:bodyPr wrap="square" lIns="91323" tIns="45661" rIns="91323" bIns="45661" rtlCol="0">
            <a:spAutoFit/>
          </a:bodyPr>
          <a:lstStyle/>
          <a:p>
            <a:r>
              <a:rPr lang="en-US" sz="1400" b="1" dirty="0">
                <a:latin typeface="Arial"/>
                <a:cs typeface="Arial"/>
              </a:rPr>
              <a:t>ADULTS</a:t>
            </a:r>
          </a:p>
          <a:p>
            <a:pPr marL="285622" indent="-285622">
              <a:buFont typeface="Arial"/>
              <a:buChar char="•"/>
            </a:pPr>
            <a:endParaRPr lang="en-US" sz="1400" dirty="0">
              <a:latin typeface="Arial"/>
              <a:cs typeface="Arial"/>
            </a:endParaRPr>
          </a:p>
          <a:p>
            <a:r>
              <a:rPr lang="en-GB" sz="1400" dirty="0"/>
              <a:t> </a:t>
            </a:r>
          </a:p>
          <a:p>
            <a:pPr marL="171374" indent="-171374">
              <a:buFont typeface="Arial" pitchFamily="34" charset="0"/>
              <a:buChar char="•"/>
            </a:pPr>
            <a:r>
              <a:rPr lang="en-GB" sz="1400" dirty="0"/>
              <a:t>Screen for risk of cardiovascular disease and diabetes</a:t>
            </a:r>
          </a:p>
        </p:txBody>
      </p:sp>
      <p:sp>
        <p:nvSpPr>
          <p:cNvPr id="11" name="TextBox 10"/>
          <p:cNvSpPr txBox="1"/>
          <p:nvPr/>
        </p:nvSpPr>
        <p:spPr>
          <a:xfrm>
            <a:off x="6383238" y="1989636"/>
            <a:ext cx="2520280" cy="1169432"/>
          </a:xfrm>
          <a:prstGeom prst="rect">
            <a:avLst/>
          </a:prstGeom>
          <a:solidFill>
            <a:srgbClr val="EBF1DE"/>
          </a:solidFill>
        </p:spPr>
        <p:txBody>
          <a:bodyPr wrap="square" lIns="91323" tIns="45661" rIns="91323" bIns="45661" rtlCol="0">
            <a:spAutoFit/>
          </a:bodyPr>
          <a:lstStyle/>
          <a:p>
            <a:r>
              <a:rPr lang="en-US" sz="1400" b="1" dirty="0">
                <a:latin typeface="Arial"/>
                <a:cs typeface="Arial"/>
              </a:rPr>
              <a:t>ALL</a:t>
            </a:r>
          </a:p>
          <a:p>
            <a:pPr marL="285622" indent="-285622">
              <a:buFont typeface="Arial"/>
              <a:buChar char="•"/>
            </a:pPr>
            <a:endParaRPr lang="en-US" sz="1400" dirty="0">
              <a:latin typeface="Arial"/>
              <a:cs typeface="Arial"/>
            </a:endParaRPr>
          </a:p>
          <a:p>
            <a:r>
              <a:rPr lang="en-GB" sz="1400" dirty="0"/>
              <a:t> </a:t>
            </a:r>
          </a:p>
          <a:p>
            <a:pPr marL="171374" indent="-171374">
              <a:buFont typeface="Arial" pitchFamily="34" charset="0"/>
              <a:buChar char="•"/>
            </a:pPr>
            <a:r>
              <a:rPr lang="en-US" sz="1400" dirty="0"/>
              <a:t>Malaria treatment (population over 5)</a:t>
            </a:r>
            <a:endParaRPr lang="en-GB" sz="1400" dirty="0"/>
          </a:p>
        </p:txBody>
      </p:sp>
      <p:sp>
        <p:nvSpPr>
          <p:cNvPr id="2" name="TextBox 1"/>
          <p:cNvSpPr txBox="1"/>
          <p:nvPr/>
        </p:nvSpPr>
        <p:spPr>
          <a:xfrm>
            <a:off x="1558702" y="4509914"/>
            <a:ext cx="6480720" cy="461665"/>
          </a:xfrm>
          <a:prstGeom prst="rect">
            <a:avLst/>
          </a:prstGeom>
          <a:noFill/>
        </p:spPr>
        <p:txBody>
          <a:bodyPr wrap="square" rtlCol="0">
            <a:spAutoFit/>
          </a:bodyPr>
          <a:lstStyle/>
          <a:p>
            <a:r>
              <a:rPr lang="en-US" dirty="0"/>
              <a:t>Plus Treatment of Moderate Malnutrition</a:t>
            </a:r>
          </a:p>
        </p:txBody>
      </p:sp>
    </p:spTree>
    <p:extLst>
      <p:ext uri="{BB962C8B-B14F-4D97-AF65-F5344CB8AC3E}">
        <p14:creationId xmlns:p14="http://schemas.microsoft.com/office/powerpoint/2010/main" val="1808887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912102"/>
            <a:ext cx="6671270" cy="364141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23" tIns="45661" rIns="91323" bIns="45661" rtlCol="0" anchor="ctr"/>
          <a:lstStyle/>
          <a:p>
            <a:pPr algn="ctr"/>
            <a:endParaRPr lang="en-GB"/>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2444" t="20441" b="7809"/>
          <a:stretch/>
        </p:blipFill>
        <p:spPr>
          <a:xfrm>
            <a:off x="0" y="2668662"/>
            <a:ext cx="6261054" cy="2273300"/>
          </a:xfrm>
          <a:prstGeom prst="rect">
            <a:avLst/>
          </a:prstGeom>
        </p:spPr>
      </p:pic>
      <p:sp>
        <p:nvSpPr>
          <p:cNvPr id="2" name="Title 1"/>
          <p:cNvSpPr>
            <a:spLocks noGrp="1"/>
          </p:cNvSpPr>
          <p:nvPr>
            <p:ph type="title"/>
          </p:nvPr>
        </p:nvSpPr>
        <p:spPr/>
        <p:txBody>
          <a:bodyPr/>
          <a:lstStyle/>
          <a:p>
            <a:r>
              <a:rPr lang="en-US" sz="2000" dirty="0"/>
              <a:t>On identification, each beneficiary will receive an identity card</a:t>
            </a:r>
          </a:p>
        </p:txBody>
      </p:sp>
      <p:sp>
        <p:nvSpPr>
          <p:cNvPr id="4" name="Date Placeholder 3"/>
          <p:cNvSpPr>
            <a:spLocks noGrp="1"/>
          </p:cNvSpPr>
          <p:nvPr>
            <p:ph type="dt" sz="half" idx="10"/>
          </p:nvPr>
        </p:nvSpPr>
        <p:spPr/>
        <p:txBody>
          <a:bodyPr/>
          <a:lstStyle/>
          <a:p>
            <a:fld id="{8966F4A8-C230-49B6-931F-87E8AF4F183F}" type="datetime1">
              <a:rPr lang="en-GB" smtClean="0"/>
              <a:pPr/>
              <a:t>02/08/2018</a:t>
            </a:fld>
            <a:endParaRPr lang="en-GB" dirty="0"/>
          </a:p>
        </p:txBody>
      </p:sp>
      <p:sp>
        <p:nvSpPr>
          <p:cNvPr id="5" name="Footer Placeholder 4"/>
          <p:cNvSpPr>
            <a:spLocks noGrp="1"/>
          </p:cNvSpPr>
          <p:nvPr>
            <p:ph type="ftr" sz="quarter" idx="11"/>
          </p:nvPr>
        </p:nvSpPr>
        <p:spPr/>
        <p:txBody>
          <a:bodyPr/>
          <a:lstStyle/>
          <a:p>
            <a:pPr algn="l"/>
            <a:r>
              <a:rPr lang="en-GB"/>
              <a:t>Basic Healthcare Provision Fund</a:t>
            </a:r>
            <a:endParaRPr lang="en-GB" dirty="0"/>
          </a:p>
        </p:txBody>
      </p:sp>
      <p:sp>
        <p:nvSpPr>
          <p:cNvPr id="6" name="Slide Number Placeholder 5"/>
          <p:cNvSpPr>
            <a:spLocks noGrp="1"/>
          </p:cNvSpPr>
          <p:nvPr>
            <p:ph type="sldNum" sz="quarter" idx="12"/>
          </p:nvPr>
        </p:nvSpPr>
        <p:spPr/>
        <p:txBody>
          <a:bodyPr/>
          <a:lstStyle/>
          <a:p>
            <a:fld id="{0ECC96F6-049C-4978-A80E-48FD3F6AA46C}" type="slidenum">
              <a:rPr lang="en-GB" smtClean="0"/>
              <a:pPr/>
              <a:t>23</a:t>
            </a:fld>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3119" y="1915624"/>
            <a:ext cx="6887295" cy="3637890"/>
          </a:xfrm>
          <a:prstGeom prst="rect">
            <a:avLst/>
          </a:prstGeom>
        </p:spPr>
      </p:pic>
    </p:spTree>
    <p:extLst>
      <p:ext uri="{BB962C8B-B14F-4D97-AF65-F5344CB8AC3E}">
        <p14:creationId xmlns:p14="http://schemas.microsoft.com/office/powerpoint/2010/main" val="988481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a:cs typeface="Arial"/>
              </a:rPr>
              <a:t>Content</a:t>
            </a:r>
          </a:p>
        </p:txBody>
      </p:sp>
      <p:sp>
        <p:nvSpPr>
          <p:cNvPr id="5" name="Footer Placeholder 4"/>
          <p:cNvSpPr>
            <a:spLocks noGrp="1"/>
          </p:cNvSpPr>
          <p:nvPr>
            <p:ph type="ftr" sz="quarter" idx="11"/>
          </p:nvPr>
        </p:nvSpPr>
        <p:spPr/>
        <p:txBody>
          <a:bodyPr/>
          <a:lstStyle/>
          <a:p>
            <a:pPr algn="l"/>
            <a:r>
              <a:rPr lang="en-GB"/>
              <a:t>Basic Healthcare Provision Fund</a:t>
            </a:r>
            <a:endParaRPr lang="en-GB" dirty="0"/>
          </a:p>
        </p:txBody>
      </p:sp>
      <p:sp>
        <p:nvSpPr>
          <p:cNvPr id="7" name="Text Placeholder 5">
            <a:hlinkClick r:id="rId2" action="ppaction://hlinksldjump"/>
          </p:cNvPr>
          <p:cNvSpPr>
            <a:spLocks noGrp="1"/>
          </p:cNvSpPr>
          <p:nvPr/>
        </p:nvSpPr>
        <p:spPr bwMode="gray">
          <a:xfrm>
            <a:off x="865187" y="1467475"/>
            <a:ext cx="8686403" cy="858035"/>
          </a:xfrm>
          <a:prstGeom prst="rect">
            <a:avLst/>
          </a:prstGeom>
          <a:noFill/>
          <a:ln>
            <a:solidFill>
              <a:srgbClr val="FFFFFF"/>
            </a:solidFill>
          </a:ln>
          <a:extLst/>
        </p:spPr>
        <p:txBody>
          <a:bodyPr vert="horz" wrap="square" lIns="142692" tIns="142692" rIns="0" bIns="142692"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Calibri"/>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Calibri"/>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Calibri"/>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Calibri"/>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0"/>
              </a:spcBef>
              <a:spcAft>
                <a:spcPct val="0"/>
              </a:spcAft>
            </a:pPr>
            <a:r>
              <a:rPr lang="en-US" b="1" dirty="0">
                <a:latin typeface="Arial"/>
                <a:cs typeface="Arial"/>
              </a:rPr>
              <a:t>Background</a:t>
            </a:r>
          </a:p>
        </p:txBody>
      </p:sp>
      <p:sp>
        <p:nvSpPr>
          <p:cNvPr id="8" name="Text Placeholder 5">
            <a:hlinkClick r:id="rId2" action="ppaction://hlinksldjump"/>
          </p:cNvPr>
          <p:cNvSpPr>
            <a:spLocks noGrp="1"/>
          </p:cNvSpPr>
          <p:nvPr/>
        </p:nvSpPr>
        <p:spPr bwMode="gray">
          <a:xfrm>
            <a:off x="865187" y="2343399"/>
            <a:ext cx="8686403" cy="741093"/>
          </a:xfrm>
          <a:prstGeom prst="rect">
            <a:avLst/>
          </a:prstGeom>
          <a:noFill/>
          <a:extLst>
            <a:ext uri="{909E8E84-426E-40dd-AFC4-6F175D3DCCD1}">
              <a14:hiddenFill xmlns="" xmlns:a14="http://schemas.microsoft.com/office/drawing/2010/main">
                <a:solidFill>
                  <a:scrgbClr r="0" g="0" b="0"/>
                </a:solidFill>
              </a14:hiddenFill>
            </a:ext>
          </a:extLst>
        </p:spPr>
        <p:txBody>
          <a:bodyPr vert="horz" wrap="square" lIns="142692" tIns="142692" rIns="0" bIns="142692"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Calibri"/>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Calibri"/>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Calibri"/>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Calibri"/>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0"/>
              </a:spcBef>
              <a:spcAft>
                <a:spcPct val="0"/>
              </a:spcAft>
            </a:pPr>
            <a:r>
              <a:rPr lang="en-GB" b="1" dirty="0">
                <a:latin typeface="Arial"/>
                <a:cs typeface="Arial"/>
              </a:rPr>
              <a:t>Rationale for operations manual</a:t>
            </a:r>
          </a:p>
        </p:txBody>
      </p:sp>
      <p:sp>
        <p:nvSpPr>
          <p:cNvPr id="9" name="Text Placeholder 5">
            <a:hlinkClick r:id="rId2" action="ppaction://hlinksldjump"/>
          </p:cNvPr>
          <p:cNvSpPr>
            <a:spLocks noGrp="1"/>
          </p:cNvSpPr>
          <p:nvPr/>
        </p:nvSpPr>
        <p:spPr bwMode="gray">
          <a:xfrm>
            <a:off x="865187" y="3102380"/>
            <a:ext cx="8686403" cy="769203"/>
          </a:xfrm>
          <a:prstGeom prst="rect">
            <a:avLst/>
          </a:prstGeom>
          <a:noFill/>
          <a:extLst>
            <a:ext uri="{909E8E84-426E-40dd-AFC4-6F175D3DCCD1}">
              <a14:hiddenFill xmlns="" xmlns:a14="http://schemas.microsoft.com/office/drawing/2010/main">
                <a:solidFill>
                  <a:scrgbClr r="0" g="0" b="0"/>
                </a:solidFill>
              </a14:hiddenFill>
            </a:ext>
          </a:extLst>
        </p:spPr>
        <p:txBody>
          <a:bodyPr vert="horz" wrap="square" lIns="142692" tIns="142692" rIns="0" bIns="142692"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Calibri"/>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Calibri"/>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Calibri"/>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Calibri"/>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0"/>
              </a:spcBef>
              <a:spcAft>
                <a:spcPct val="0"/>
              </a:spcAft>
            </a:pPr>
            <a:r>
              <a:rPr lang="en-GB" b="1" dirty="0">
                <a:latin typeface="Arial"/>
                <a:cs typeface="Arial"/>
              </a:rPr>
              <a:t>Operationalizing the BHCPF</a:t>
            </a:r>
          </a:p>
        </p:txBody>
      </p:sp>
      <p:sp>
        <p:nvSpPr>
          <p:cNvPr id="10" name="Text Placeholder 5">
            <a:hlinkClick r:id="rId2" action="ppaction://hlinksldjump"/>
          </p:cNvPr>
          <p:cNvSpPr>
            <a:spLocks noGrp="1"/>
          </p:cNvSpPr>
          <p:nvPr/>
        </p:nvSpPr>
        <p:spPr bwMode="gray">
          <a:xfrm>
            <a:off x="865187" y="3889601"/>
            <a:ext cx="8686403" cy="769203"/>
          </a:xfrm>
          <a:prstGeom prst="rect">
            <a:avLst/>
          </a:prstGeom>
          <a:solidFill>
            <a:srgbClr val="9BBB59"/>
          </a:solidFill>
          <a:extLst/>
        </p:spPr>
        <p:txBody>
          <a:bodyPr vert="horz" wrap="square" lIns="142692" tIns="142692" rIns="0" bIns="142692"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Calibri"/>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Calibri"/>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Calibri"/>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Calibri"/>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0"/>
              </a:spcBef>
              <a:spcAft>
                <a:spcPct val="0"/>
              </a:spcAft>
            </a:pPr>
            <a:r>
              <a:rPr lang="en-GB" b="1" dirty="0">
                <a:latin typeface="Arial"/>
                <a:cs typeface="Arial"/>
              </a:rPr>
              <a:t>Journey so far</a:t>
            </a:r>
          </a:p>
        </p:txBody>
      </p:sp>
    </p:spTree>
    <p:extLst>
      <p:ext uri="{BB962C8B-B14F-4D97-AF65-F5344CB8AC3E}">
        <p14:creationId xmlns:p14="http://schemas.microsoft.com/office/powerpoint/2010/main" val="4075730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17" y="274703"/>
            <a:ext cx="10440410" cy="1143265"/>
          </a:xfrm>
        </p:spPr>
        <p:txBody>
          <a:bodyPr/>
          <a:lstStyle/>
          <a:p>
            <a:r>
              <a:rPr lang="en-US" sz="2000" dirty="0"/>
              <a:t>In the last 1 year we have received commitment from partners. We are developing the operations manual and supporting the States in preparation for implementation</a:t>
            </a:r>
          </a:p>
        </p:txBody>
      </p:sp>
      <p:sp>
        <p:nvSpPr>
          <p:cNvPr id="6" name="Slide Number Placeholder 5"/>
          <p:cNvSpPr>
            <a:spLocks noGrp="1"/>
          </p:cNvSpPr>
          <p:nvPr>
            <p:ph type="sldNum" sz="quarter" idx="12"/>
          </p:nvPr>
        </p:nvSpPr>
        <p:spPr/>
        <p:txBody>
          <a:bodyPr/>
          <a:lstStyle/>
          <a:p>
            <a:fld id="{0ECC96F6-049C-4978-A80E-48FD3F6AA46C}" type="slidenum">
              <a:rPr lang="en-GB" smtClean="0"/>
              <a:pPr/>
              <a:t>25</a:t>
            </a:fld>
            <a:endParaRPr lang="en-GB" dirty="0"/>
          </a:p>
        </p:txBody>
      </p:sp>
      <p:sp>
        <p:nvSpPr>
          <p:cNvPr id="7" name="Rectangle 6"/>
          <p:cNvSpPr>
            <a:spLocks/>
          </p:cNvSpPr>
          <p:nvPr/>
        </p:nvSpPr>
        <p:spPr>
          <a:xfrm>
            <a:off x="359700" y="1442638"/>
            <a:ext cx="4943418" cy="5155515"/>
          </a:xfrm>
          <a:prstGeom prst="rect">
            <a:avLst/>
          </a:prstGeom>
          <a:noFill/>
          <a:ln w="19050" cmpd="sng">
            <a:solidFill>
              <a:schemeClr val="accent3">
                <a:lumMod val="20000"/>
                <a:lumOff val="80000"/>
              </a:schemeClr>
            </a:solidFill>
            <a:miter lim="800000"/>
            <a:headEnd/>
            <a:tailEnd/>
          </a:ln>
        </p:spPr>
        <p:txBody>
          <a:bodyPr vert="horz" wrap="square" lIns="73050" tIns="73050" rIns="73050" bIns="73050" numCol="1" anchor="ctr" anchorCtr="0" compatLnSpc="1">
            <a:prstTxWarp prst="textNoShape">
              <a:avLst/>
            </a:prstTxWarp>
            <a:noAutofit/>
          </a:bodyPr>
          <a:lstStyle/>
          <a:p>
            <a:pPr defTabSz="894847" eaLnBrk="0" hangingPunct="0">
              <a:buClr>
                <a:schemeClr val="tx2"/>
              </a:buClr>
            </a:pPr>
            <a:endParaRPr lang="en-US" sz="1100" b="1" dirty="0">
              <a:solidFill>
                <a:schemeClr val="bg1"/>
              </a:solidFill>
            </a:endParaRPr>
          </a:p>
        </p:txBody>
      </p:sp>
      <p:sp>
        <p:nvSpPr>
          <p:cNvPr id="8" name="Rectangle 7"/>
          <p:cNvSpPr/>
          <p:nvPr/>
        </p:nvSpPr>
        <p:spPr>
          <a:xfrm>
            <a:off x="373427" y="1413577"/>
            <a:ext cx="4926795" cy="559943"/>
          </a:xfrm>
          <a:prstGeom prst="rect">
            <a:avLst/>
          </a:prstGeom>
          <a:solidFill>
            <a:schemeClr val="accent3">
              <a:lumMod val="20000"/>
              <a:lumOff val="80000"/>
            </a:scheme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lIns="77825" tIns="38913" rIns="77825" bIns="38913" rtlCol="0" anchor="ctr"/>
          <a:lstStyle/>
          <a:p>
            <a:r>
              <a:rPr lang="en-US" sz="1800" b="1" dirty="0">
                <a:solidFill>
                  <a:srgbClr val="000000"/>
                </a:solidFill>
                <a:latin typeface="Arial"/>
                <a:cs typeface="Arial"/>
              </a:rPr>
              <a:t>Partner support through GFF and BMGF </a:t>
            </a:r>
          </a:p>
        </p:txBody>
      </p:sp>
      <p:sp>
        <p:nvSpPr>
          <p:cNvPr id="9" name="Oval 8"/>
          <p:cNvSpPr>
            <a:spLocks noChangeArrowheads="1"/>
          </p:cNvSpPr>
          <p:nvPr/>
        </p:nvSpPr>
        <p:spPr bwMode="gray">
          <a:xfrm>
            <a:off x="118551" y="1341569"/>
            <a:ext cx="368593" cy="290433"/>
          </a:xfrm>
          <a:prstGeom prst="ellipse">
            <a:avLst/>
          </a:prstGeom>
          <a:solidFill>
            <a:schemeClr val="accent3"/>
          </a:solidFill>
          <a:ln w="19050">
            <a:solidFill>
              <a:schemeClr val="bg1"/>
            </a:solidFill>
            <a:round/>
            <a:headEnd/>
            <a:tailEnd/>
          </a:ln>
          <a:effectLst/>
          <a:extLst/>
        </p:spPr>
        <p:txBody>
          <a:bodyPr wrap="none" lIns="0" tIns="0" rIns="0" bIns="0" anchor="ctr" anchorCtr="1"/>
          <a:lstStyle/>
          <a:p>
            <a:pPr algn="ctr" defTabSz="894847">
              <a:buClr>
                <a:schemeClr val="tx2"/>
              </a:buClr>
            </a:pPr>
            <a:r>
              <a:rPr lang="en-GB" sz="1100" b="1" dirty="0">
                <a:solidFill>
                  <a:srgbClr val="FFFFFF"/>
                </a:solidFill>
              </a:rPr>
              <a:t>1.</a:t>
            </a:r>
          </a:p>
        </p:txBody>
      </p:sp>
      <p:sp>
        <p:nvSpPr>
          <p:cNvPr id="10" name="TextBox 9"/>
          <p:cNvSpPr txBox="1"/>
          <p:nvPr/>
        </p:nvSpPr>
        <p:spPr>
          <a:xfrm>
            <a:off x="478592" y="2061644"/>
            <a:ext cx="4608511" cy="3323868"/>
          </a:xfrm>
          <a:prstGeom prst="rect">
            <a:avLst/>
          </a:prstGeom>
          <a:noFill/>
        </p:spPr>
        <p:txBody>
          <a:bodyPr wrap="square" lIns="91323" tIns="45661" rIns="91323" bIns="45661" rtlCol="0">
            <a:spAutoFit/>
          </a:bodyPr>
          <a:lstStyle/>
          <a:p>
            <a:r>
              <a:rPr lang="en-US" sz="1500" dirty="0">
                <a:latin typeface="Arial"/>
                <a:cs typeface="Arial"/>
              </a:rPr>
              <a:t>With donor funds expected, the</a:t>
            </a:r>
          </a:p>
          <a:p>
            <a:pPr marL="514121" indent="-514121">
              <a:buAutoNum type="romanLcParenBoth"/>
            </a:pPr>
            <a:r>
              <a:rPr lang="en-US" sz="1500" dirty="0">
                <a:latin typeface="Arial"/>
                <a:cs typeface="Arial"/>
              </a:rPr>
              <a:t>Financial guidelines</a:t>
            </a:r>
          </a:p>
          <a:p>
            <a:pPr marL="514121" indent="-514121">
              <a:buAutoNum type="romanLcParenBoth"/>
            </a:pPr>
            <a:r>
              <a:rPr lang="en-US" sz="1500" dirty="0">
                <a:latin typeface="Arial"/>
                <a:cs typeface="Arial"/>
              </a:rPr>
              <a:t>Procurement rules</a:t>
            </a:r>
          </a:p>
          <a:p>
            <a:pPr marL="514121" indent="-514121">
              <a:buAutoNum type="romanLcParenBoth"/>
            </a:pPr>
            <a:r>
              <a:rPr lang="en-US" sz="1500" dirty="0">
                <a:latin typeface="Arial"/>
                <a:cs typeface="Arial"/>
              </a:rPr>
              <a:t>Environmental and social </a:t>
            </a:r>
          </a:p>
          <a:p>
            <a:r>
              <a:rPr lang="en-US" sz="1500" dirty="0">
                <a:latin typeface="Arial"/>
                <a:cs typeface="Arial"/>
              </a:rPr>
              <a:t>Impact safeguards are subject to agreements signed between FG &amp; World Bank</a:t>
            </a:r>
          </a:p>
          <a:p>
            <a:endParaRPr lang="en-US" sz="1500" dirty="0">
              <a:latin typeface="Arial"/>
              <a:cs typeface="Arial"/>
            </a:endParaRPr>
          </a:p>
          <a:p>
            <a:r>
              <a:rPr lang="en-US" sz="1500" dirty="0">
                <a:latin typeface="Arial"/>
                <a:cs typeface="Arial"/>
              </a:rPr>
              <a:t>Conditions precedent include:</a:t>
            </a:r>
          </a:p>
          <a:p>
            <a:r>
              <a:rPr lang="en-US" sz="1500" dirty="0">
                <a:latin typeface="Arial"/>
                <a:cs typeface="Arial"/>
              </a:rPr>
              <a:t> (</a:t>
            </a:r>
            <a:r>
              <a:rPr lang="en-US" sz="1500" dirty="0" err="1">
                <a:latin typeface="Arial"/>
                <a:cs typeface="Arial"/>
              </a:rPr>
              <a:t>i</a:t>
            </a:r>
            <a:r>
              <a:rPr lang="en-US" sz="1500" dirty="0">
                <a:latin typeface="Arial"/>
                <a:cs typeface="Arial"/>
              </a:rPr>
              <a:t>)  Accounts to be opened at the CBN for all the implementing entities and facility level accounts opened at commercial banks</a:t>
            </a:r>
          </a:p>
          <a:p>
            <a:r>
              <a:rPr lang="en-US" sz="1500" dirty="0">
                <a:latin typeface="Arial"/>
                <a:cs typeface="Arial"/>
              </a:rPr>
              <a:t>(ii) Robust Performance metrics with M&amp;E</a:t>
            </a:r>
          </a:p>
          <a:p>
            <a:r>
              <a:rPr lang="en-US" sz="1500" dirty="0">
                <a:latin typeface="Arial"/>
                <a:cs typeface="Arial"/>
              </a:rPr>
              <a:t>(iii) External verification of results</a:t>
            </a:r>
          </a:p>
          <a:p>
            <a:endParaRPr lang="en-US" sz="1500" dirty="0">
              <a:latin typeface="Arial"/>
              <a:cs typeface="Arial"/>
            </a:endParaRPr>
          </a:p>
        </p:txBody>
      </p:sp>
      <p:sp>
        <p:nvSpPr>
          <p:cNvPr id="11" name="Rectangle 10"/>
          <p:cNvSpPr>
            <a:spLocks/>
          </p:cNvSpPr>
          <p:nvPr/>
        </p:nvSpPr>
        <p:spPr>
          <a:xfrm>
            <a:off x="5904317" y="1485579"/>
            <a:ext cx="4943418" cy="5112568"/>
          </a:xfrm>
          <a:prstGeom prst="rect">
            <a:avLst/>
          </a:prstGeom>
          <a:noFill/>
          <a:ln w="19050" cmpd="sng">
            <a:solidFill>
              <a:schemeClr val="accent3">
                <a:lumMod val="20000"/>
                <a:lumOff val="80000"/>
              </a:schemeClr>
            </a:solidFill>
            <a:miter lim="800000"/>
            <a:headEnd/>
            <a:tailEnd/>
          </a:ln>
        </p:spPr>
        <p:txBody>
          <a:bodyPr vert="horz" wrap="square" lIns="73050" tIns="73050" rIns="73050" bIns="73050" numCol="1" anchor="ctr" anchorCtr="0" compatLnSpc="1">
            <a:prstTxWarp prst="textNoShape">
              <a:avLst/>
            </a:prstTxWarp>
            <a:noAutofit/>
          </a:bodyPr>
          <a:lstStyle/>
          <a:p>
            <a:pPr defTabSz="894847" eaLnBrk="0" hangingPunct="0">
              <a:buClr>
                <a:schemeClr val="tx2"/>
              </a:buClr>
            </a:pPr>
            <a:endParaRPr lang="en-US" sz="1100" b="1" dirty="0">
              <a:solidFill>
                <a:schemeClr val="bg1"/>
              </a:solidFill>
            </a:endParaRPr>
          </a:p>
        </p:txBody>
      </p:sp>
      <p:sp>
        <p:nvSpPr>
          <p:cNvPr id="12" name="Rectangle 11"/>
          <p:cNvSpPr/>
          <p:nvPr/>
        </p:nvSpPr>
        <p:spPr>
          <a:xfrm>
            <a:off x="5918042" y="1456525"/>
            <a:ext cx="4926795" cy="559943"/>
          </a:xfrm>
          <a:prstGeom prst="rect">
            <a:avLst/>
          </a:prstGeom>
          <a:solidFill>
            <a:schemeClr val="accent3">
              <a:lumMod val="20000"/>
              <a:lumOff val="80000"/>
            </a:scheme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lIns="77825" tIns="38913" rIns="77825" bIns="38913" rtlCol="0" anchor="ctr"/>
          <a:lstStyle/>
          <a:p>
            <a:r>
              <a:rPr lang="en-US" sz="1800" b="1" dirty="0">
                <a:solidFill>
                  <a:srgbClr val="000000"/>
                </a:solidFill>
                <a:latin typeface="Arial"/>
                <a:cs typeface="Arial"/>
              </a:rPr>
              <a:t>Federal support for the State process</a:t>
            </a:r>
          </a:p>
        </p:txBody>
      </p:sp>
      <p:sp>
        <p:nvSpPr>
          <p:cNvPr id="13" name="TextBox 12"/>
          <p:cNvSpPr txBox="1"/>
          <p:nvPr/>
        </p:nvSpPr>
        <p:spPr>
          <a:xfrm>
            <a:off x="6023207" y="2104591"/>
            <a:ext cx="4608511" cy="2769870"/>
          </a:xfrm>
          <a:prstGeom prst="rect">
            <a:avLst/>
          </a:prstGeom>
          <a:noFill/>
        </p:spPr>
        <p:txBody>
          <a:bodyPr wrap="square" lIns="91323" tIns="45661" rIns="91323" bIns="45661" rtlCol="0">
            <a:spAutoFit/>
          </a:bodyPr>
          <a:lstStyle/>
          <a:p>
            <a:pPr marL="285622" indent="-285622">
              <a:buFont typeface="Arial"/>
              <a:buChar char="•"/>
            </a:pPr>
            <a:r>
              <a:rPr lang="en-US" sz="1600" dirty="0">
                <a:latin typeface="Arial"/>
                <a:cs typeface="Arial"/>
              </a:rPr>
              <a:t>Opening of facility accounts</a:t>
            </a:r>
          </a:p>
          <a:p>
            <a:pPr marL="285622" indent="-285622">
              <a:buFont typeface="Arial"/>
              <a:buChar char="•"/>
            </a:pPr>
            <a:endParaRPr lang="en-US" sz="1600" dirty="0">
              <a:latin typeface="Arial"/>
              <a:cs typeface="Arial"/>
            </a:endParaRPr>
          </a:p>
          <a:p>
            <a:pPr marL="285622" indent="-285622">
              <a:buFont typeface="Arial"/>
              <a:buChar char="•"/>
            </a:pPr>
            <a:r>
              <a:rPr lang="en-US" sz="1600" dirty="0">
                <a:latin typeface="Arial"/>
                <a:cs typeface="Arial"/>
              </a:rPr>
              <a:t>Capacity building for SPHCDA &amp; SSHIA ongoing</a:t>
            </a:r>
          </a:p>
          <a:p>
            <a:pPr marL="285622" indent="-285622">
              <a:buFont typeface="Arial"/>
              <a:buChar char="•"/>
            </a:pPr>
            <a:endParaRPr lang="en-US" sz="1600" dirty="0">
              <a:latin typeface="Arial"/>
              <a:cs typeface="Arial"/>
            </a:endParaRPr>
          </a:p>
          <a:p>
            <a:pPr marL="285622" indent="-285622">
              <a:buFont typeface="Arial"/>
              <a:buChar char="•"/>
            </a:pPr>
            <a:r>
              <a:rPr lang="en-US" sz="1600" dirty="0">
                <a:latin typeface="Arial"/>
                <a:cs typeface="Arial"/>
              </a:rPr>
              <a:t>Engaging stakeholders on different aspects of the program</a:t>
            </a:r>
          </a:p>
          <a:p>
            <a:pPr marL="285622" indent="-285622">
              <a:buFont typeface="Arial"/>
              <a:buChar char="•"/>
            </a:pPr>
            <a:endParaRPr lang="en-US" sz="1600" dirty="0">
              <a:latin typeface="Arial"/>
              <a:cs typeface="Arial"/>
            </a:endParaRPr>
          </a:p>
          <a:p>
            <a:pPr marL="285622" indent="-285622">
              <a:buFont typeface="Arial"/>
              <a:buChar char="•"/>
            </a:pPr>
            <a:r>
              <a:rPr lang="en-US" sz="1600" dirty="0">
                <a:latin typeface="Arial"/>
                <a:cs typeface="Arial"/>
              </a:rPr>
              <a:t>Baseline assessments </a:t>
            </a:r>
          </a:p>
          <a:p>
            <a:endParaRPr lang="en-US" sz="1500" dirty="0">
              <a:latin typeface="Arial"/>
              <a:cs typeface="Arial"/>
            </a:endParaRPr>
          </a:p>
          <a:p>
            <a:pPr marL="285622" indent="-285622">
              <a:buFont typeface="Arial"/>
              <a:buChar char="•"/>
            </a:pPr>
            <a:endParaRPr lang="en-US" sz="1500" dirty="0">
              <a:latin typeface="Arial"/>
              <a:cs typeface="Arial"/>
            </a:endParaRPr>
          </a:p>
        </p:txBody>
      </p:sp>
      <p:sp>
        <p:nvSpPr>
          <p:cNvPr id="14" name="Oval 13"/>
          <p:cNvSpPr>
            <a:spLocks noChangeArrowheads="1"/>
          </p:cNvSpPr>
          <p:nvPr/>
        </p:nvSpPr>
        <p:spPr bwMode="gray">
          <a:xfrm>
            <a:off x="5726622" y="1341569"/>
            <a:ext cx="368593" cy="290433"/>
          </a:xfrm>
          <a:prstGeom prst="ellipse">
            <a:avLst/>
          </a:prstGeom>
          <a:solidFill>
            <a:schemeClr val="accent3"/>
          </a:solidFill>
          <a:ln w="19050">
            <a:solidFill>
              <a:schemeClr val="bg1"/>
            </a:solidFill>
            <a:round/>
            <a:headEnd/>
            <a:tailEnd/>
          </a:ln>
          <a:effectLst/>
          <a:extLst/>
        </p:spPr>
        <p:txBody>
          <a:bodyPr wrap="none" lIns="0" tIns="0" rIns="0" bIns="0" anchor="ctr" anchorCtr="1"/>
          <a:lstStyle/>
          <a:p>
            <a:pPr algn="ctr" defTabSz="894847">
              <a:buClr>
                <a:schemeClr val="tx2"/>
              </a:buClr>
            </a:pPr>
            <a:r>
              <a:rPr lang="en-GB" sz="1100" b="1" dirty="0">
                <a:solidFill>
                  <a:srgbClr val="FFFFFF"/>
                </a:solidFill>
              </a:rPr>
              <a:t>2.</a:t>
            </a:r>
          </a:p>
        </p:txBody>
      </p:sp>
    </p:spTree>
    <p:extLst>
      <p:ext uri="{BB962C8B-B14F-4D97-AF65-F5344CB8AC3E}">
        <p14:creationId xmlns:p14="http://schemas.microsoft.com/office/powerpoint/2010/main" val="226214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ECC96F6-049C-4978-A80E-48FD3F6AA46C}" type="slidenum">
              <a:rPr lang="en-GB" smtClean="0"/>
              <a:pPr/>
              <a:t>26</a:t>
            </a:fld>
            <a:endParaRPr lang="en-GB" dirty="0"/>
          </a:p>
        </p:txBody>
      </p:sp>
      <p:sp>
        <p:nvSpPr>
          <p:cNvPr id="7" name="Title 1"/>
          <p:cNvSpPr>
            <a:spLocks noGrp="1"/>
          </p:cNvSpPr>
          <p:nvPr>
            <p:ph type="title"/>
          </p:nvPr>
        </p:nvSpPr>
        <p:spPr>
          <a:xfrm>
            <a:off x="335317" y="-170606"/>
            <a:ext cx="10440410" cy="1143265"/>
          </a:xfrm>
        </p:spPr>
        <p:txBody>
          <a:bodyPr/>
          <a:lstStyle/>
          <a:p>
            <a:r>
              <a:rPr lang="en-US" sz="2000" dirty="0"/>
              <a:t>In the last 1 year we have received commitment from partners. We are developing the operations manual and supporting the States in preparation for implementation</a:t>
            </a:r>
          </a:p>
        </p:txBody>
      </p:sp>
      <p:sp>
        <p:nvSpPr>
          <p:cNvPr id="20" name="Rectangle 19"/>
          <p:cNvSpPr/>
          <p:nvPr/>
        </p:nvSpPr>
        <p:spPr>
          <a:xfrm>
            <a:off x="190558" y="1557593"/>
            <a:ext cx="4926795" cy="559943"/>
          </a:xfrm>
          <a:prstGeom prst="rect">
            <a:avLst/>
          </a:prstGeom>
          <a:solidFill>
            <a:schemeClr val="accent3">
              <a:lumMod val="20000"/>
              <a:lumOff val="80000"/>
            </a:scheme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lIns="77825" tIns="38913" rIns="77825" bIns="38913" rtlCol="0" anchor="ctr"/>
          <a:lstStyle/>
          <a:p>
            <a:r>
              <a:rPr lang="en-US" sz="1800" b="1" dirty="0">
                <a:solidFill>
                  <a:srgbClr val="000000"/>
                </a:solidFill>
                <a:latin typeface="Arial"/>
                <a:cs typeface="Arial"/>
              </a:rPr>
              <a:t>Baseline survey of facilities </a:t>
            </a:r>
          </a:p>
          <a:p>
            <a:endParaRPr lang="en-US" sz="1800" b="1" dirty="0">
              <a:solidFill>
                <a:srgbClr val="000000"/>
              </a:solidFill>
              <a:latin typeface="Arial"/>
              <a:cs typeface="Arial"/>
            </a:endParaRPr>
          </a:p>
        </p:txBody>
      </p:sp>
      <p:sp>
        <p:nvSpPr>
          <p:cNvPr id="21" name="Rectangle 20"/>
          <p:cNvSpPr/>
          <p:nvPr/>
        </p:nvSpPr>
        <p:spPr>
          <a:xfrm>
            <a:off x="190558" y="2277673"/>
            <a:ext cx="4926795" cy="559943"/>
          </a:xfrm>
          <a:prstGeom prst="rect">
            <a:avLst/>
          </a:prstGeom>
          <a:solidFill>
            <a:schemeClr val="accent3">
              <a:lumMod val="20000"/>
              <a:lumOff val="80000"/>
            </a:scheme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lIns="77825" tIns="38913" rIns="77825" bIns="38913" rtlCol="0" anchor="ctr"/>
          <a:lstStyle/>
          <a:p>
            <a:r>
              <a:rPr lang="en-US" sz="1800" b="1" dirty="0">
                <a:solidFill>
                  <a:srgbClr val="000000"/>
                </a:solidFill>
                <a:latin typeface="Arial"/>
                <a:cs typeface="Arial"/>
              </a:rPr>
              <a:t>Capacity building for SPHCDA &amp; SSHIA</a:t>
            </a:r>
          </a:p>
          <a:p>
            <a:endParaRPr lang="en-US" sz="1800" b="1" dirty="0">
              <a:solidFill>
                <a:srgbClr val="000000"/>
              </a:solidFill>
              <a:latin typeface="Arial"/>
              <a:cs typeface="Arial"/>
            </a:endParaRPr>
          </a:p>
        </p:txBody>
      </p:sp>
      <p:sp>
        <p:nvSpPr>
          <p:cNvPr id="22" name="Rectangle 21"/>
          <p:cNvSpPr/>
          <p:nvPr/>
        </p:nvSpPr>
        <p:spPr>
          <a:xfrm>
            <a:off x="190558" y="2997753"/>
            <a:ext cx="4926795" cy="559943"/>
          </a:xfrm>
          <a:prstGeom prst="rect">
            <a:avLst/>
          </a:prstGeom>
          <a:solidFill>
            <a:schemeClr val="accent3">
              <a:lumMod val="20000"/>
              <a:lumOff val="80000"/>
            </a:scheme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lIns="77825" tIns="38913" rIns="77825" bIns="38913" rtlCol="0" anchor="ctr"/>
          <a:lstStyle/>
          <a:p>
            <a:r>
              <a:rPr lang="en-US" sz="1800" b="1" dirty="0">
                <a:solidFill>
                  <a:srgbClr val="000000"/>
                </a:solidFill>
                <a:latin typeface="Arial"/>
                <a:cs typeface="Arial"/>
              </a:rPr>
              <a:t>Facility level accounts </a:t>
            </a:r>
          </a:p>
        </p:txBody>
      </p:sp>
      <p:sp>
        <p:nvSpPr>
          <p:cNvPr id="23" name="Rectangle 22"/>
          <p:cNvSpPr/>
          <p:nvPr/>
        </p:nvSpPr>
        <p:spPr>
          <a:xfrm>
            <a:off x="190558" y="3717833"/>
            <a:ext cx="4926795" cy="559943"/>
          </a:xfrm>
          <a:prstGeom prst="rect">
            <a:avLst/>
          </a:prstGeom>
          <a:solidFill>
            <a:schemeClr val="accent3">
              <a:lumMod val="20000"/>
              <a:lumOff val="80000"/>
            </a:scheme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lIns="77825" tIns="38913" rIns="77825" bIns="38913" rtlCol="0" anchor="ctr"/>
          <a:lstStyle/>
          <a:p>
            <a:r>
              <a:rPr lang="en-US" sz="1800" b="1" dirty="0">
                <a:solidFill>
                  <a:srgbClr val="000000"/>
                </a:solidFill>
                <a:latin typeface="Arial"/>
                <a:cs typeface="Arial"/>
              </a:rPr>
              <a:t>MOUs /agreements</a:t>
            </a:r>
          </a:p>
        </p:txBody>
      </p:sp>
      <p:sp>
        <p:nvSpPr>
          <p:cNvPr id="24" name="Rectangle 23"/>
          <p:cNvSpPr/>
          <p:nvPr/>
        </p:nvSpPr>
        <p:spPr>
          <a:xfrm>
            <a:off x="190558" y="4437913"/>
            <a:ext cx="4926795" cy="559943"/>
          </a:xfrm>
          <a:prstGeom prst="rect">
            <a:avLst/>
          </a:prstGeom>
          <a:solidFill>
            <a:schemeClr val="accent3">
              <a:lumMod val="20000"/>
              <a:lumOff val="80000"/>
            </a:scheme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lIns="77825" tIns="38913" rIns="77825" bIns="38913" rtlCol="0" anchor="ctr"/>
          <a:lstStyle/>
          <a:p>
            <a:r>
              <a:rPr lang="en-US" sz="1800" b="1" dirty="0">
                <a:solidFill>
                  <a:srgbClr val="000000"/>
                </a:solidFill>
                <a:latin typeface="Arial"/>
                <a:cs typeface="Arial"/>
              </a:rPr>
              <a:t>Environmental safeguards </a:t>
            </a:r>
          </a:p>
        </p:txBody>
      </p:sp>
      <p:sp>
        <p:nvSpPr>
          <p:cNvPr id="27" name="TextBox 26"/>
          <p:cNvSpPr txBox="1"/>
          <p:nvPr/>
        </p:nvSpPr>
        <p:spPr>
          <a:xfrm>
            <a:off x="190550" y="1053534"/>
            <a:ext cx="4968552" cy="461546"/>
          </a:xfrm>
          <a:prstGeom prst="rect">
            <a:avLst/>
          </a:prstGeom>
          <a:solidFill>
            <a:schemeClr val="accent3"/>
          </a:solidFill>
          <a:ln>
            <a:solidFill>
              <a:schemeClr val="accent3"/>
            </a:solidFill>
          </a:ln>
        </p:spPr>
        <p:style>
          <a:lnRef idx="1">
            <a:schemeClr val="accent5"/>
          </a:lnRef>
          <a:fillRef idx="3">
            <a:schemeClr val="accent5"/>
          </a:fillRef>
          <a:effectRef idx="2">
            <a:schemeClr val="accent5"/>
          </a:effectRef>
          <a:fontRef idx="minor">
            <a:schemeClr val="lt1"/>
          </a:fontRef>
        </p:style>
        <p:txBody>
          <a:bodyPr wrap="square" lIns="91323" tIns="45661" rIns="91323" bIns="45661" rtlCol="0">
            <a:spAutoFit/>
          </a:bodyPr>
          <a:lstStyle/>
          <a:p>
            <a:r>
              <a:rPr lang="en-US" b="1" dirty="0">
                <a:latin typeface="Arial"/>
                <a:cs typeface="Arial"/>
              </a:rPr>
              <a:t>Activities</a:t>
            </a:r>
          </a:p>
        </p:txBody>
      </p:sp>
      <p:sp>
        <p:nvSpPr>
          <p:cNvPr id="28" name="TextBox 27"/>
          <p:cNvSpPr txBox="1"/>
          <p:nvPr/>
        </p:nvSpPr>
        <p:spPr>
          <a:xfrm>
            <a:off x="5519142" y="1053534"/>
            <a:ext cx="2160240" cy="461546"/>
          </a:xfrm>
          <a:prstGeom prst="rect">
            <a:avLst/>
          </a:prstGeom>
          <a:solidFill>
            <a:schemeClr val="accent3"/>
          </a:solidFill>
          <a:ln>
            <a:solidFill>
              <a:schemeClr val="accent3"/>
            </a:solidFill>
          </a:ln>
        </p:spPr>
        <p:style>
          <a:lnRef idx="1">
            <a:schemeClr val="accent5"/>
          </a:lnRef>
          <a:fillRef idx="3">
            <a:schemeClr val="accent5"/>
          </a:fillRef>
          <a:effectRef idx="2">
            <a:schemeClr val="accent5"/>
          </a:effectRef>
          <a:fontRef idx="minor">
            <a:schemeClr val="lt1"/>
          </a:fontRef>
        </p:style>
        <p:txBody>
          <a:bodyPr wrap="square" lIns="91323" tIns="45661" rIns="91323" bIns="45661" rtlCol="0">
            <a:spAutoFit/>
          </a:bodyPr>
          <a:lstStyle/>
          <a:p>
            <a:r>
              <a:rPr lang="en-US" b="1" dirty="0">
                <a:latin typeface="Arial"/>
                <a:cs typeface="Arial"/>
              </a:rPr>
              <a:t>Progress</a:t>
            </a:r>
          </a:p>
        </p:txBody>
      </p:sp>
      <p:grpSp>
        <p:nvGrpSpPr>
          <p:cNvPr id="29" name="Group 28"/>
          <p:cNvGrpSpPr/>
          <p:nvPr/>
        </p:nvGrpSpPr>
        <p:grpSpPr>
          <a:xfrm>
            <a:off x="5735167" y="1701609"/>
            <a:ext cx="720080" cy="360040"/>
            <a:chOff x="4769713" y="6651419"/>
            <a:chExt cx="137160" cy="137160"/>
          </a:xfrm>
        </p:grpSpPr>
        <p:sp>
          <p:nvSpPr>
            <p:cNvPr id="30" name="Oval 110"/>
            <p:cNvSpPr>
              <a:spLocks noChangeArrowheads="1"/>
            </p:cNvSpPr>
            <p:nvPr/>
          </p:nvSpPr>
          <p:spPr bwMode="auto">
            <a:xfrm flipH="1">
              <a:off x="4769713" y="6651419"/>
              <a:ext cx="137160" cy="137160"/>
            </a:xfrm>
            <a:prstGeom prst="ellipse">
              <a:avLst/>
            </a:prstGeom>
            <a:solidFill>
              <a:srgbClr val="FFFFFF"/>
            </a:solidFill>
            <a:ln w="12700">
              <a:solidFill>
                <a:schemeClr val="accent3"/>
              </a:solidFill>
              <a:round/>
              <a:headEnd/>
              <a:tailEnd/>
            </a:ln>
          </p:spPr>
          <p:txBody>
            <a:bodyPr wrap="none" anchor="ctr"/>
            <a:lstStyle/>
            <a:p>
              <a:pPr algn="ctr" eaLnBrk="0" hangingPunct="0">
                <a:spcBef>
                  <a:spcPct val="50000"/>
                </a:spcBef>
                <a:buClr>
                  <a:srgbClr val="800000"/>
                </a:buClr>
                <a:buSzPct val="85000"/>
              </a:pPr>
              <a:endParaRPr lang="en-US" sz="700" b="1" kern="0" dirty="0">
                <a:solidFill>
                  <a:srgbClr val="000000"/>
                </a:solidFill>
                <a:latin typeface="Arial"/>
              </a:endParaRPr>
            </a:p>
          </p:txBody>
        </p:sp>
        <p:sp>
          <p:nvSpPr>
            <p:cNvPr id="31" name="Arc 111"/>
            <p:cNvSpPr>
              <a:spLocks/>
            </p:cNvSpPr>
            <p:nvPr/>
          </p:nvSpPr>
          <p:spPr bwMode="auto">
            <a:xfrm flipH="1">
              <a:off x="4838293" y="6651419"/>
              <a:ext cx="68580" cy="137160"/>
            </a:xfrm>
            <a:custGeom>
              <a:avLst/>
              <a:gdLst>
                <a:gd name="T0" fmla="*/ 2147483647 w 21600"/>
                <a:gd name="T1" fmla="*/ 2147483647 h 43198"/>
                <a:gd name="T2" fmla="*/ 2147483647 w 21600"/>
                <a:gd name="T3" fmla="*/ 0 h 43198"/>
                <a:gd name="T4" fmla="*/ 2147483647 w 21600"/>
                <a:gd name="T5" fmla="*/ 2147483647 h 43198"/>
                <a:gd name="T6" fmla="*/ 0 60000 65536"/>
                <a:gd name="T7" fmla="*/ 0 60000 65536"/>
                <a:gd name="T8" fmla="*/ 0 60000 65536"/>
                <a:gd name="T9" fmla="*/ 0 w 21600"/>
                <a:gd name="T10" fmla="*/ 0 h 43198"/>
                <a:gd name="T11" fmla="*/ 21600 w 21600"/>
                <a:gd name="T12" fmla="*/ 43198 h 43198"/>
              </a:gdLst>
              <a:ahLst/>
              <a:cxnLst>
                <a:cxn ang="T6">
                  <a:pos x="T0" y="T1"/>
                </a:cxn>
                <a:cxn ang="T7">
                  <a:pos x="T2" y="T3"/>
                </a:cxn>
                <a:cxn ang="T8">
                  <a:pos x="T4" y="T5"/>
                </a:cxn>
              </a:cxnLst>
              <a:rect l="T9" t="T10" r="T11" b="T12"/>
              <a:pathLst>
                <a:path w="21600" h="43198" fill="none" extrusionOk="0">
                  <a:moveTo>
                    <a:pt x="21600" y="43198"/>
                  </a:moveTo>
                  <a:cubicBezTo>
                    <a:pt x="9670" y="43198"/>
                    <a:pt x="0" y="33527"/>
                    <a:pt x="0" y="21598"/>
                  </a:cubicBezTo>
                  <a:cubicBezTo>
                    <a:pt x="-1" y="9771"/>
                    <a:pt x="9511" y="143"/>
                    <a:pt x="21336" y="-1"/>
                  </a:cubicBezTo>
                </a:path>
                <a:path w="21600" h="43198" stroke="0" extrusionOk="0">
                  <a:moveTo>
                    <a:pt x="21600" y="43198"/>
                  </a:moveTo>
                  <a:cubicBezTo>
                    <a:pt x="9670" y="43198"/>
                    <a:pt x="0" y="33527"/>
                    <a:pt x="0" y="21598"/>
                  </a:cubicBezTo>
                  <a:cubicBezTo>
                    <a:pt x="-1" y="9771"/>
                    <a:pt x="9511" y="143"/>
                    <a:pt x="21336" y="-1"/>
                  </a:cubicBezTo>
                  <a:lnTo>
                    <a:pt x="21600" y="21598"/>
                  </a:lnTo>
                  <a:close/>
                </a:path>
              </a:pathLst>
            </a:custGeom>
            <a:solidFill>
              <a:srgbClr val="9BBB59"/>
            </a:solidFill>
            <a:ln w="12700" cap="rnd">
              <a:solidFill>
                <a:schemeClr val="accent3"/>
              </a:solidFill>
              <a:round/>
              <a:headEnd/>
              <a:tailEnd/>
            </a:ln>
          </p:spPr>
          <p:txBody>
            <a:bodyPr wrap="none" anchor="ctr"/>
            <a:lstStyle/>
            <a:p>
              <a:pPr algn="ctr" defTabSz="913990" eaLnBrk="0" hangingPunct="0">
                <a:spcBef>
                  <a:spcPct val="50000"/>
                </a:spcBef>
                <a:buClr>
                  <a:srgbClr val="800000"/>
                </a:buClr>
                <a:buSzPct val="85000"/>
                <a:defRPr/>
              </a:pPr>
              <a:endParaRPr lang="en-US" sz="700" b="1" kern="0" dirty="0">
                <a:solidFill>
                  <a:srgbClr val="000000"/>
                </a:solidFill>
                <a:latin typeface="Arial"/>
              </a:endParaRPr>
            </a:p>
          </p:txBody>
        </p:sp>
      </p:grpSp>
      <p:grpSp>
        <p:nvGrpSpPr>
          <p:cNvPr id="32" name="Group 31"/>
          <p:cNvGrpSpPr/>
          <p:nvPr/>
        </p:nvGrpSpPr>
        <p:grpSpPr>
          <a:xfrm>
            <a:off x="5735167" y="2277673"/>
            <a:ext cx="720080" cy="360040"/>
            <a:chOff x="4769713" y="6651419"/>
            <a:chExt cx="137160" cy="137160"/>
          </a:xfrm>
        </p:grpSpPr>
        <p:sp>
          <p:nvSpPr>
            <p:cNvPr id="33" name="Oval 110"/>
            <p:cNvSpPr>
              <a:spLocks noChangeArrowheads="1"/>
            </p:cNvSpPr>
            <p:nvPr/>
          </p:nvSpPr>
          <p:spPr bwMode="auto">
            <a:xfrm flipH="1">
              <a:off x="4769713" y="6651419"/>
              <a:ext cx="137160" cy="137160"/>
            </a:xfrm>
            <a:prstGeom prst="ellipse">
              <a:avLst/>
            </a:prstGeom>
            <a:solidFill>
              <a:srgbClr val="FFFFFF"/>
            </a:solidFill>
            <a:ln w="12700">
              <a:solidFill>
                <a:schemeClr val="accent3"/>
              </a:solidFill>
              <a:round/>
              <a:headEnd/>
              <a:tailEnd/>
            </a:ln>
          </p:spPr>
          <p:txBody>
            <a:bodyPr wrap="none" anchor="ctr"/>
            <a:lstStyle/>
            <a:p>
              <a:pPr algn="ctr" eaLnBrk="0" hangingPunct="0">
                <a:spcBef>
                  <a:spcPct val="50000"/>
                </a:spcBef>
                <a:buClr>
                  <a:srgbClr val="800000"/>
                </a:buClr>
                <a:buSzPct val="85000"/>
              </a:pPr>
              <a:endParaRPr lang="en-US" sz="700" b="1" kern="0" dirty="0">
                <a:solidFill>
                  <a:srgbClr val="000000"/>
                </a:solidFill>
                <a:latin typeface="Arial"/>
              </a:endParaRPr>
            </a:p>
          </p:txBody>
        </p:sp>
        <p:sp>
          <p:nvSpPr>
            <p:cNvPr id="34" name="Arc 111"/>
            <p:cNvSpPr>
              <a:spLocks/>
            </p:cNvSpPr>
            <p:nvPr/>
          </p:nvSpPr>
          <p:spPr bwMode="auto">
            <a:xfrm flipH="1">
              <a:off x="4838293" y="6651419"/>
              <a:ext cx="68580" cy="137160"/>
            </a:xfrm>
            <a:custGeom>
              <a:avLst/>
              <a:gdLst>
                <a:gd name="T0" fmla="*/ 2147483647 w 21600"/>
                <a:gd name="T1" fmla="*/ 2147483647 h 43198"/>
                <a:gd name="T2" fmla="*/ 2147483647 w 21600"/>
                <a:gd name="T3" fmla="*/ 0 h 43198"/>
                <a:gd name="T4" fmla="*/ 2147483647 w 21600"/>
                <a:gd name="T5" fmla="*/ 2147483647 h 43198"/>
                <a:gd name="T6" fmla="*/ 0 60000 65536"/>
                <a:gd name="T7" fmla="*/ 0 60000 65536"/>
                <a:gd name="T8" fmla="*/ 0 60000 65536"/>
                <a:gd name="T9" fmla="*/ 0 w 21600"/>
                <a:gd name="T10" fmla="*/ 0 h 43198"/>
                <a:gd name="T11" fmla="*/ 21600 w 21600"/>
                <a:gd name="T12" fmla="*/ 43198 h 43198"/>
              </a:gdLst>
              <a:ahLst/>
              <a:cxnLst>
                <a:cxn ang="T6">
                  <a:pos x="T0" y="T1"/>
                </a:cxn>
                <a:cxn ang="T7">
                  <a:pos x="T2" y="T3"/>
                </a:cxn>
                <a:cxn ang="T8">
                  <a:pos x="T4" y="T5"/>
                </a:cxn>
              </a:cxnLst>
              <a:rect l="T9" t="T10" r="T11" b="T12"/>
              <a:pathLst>
                <a:path w="21600" h="43198" fill="none" extrusionOk="0">
                  <a:moveTo>
                    <a:pt x="21600" y="43198"/>
                  </a:moveTo>
                  <a:cubicBezTo>
                    <a:pt x="9670" y="43198"/>
                    <a:pt x="0" y="33527"/>
                    <a:pt x="0" y="21598"/>
                  </a:cubicBezTo>
                  <a:cubicBezTo>
                    <a:pt x="-1" y="9771"/>
                    <a:pt x="9511" y="143"/>
                    <a:pt x="21336" y="-1"/>
                  </a:cubicBezTo>
                </a:path>
                <a:path w="21600" h="43198" stroke="0" extrusionOk="0">
                  <a:moveTo>
                    <a:pt x="21600" y="43198"/>
                  </a:moveTo>
                  <a:cubicBezTo>
                    <a:pt x="9670" y="43198"/>
                    <a:pt x="0" y="33527"/>
                    <a:pt x="0" y="21598"/>
                  </a:cubicBezTo>
                  <a:cubicBezTo>
                    <a:pt x="-1" y="9771"/>
                    <a:pt x="9511" y="143"/>
                    <a:pt x="21336" y="-1"/>
                  </a:cubicBezTo>
                  <a:lnTo>
                    <a:pt x="21600" y="21598"/>
                  </a:lnTo>
                  <a:close/>
                </a:path>
              </a:pathLst>
            </a:custGeom>
            <a:solidFill>
              <a:srgbClr val="9BBB59"/>
            </a:solidFill>
            <a:ln w="12700" cap="rnd">
              <a:solidFill>
                <a:schemeClr val="accent3"/>
              </a:solidFill>
              <a:round/>
              <a:headEnd/>
              <a:tailEnd/>
            </a:ln>
          </p:spPr>
          <p:txBody>
            <a:bodyPr wrap="none" anchor="ctr"/>
            <a:lstStyle/>
            <a:p>
              <a:pPr algn="ctr" defTabSz="913990" eaLnBrk="0" hangingPunct="0">
                <a:spcBef>
                  <a:spcPct val="50000"/>
                </a:spcBef>
                <a:buClr>
                  <a:srgbClr val="800000"/>
                </a:buClr>
                <a:buSzPct val="85000"/>
                <a:defRPr/>
              </a:pPr>
              <a:endParaRPr lang="en-US" sz="700" b="1" kern="0" dirty="0">
                <a:solidFill>
                  <a:srgbClr val="000000"/>
                </a:solidFill>
                <a:latin typeface="Arial"/>
              </a:endParaRPr>
            </a:p>
          </p:txBody>
        </p:sp>
      </p:grpSp>
      <p:grpSp>
        <p:nvGrpSpPr>
          <p:cNvPr id="35" name="Group 34"/>
          <p:cNvGrpSpPr/>
          <p:nvPr/>
        </p:nvGrpSpPr>
        <p:grpSpPr>
          <a:xfrm>
            <a:off x="5735167" y="3141769"/>
            <a:ext cx="720080" cy="360040"/>
            <a:chOff x="4769713" y="6651419"/>
            <a:chExt cx="137160" cy="137160"/>
          </a:xfrm>
        </p:grpSpPr>
        <p:sp>
          <p:nvSpPr>
            <p:cNvPr id="36" name="Oval 110"/>
            <p:cNvSpPr>
              <a:spLocks noChangeArrowheads="1"/>
            </p:cNvSpPr>
            <p:nvPr/>
          </p:nvSpPr>
          <p:spPr bwMode="auto">
            <a:xfrm flipH="1">
              <a:off x="4769713" y="6651419"/>
              <a:ext cx="137160" cy="137160"/>
            </a:xfrm>
            <a:prstGeom prst="ellipse">
              <a:avLst/>
            </a:prstGeom>
            <a:solidFill>
              <a:srgbClr val="9BBB59"/>
            </a:solidFill>
            <a:ln w="12700">
              <a:solidFill>
                <a:schemeClr val="accent3"/>
              </a:solidFill>
              <a:round/>
              <a:headEnd/>
              <a:tailEnd/>
            </a:ln>
          </p:spPr>
          <p:txBody>
            <a:bodyPr wrap="none" anchor="ctr"/>
            <a:lstStyle/>
            <a:p>
              <a:pPr algn="ctr" eaLnBrk="0" hangingPunct="0">
                <a:spcBef>
                  <a:spcPct val="50000"/>
                </a:spcBef>
                <a:buClr>
                  <a:srgbClr val="800000"/>
                </a:buClr>
                <a:buSzPct val="85000"/>
              </a:pPr>
              <a:endParaRPr lang="en-US" sz="700" b="1" kern="0" dirty="0">
                <a:solidFill>
                  <a:srgbClr val="000000"/>
                </a:solidFill>
                <a:latin typeface="Arial"/>
              </a:endParaRPr>
            </a:p>
          </p:txBody>
        </p:sp>
        <p:sp>
          <p:nvSpPr>
            <p:cNvPr id="37" name="Arc 111"/>
            <p:cNvSpPr>
              <a:spLocks/>
            </p:cNvSpPr>
            <p:nvPr/>
          </p:nvSpPr>
          <p:spPr bwMode="auto">
            <a:xfrm flipH="1">
              <a:off x="4838293" y="6651419"/>
              <a:ext cx="68580" cy="137160"/>
            </a:xfrm>
            <a:custGeom>
              <a:avLst/>
              <a:gdLst>
                <a:gd name="T0" fmla="*/ 2147483647 w 21600"/>
                <a:gd name="T1" fmla="*/ 2147483647 h 43198"/>
                <a:gd name="T2" fmla="*/ 2147483647 w 21600"/>
                <a:gd name="T3" fmla="*/ 0 h 43198"/>
                <a:gd name="T4" fmla="*/ 2147483647 w 21600"/>
                <a:gd name="T5" fmla="*/ 2147483647 h 43198"/>
                <a:gd name="T6" fmla="*/ 0 60000 65536"/>
                <a:gd name="T7" fmla="*/ 0 60000 65536"/>
                <a:gd name="T8" fmla="*/ 0 60000 65536"/>
                <a:gd name="T9" fmla="*/ 0 w 21600"/>
                <a:gd name="T10" fmla="*/ 0 h 43198"/>
                <a:gd name="T11" fmla="*/ 21600 w 21600"/>
                <a:gd name="T12" fmla="*/ 43198 h 43198"/>
              </a:gdLst>
              <a:ahLst/>
              <a:cxnLst>
                <a:cxn ang="T6">
                  <a:pos x="T0" y="T1"/>
                </a:cxn>
                <a:cxn ang="T7">
                  <a:pos x="T2" y="T3"/>
                </a:cxn>
                <a:cxn ang="T8">
                  <a:pos x="T4" y="T5"/>
                </a:cxn>
              </a:cxnLst>
              <a:rect l="T9" t="T10" r="T11" b="T12"/>
              <a:pathLst>
                <a:path w="21600" h="43198" fill="none" extrusionOk="0">
                  <a:moveTo>
                    <a:pt x="21600" y="43198"/>
                  </a:moveTo>
                  <a:cubicBezTo>
                    <a:pt x="9670" y="43198"/>
                    <a:pt x="0" y="33527"/>
                    <a:pt x="0" y="21598"/>
                  </a:cubicBezTo>
                  <a:cubicBezTo>
                    <a:pt x="-1" y="9771"/>
                    <a:pt x="9511" y="143"/>
                    <a:pt x="21336" y="-1"/>
                  </a:cubicBezTo>
                </a:path>
                <a:path w="21600" h="43198" stroke="0" extrusionOk="0">
                  <a:moveTo>
                    <a:pt x="21600" y="43198"/>
                  </a:moveTo>
                  <a:cubicBezTo>
                    <a:pt x="9670" y="43198"/>
                    <a:pt x="0" y="33527"/>
                    <a:pt x="0" y="21598"/>
                  </a:cubicBezTo>
                  <a:cubicBezTo>
                    <a:pt x="-1" y="9771"/>
                    <a:pt x="9511" y="143"/>
                    <a:pt x="21336" y="-1"/>
                  </a:cubicBezTo>
                  <a:lnTo>
                    <a:pt x="21600" y="21598"/>
                  </a:lnTo>
                  <a:close/>
                </a:path>
              </a:pathLst>
            </a:custGeom>
            <a:solidFill>
              <a:srgbClr val="9BBB59"/>
            </a:solidFill>
            <a:ln w="12700" cap="rnd">
              <a:solidFill>
                <a:schemeClr val="accent3"/>
              </a:solidFill>
              <a:round/>
              <a:headEnd/>
              <a:tailEnd/>
            </a:ln>
          </p:spPr>
          <p:txBody>
            <a:bodyPr wrap="none" anchor="ctr"/>
            <a:lstStyle/>
            <a:p>
              <a:pPr algn="ctr" defTabSz="913990" eaLnBrk="0" hangingPunct="0">
                <a:spcBef>
                  <a:spcPct val="50000"/>
                </a:spcBef>
                <a:buClr>
                  <a:srgbClr val="800000"/>
                </a:buClr>
                <a:buSzPct val="85000"/>
                <a:defRPr/>
              </a:pPr>
              <a:endParaRPr lang="en-US" sz="700" b="1" kern="0" dirty="0">
                <a:solidFill>
                  <a:srgbClr val="000000"/>
                </a:solidFill>
                <a:latin typeface="Arial"/>
              </a:endParaRPr>
            </a:p>
          </p:txBody>
        </p:sp>
      </p:grpSp>
      <p:grpSp>
        <p:nvGrpSpPr>
          <p:cNvPr id="38" name="Group 37"/>
          <p:cNvGrpSpPr/>
          <p:nvPr/>
        </p:nvGrpSpPr>
        <p:grpSpPr>
          <a:xfrm>
            <a:off x="5735167" y="3861849"/>
            <a:ext cx="720080" cy="360040"/>
            <a:chOff x="4769713" y="6651419"/>
            <a:chExt cx="137160" cy="137160"/>
          </a:xfrm>
        </p:grpSpPr>
        <p:sp>
          <p:nvSpPr>
            <p:cNvPr id="39" name="Oval 110"/>
            <p:cNvSpPr>
              <a:spLocks noChangeArrowheads="1"/>
            </p:cNvSpPr>
            <p:nvPr/>
          </p:nvSpPr>
          <p:spPr bwMode="auto">
            <a:xfrm flipH="1">
              <a:off x="4769713" y="6651419"/>
              <a:ext cx="137160" cy="137160"/>
            </a:xfrm>
            <a:prstGeom prst="ellipse">
              <a:avLst/>
            </a:prstGeom>
            <a:solidFill>
              <a:srgbClr val="FFFFFF"/>
            </a:solidFill>
            <a:ln w="12700">
              <a:solidFill>
                <a:schemeClr val="accent3"/>
              </a:solidFill>
              <a:round/>
              <a:headEnd/>
              <a:tailEnd/>
            </a:ln>
          </p:spPr>
          <p:txBody>
            <a:bodyPr wrap="none" anchor="ctr"/>
            <a:lstStyle/>
            <a:p>
              <a:pPr algn="ctr" eaLnBrk="0" hangingPunct="0">
                <a:spcBef>
                  <a:spcPct val="50000"/>
                </a:spcBef>
                <a:buClr>
                  <a:srgbClr val="800000"/>
                </a:buClr>
                <a:buSzPct val="85000"/>
              </a:pPr>
              <a:endParaRPr lang="en-US" sz="700" b="1" kern="0" dirty="0">
                <a:solidFill>
                  <a:srgbClr val="000000"/>
                </a:solidFill>
                <a:latin typeface="Arial"/>
              </a:endParaRPr>
            </a:p>
          </p:txBody>
        </p:sp>
        <p:sp>
          <p:nvSpPr>
            <p:cNvPr id="40" name="Arc 111"/>
            <p:cNvSpPr>
              <a:spLocks/>
            </p:cNvSpPr>
            <p:nvPr/>
          </p:nvSpPr>
          <p:spPr bwMode="auto">
            <a:xfrm flipH="1">
              <a:off x="4838293" y="6651419"/>
              <a:ext cx="68580" cy="137160"/>
            </a:xfrm>
            <a:custGeom>
              <a:avLst/>
              <a:gdLst>
                <a:gd name="T0" fmla="*/ 2147483647 w 21600"/>
                <a:gd name="T1" fmla="*/ 2147483647 h 43198"/>
                <a:gd name="T2" fmla="*/ 2147483647 w 21600"/>
                <a:gd name="T3" fmla="*/ 0 h 43198"/>
                <a:gd name="T4" fmla="*/ 2147483647 w 21600"/>
                <a:gd name="T5" fmla="*/ 2147483647 h 43198"/>
                <a:gd name="T6" fmla="*/ 0 60000 65536"/>
                <a:gd name="T7" fmla="*/ 0 60000 65536"/>
                <a:gd name="T8" fmla="*/ 0 60000 65536"/>
                <a:gd name="T9" fmla="*/ 0 w 21600"/>
                <a:gd name="T10" fmla="*/ 0 h 43198"/>
                <a:gd name="T11" fmla="*/ 21600 w 21600"/>
                <a:gd name="T12" fmla="*/ 43198 h 43198"/>
              </a:gdLst>
              <a:ahLst/>
              <a:cxnLst>
                <a:cxn ang="T6">
                  <a:pos x="T0" y="T1"/>
                </a:cxn>
                <a:cxn ang="T7">
                  <a:pos x="T2" y="T3"/>
                </a:cxn>
                <a:cxn ang="T8">
                  <a:pos x="T4" y="T5"/>
                </a:cxn>
              </a:cxnLst>
              <a:rect l="T9" t="T10" r="T11" b="T12"/>
              <a:pathLst>
                <a:path w="21600" h="43198" fill="none" extrusionOk="0">
                  <a:moveTo>
                    <a:pt x="21600" y="43198"/>
                  </a:moveTo>
                  <a:cubicBezTo>
                    <a:pt x="9670" y="43198"/>
                    <a:pt x="0" y="33527"/>
                    <a:pt x="0" y="21598"/>
                  </a:cubicBezTo>
                  <a:cubicBezTo>
                    <a:pt x="-1" y="9771"/>
                    <a:pt x="9511" y="143"/>
                    <a:pt x="21336" y="-1"/>
                  </a:cubicBezTo>
                </a:path>
                <a:path w="21600" h="43198" stroke="0" extrusionOk="0">
                  <a:moveTo>
                    <a:pt x="21600" y="43198"/>
                  </a:moveTo>
                  <a:cubicBezTo>
                    <a:pt x="9670" y="43198"/>
                    <a:pt x="0" y="33527"/>
                    <a:pt x="0" y="21598"/>
                  </a:cubicBezTo>
                  <a:cubicBezTo>
                    <a:pt x="-1" y="9771"/>
                    <a:pt x="9511" y="143"/>
                    <a:pt x="21336" y="-1"/>
                  </a:cubicBezTo>
                  <a:lnTo>
                    <a:pt x="21600" y="21598"/>
                  </a:lnTo>
                  <a:close/>
                </a:path>
              </a:pathLst>
            </a:custGeom>
            <a:solidFill>
              <a:srgbClr val="9BBB59"/>
            </a:solidFill>
            <a:ln w="12700" cap="rnd">
              <a:solidFill>
                <a:schemeClr val="accent3"/>
              </a:solidFill>
              <a:round/>
              <a:headEnd/>
              <a:tailEnd/>
            </a:ln>
          </p:spPr>
          <p:txBody>
            <a:bodyPr wrap="none" anchor="ctr"/>
            <a:lstStyle/>
            <a:p>
              <a:pPr algn="ctr" defTabSz="913990" eaLnBrk="0" hangingPunct="0">
                <a:spcBef>
                  <a:spcPct val="50000"/>
                </a:spcBef>
                <a:buClr>
                  <a:srgbClr val="800000"/>
                </a:buClr>
                <a:buSzPct val="85000"/>
                <a:defRPr/>
              </a:pPr>
              <a:endParaRPr lang="en-US" sz="700" b="1" kern="0" dirty="0">
                <a:solidFill>
                  <a:srgbClr val="000000"/>
                </a:solidFill>
                <a:latin typeface="Arial"/>
              </a:endParaRPr>
            </a:p>
          </p:txBody>
        </p:sp>
      </p:grpSp>
      <p:grpSp>
        <p:nvGrpSpPr>
          <p:cNvPr id="41" name="Group 40"/>
          <p:cNvGrpSpPr/>
          <p:nvPr/>
        </p:nvGrpSpPr>
        <p:grpSpPr>
          <a:xfrm>
            <a:off x="5735167" y="4581922"/>
            <a:ext cx="720080" cy="360040"/>
            <a:chOff x="4769713" y="6651419"/>
            <a:chExt cx="137160" cy="137160"/>
          </a:xfrm>
        </p:grpSpPr>
        <p:sp>
          <p:nvSpPr>
            <p:cNvPr id="42" name="Oval 110"/>
            <p:cNvSpPr>
              <a:spLocks noChangeArrowheads="1"/>
            </p:cNvSpPr>
            <p:nvPr/>
          </p:nvSpPr>
          <p:spPr bwMode="auto">
            <a:xfrm flipH="1">
              <a:off x="4769713" y="6651419"/>
              <a:ext cx="137160" cy="137160"/>
            </a:xfrm>
            <a:prstGeom prst="ellipse">
              <a:avLst/>
            </a:prstGeom>
            <a:solidFill>
              <a:srgbClr val="9BBB59"/>
            </a:solidFill>
            <a:ln w="12700">
              <a:solidFill>
                <a:schemeClr val="accent3"/>
              </a:solidFill>
              <a:round/>
              <a:headEnd/>
              <a:tailEnd/>
            </a:ln>
          </p:spPr>
          <p:txBody>
            <a:bodyPr wrap="none" anchor="ctr"/>
            <a:lstStyle/>
            <a:p>
              <a:pPr algn="ctr" eaLnBrk="0" hangingPunct="0">
                <a:spcBef>
                  <a:spcPct val="50000"/>
                </a:spcBef>
                <a:buClr>
                  <a:srgbClr val="800000"/>
                </a:buClr>
                <a:buSzPct val="85000"/>
              </a:pPr>
              <a:endParaRPr lang="en-US" sz="700" b="1" kern="0" dirty="0">
                <a:solidFill>
                  <a:srgbClr val="000000"/>
                </a:solidFill>
                <a:latin typeface="Arial"/>
              </a:endParaRPr>
            </a:p>
          </p:txBody>
        </p:sp>
        <p:sp>
          <p:nvSpPr>
            <p:cNvPr id="43" name="Arc 111"/>
            <p:cNvSpPr>
              <a:spLocks/>
            </p:cNvSpPr>
            <p:nvPr/>
          </p:nvSpPr>
          <p:spPr bwMode="auto">
            <a:xfrm flipH="1">
              <a:off x="4838293" y="6651419"/>
              <a:ext cx="68580" cy="137160"/>
            </a:xfrm>
            <a:custGeom>
              <a:avLst/>
              <a:gdLst>
                <a:gd name="T0" fmla="*/ 2147483647 w 21600"/>
                <a:gd name="T1" fmla="*/ 2147483647 h 43198"/>
                <a:gd name="T2" fmla="*/ 2147483647 w 21600"/>
                <a:gd name="T3" fmla="*/ 0 h 43198"/>
                <a:gd name="T4" fmla="*/ 2147483647 w 21600"/>
                <a:gd name="T5" fmla="*/ 2147483647 h 43198"/>
                <a:gd name="T6" fmla="*/ 0 60000 65536"/>
                <a:gd name="T7" fmla="*/ 0 60000 65536"/>
                <a:gd name="T8" fmla="*/ 0 60000 65536"/>
                <a:gd name="T9" fmla="*/ 0 w 21600"/>
                <a:gd name="T10" fmla="*/ 0 h 43198"/>
                <a:gd name="T11" fmla="*/ 21600 w 21600"/>
                <a:gd name="T12" fmla="*/ 43198 h 43198"/>
              </a:gdLst>
              <a:ahLst/>
              <a:cxnLst>
                <a:cxn ang="T6">
                  <a:pos x="T0" y="T1"/>
                </a:cxn>
                <a:cxn ang="T7">
                  <a:pos x="T2" y="T3"/>
                </a:cxn>
                <a:cxn ang="T8">
                  <a:pos x="T4" y="T5"/>
                </a:cxn>
              </a:cxnLst>
              <a:rect l="T9" t="T10" r="T11" b="T12"/>
              <a:pathLst>
                <a:path w="21600" h="43198" fill="none" extrusionOk="0">
                  <a:moveTo>
                    <a:pt x="21600" y="43198"/>
                  </a:moveTo>
                  <a:cubicBezTo>
                    <a:pt x="9670" y="43198"/>
                    <a:pt x="0" y="33527"/>
                    <a:pt x="0" y="21598"/>
                  </a:cubicBezTo>
                  <a:cubicBezTo>
                    <a:pt x="-1" y="9771"/>
                    <a:pt x="9511" y="143"/>
                    <a:pt x="21336" y="-1"/>
                  </a:cubicBezTo>
                </a:path>
                <a:path w="21600" h="43198" stroke="0" extrusionOk="0">
                  <a:moveTo>
                    <a:pt x="21600" y="43198"/>
                  </a:moveTo>
                  <a:cubicBezTo>
                    <a:pt x="9670" y="43198"/>
                    <a:pt x="0" y="33527"/>
                    <a:pt x="0" y="21598"/>
                  </a:cubicBezTo>
                  <a:cubicBezTo>
                    <a:pt x="-1" y="9771"/>
                    <a:pt x="9511" y="143"/>
                    <a:pt x="21336" y="-1"/>
                  </a:cubicBezTo>
                  <a:lnTo>
                    <a:pt x="21600" y="21598"/>
                  </a:lnTo>
                  <a:close/>
                </a:path>
              </a:pathLst>
            </a:custGeom>
            <a:solidFill>
              <a:srgbClr val="9BBB59"/>
            </a:solidFill>
            <a:ln w="12700" cap="rnd">
              <a:solidFill>
                <a:schemeClr val="accent3"/>
              </a:solidFill>
              <a:round/>
              <a:headEnd/>
              <a:tailEnd/>
            </a:ln>
          </p:spPr>
          <p:txBody>
            <a:bodyPr wrap="none" anchor="ctr"/>
            <a:lstStyle/>
            <a:p>
              <a:pPr algn="ctr" defTabSz="913990" eaLnBrk="0" hangingPunct="0">
                <a:spcBef>
                  <a:spcPct val="50000"/>
                </a:spcBef>
                <a:buClr>
                  <a:srgbClr val="800000"/>
                </a:buClr>
                <a:buSzPct val="85000"/>
                <a:defRPr/>
              </a:pPr>
              <a:endParaRPr lang="en-US" sz="700" b="1" kern="0" dirty="0">
                <a:solidFill>
                  <a:srgbClr val="000000"/>
                </a:solidFill>
                <a:latin typeface="Arial"/>
              </a:endParaRPr>
            </a:p>
          </p:txBody>
        </p:sp>
      </p:grpSp>
      <p:grpSp>
        <p:nvGrpSpPr>
          <p:cNvPr id="26" name="Group 25"/>
          <p:cNvGrpSpPr/>
          <p:nvPr/>
        </p:nvGrpSpPr>
        <p:grpSpPr>
          <a:xfrm>
            <a:off x="5735166" y="5229994"/>
            <a:ext cx="720080" cy="360040"/>
            <a:chOff x="4769713" y="6651419"/>
            <a:chExt cx="137160" cy="137160"/>
          </a:xfrm>
        </p:grpSpPr>
        <p:sp>
          <p:nvSpPr>
            <p:cNvPr id="44" name="Oval 110"/>
            <p:cNvSpPr>
              <a:spLocks noChangeArrowheads="1"/>
            </p:cNvSpPr>
            <p:nvPr/>
          </p:nvSpPr>
          <p:spPr bwMode="auto">
            <a:xfrm flipH="1">
              <a:off x="4769713" y="6651419"/>
              <a:ext cx="137160" cy="137160"/>
            </a:xfrm>
            <a:prstGeom prst="ellipse">
              <a:avLst/>
            </a:prstGeom>
            <a:solidFill>
              <a:srgbClr val="9BBB59"/>
            </a:solidFill>
            <a:ln w="12700">
              <a:solidFill>
                <a:schemeClr val="accent3"/>
              </a:solidFill>
              <a:round/>
              <a:headEnd/>
              <a:tailEnd/>
            </a:ln>
          </p:spPr>
          <p:txBody>
            <a:bodyPr wrap="none" anchor="ctr"/>
            <a:lstStyle/>
            <a:p>
              <a:pPr algn="ctr" eaLnBrk="0" hangingPunct="0">
                <a:spcBef>
                  <a:spcPct val="50000"/>
                </a:spcBef>
                <a:buClr>
                  <a:srgbClr val="800000"/>
                </a:buClr>
                <a:buSzPct val="85000"/>
              </a:pPr>
              <a:endParaRPr lang="en-US" sz="700" b="1" kern="0" dirty="0">
                <a:solidFill>
                  <a:srgbClr val="000000"/>
                </a:solidFill>
                <a:latin typeface="Arial"/>
              </a:endParaRPr>
            </a:p>
          </p:txBody>
        </p:sp>
        <p:sp>
          <p:nvSpPr>
            <p:cNvPr id="45" name="Arc 111"/>
            <p:cNvSpPr>
              <a:spLocks/>
            </p:cNvSpPr>
            <p:nvPr/>
          </p:nvSpPr>
          <p:spPr bwMode="auto">
            <a:xfrm flipH="1">
              <a:off x="4838293" y="6651419"/>
              <a:ext cx="68580" cy="137160"/>
            </a:xfrm>
            <a:custGeom>
              <a:avLst/>
              <a:gdLst>
                <a:gd name="T0" fmla="*/ 2147483647 w 21600"/>
                <a:gd name="T1" fmla="*/ 2147483647 h 43198"/>
                <a:gd name="T2" fmla="*/ 2147483647 w 21600"/>
                <a:gd name="T3" fmla="*/ 0 h 43198"/>
                <a:gd name="T4" fmla="*/ 2147483647 w 21600"/>
                <a:gd name="T5" fmla="*/ 2147483647 h 43198"/>
                <a:gd name="T6" fmla="*/ 0 60000 65536"/>
                <a:gd name="T7" fmla="*/ 0 60000 65536"/>
                <a:gd name="T8" fmla="*/ 0 60000 65536"/>
                <a:gd name="T9" fmla="*/ 0 w 21600"/>
                <a:gd name="T10" fmla="*/ 0 h 43198"/>
                <a:gd name="T11" fmla="*/ 21600 w 21600"/>
                <a:gd name="T12" fmla="*/ 43198 h 43198"/>
              </a:gdLst>
              <a:ahLst/>
              <a:cxnLst>
                <a:cxn ang="T6">
                  <a:pos x="T0" y="T1"/>
                </a:cxn>
                <a:cxn ang="T7">
                  <a:pos x="T2" y="T3"/>
                </a:cxn>
                <a:cxn ang="T8">
                  <a:pos x="T4" y="T5"/>
                </a:cxn>
              </a:cxnLst>
              <a:rect l="T9" t="T10" r="T11" b="T12"/>
              <a:pathLst>
                <a:path w="21600" h="43198" fill="none" extrusionOk="0">
                  <a:moveTo>
                    <a:pt x="21600" y="43198"/>
                  </a:moveTo>
                  <a:cubicBezTo>
                    <a:pt x="9670" y="43198"/>
                    <a:pt x="0" y="33527"/>
                    <a:pt x="0" y="21598"/>
                  </a:cubicBezTo>
                  <a:cubicBezTo>
                    <a:pt x="-1" y="9771"/>
                    <a:pt x="9511" y="143"/>
                    <a:pt x="21336" y="-1"/>
                  </a:cubicBezTo>
                </a:path>
                <a:path w="21600" h="43198" stroke="0" extrusionOk="0">
                  <a:moveTo>
                    <a:pt x="21600" y="43198"/>
                  </a:moveTo>
                  <a:cubicBezTo>
                    <a:pt x="9670" y="43198"/>
                    <a:pt x="0" y="33527"/>
                    <a:pt x="0" y="21598"/>
                  </a:cubicBezTo>
                  <a:cubicBezTo>
                    <a:pt x="-1" y="9771"/>
                    <a:pt x="9511" y="143"/>
                    <a:pt x="21336" y="-1"/>
                  </a:cubicBezTo>
                  <a:lnTo>
                    <a:pt x="21600" y="21598"/>
                  </a:lnTo>
                  <a:close/>
                </a:path>
              </a:pathLst>
            </a:custGeom>
            <a:solidFill>
              <a:srgbClr val="9BBB59"/>
            </a:solidFill>
            <a:ln w="12700" cap="rnd">
              <a:solidFill>
                <a:schemeClr val="accent3"/>
              </a:solidFill>
              <a:round/>
              <a:headEnd/>
              <a:tailEnd/>
            </a:ln>
          </p:spPr>
          <p:txBody>
            <a:bodyPr wrap="none" anchor="ctr"/>
            <a:lstStyle/>
            <a:p>
              <a:pPr algn="ctr" defTabSz="913990" eaLnBrk="0" hangingPunct="0">
                <a:spcBef>
                  <a:spcPct val="50000"/>
                </a:spcBef>
                <a:buClr>
                  <a:srgbClr val="800000"/>
                </a:buClr>
                <a:buSzPct val="85000"/>
                <a:defRPr/>
              </a:pPr>
              <a:endParaRPr lang="en-US" sz="700" b="1" kern="0" dirty="0">
                <a:solidFill>
                  <a:srgbClr val="000000"/>
                </a:solidFill>
                <a:latin typeface="Arial"/>
              </a:endParaRPr>
            </a:p>
          </p:txBody>
        </p:sp>
      </p:grpSp>
      <p:sp>
        <p:nvSpPr>
          <p:cNvPr id="46" name="Rectangle 45"/>
          <p:cNvSpPr/>
          <p:nvPr/>
        </p:nvSpPr>
        <p:spPr>
          <a:xfrm>
            <a:off x="118543" y="5013970"/>
            <a:ext cx="5040560" cy="559943"/>
          </a:xfrm>
          <a:prstGeom prst="rect">
            <a:avLst/>
          </a:prstGeom>
          <a:solidFill>
            <a:schemeClr val="accent3">
              <a:lumMod val="20000"/>
              <a:lumOff val="80000"/>
            </a:scheme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lIns="77825" tIns="38913" rIns="77825" bIns="38913" rtlCol="0" anchor="ctr"/>
          <a:lstStyle/>
          <a:p>
            <a:r>
              <a:rPr lang="en-US" sz="1800" b="1" dirty="0">
                <a:solidFill>
                  <a:srgbClr val="000000"/>
                </a:solidFill>
                <a:latin typeface="Arial"/>
                <a:cs typeface="Arial"/>
              </a:rPr>
              <a:t>FGN appropriation of  1% CRF</a:t>
            </a:r>
          </a:p>
        </p:txBody>
      </p:sp>
      <p:sp>
        <p:nvSpPr>
          <p:cNvPr id="47" name="Rectangle 46"/>
          <p:cNvSpPr/>
          <p:nvPr/>
        </p:nvSpPr>
        <p:spPr>
          <a:xfrm>
            <a:off x="190550" y="5806058"/>
            <a:ext cx="4926795" cy="559943"/>
          </a:xfrm>
          <a:prstGeom prst="rect">
            <a:avLst/>
          </a:prstGeom>
          <a:solidFill>
            <a:schemeClr val="accent3">
              <a:lumMod val="20000"/>
              <a:lumOff val="80000"/>
            </a:scheme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lIns="77825" tIns="38913" rIns="77825" bIns="38913" rtlCol="0" anchor="ctr"/>
          <a:lstStyle/>
          <a:p>
            <a:r>
              <a:rPr lang="en-US" sz="1800" b="1" dirty="0">
                <a:solidFill>
                  <a:srgbClr val="000000"/>
                </a:solidFill>
                <a:latin typeface="Arial"/>
                <a:cs typeface="Arial"/>
              </a:rPr>
              <a:t>GFF Grant </a:t>
            </a:r>
          </a:p>
        </p:txBody>
      </p:sp>
      <p:grpSp>
        <p:nvGrpSpPr>
          <p:cNvPr id="48" name="Group 47"/>
          <p:cNvGrpSpPr/>
          <p:nvPr/>
        </p:nvGrpSpPr>
        <p:grpSpPr>
          <a:xfrm>
            <a:off x="5663158" y="5950074"/>
            <a:ext cx="720080" cy="360040"/>
            <a:chOff x="4769713" y="6651419"/>
            <a:chExt cx="137160" cy="137160"/>
          </a:xfrm>
        </p:grpSpPr>
        <p:sp>
          <p:nvSpPr>
            <p:cNvPr id="49" name="Oval 110"/>
            <p:cNvSpPr>
              <a:spLocks noChangeArrowheads="1"/>
            </p:cNvSpPr>
            <p:nvPr/>
          </p:nvSpPr>
          <p:spPr bwMode="auto">
            <a:xfrm flipH="1">
              <a:off x="4769713" y="6651419"/>
              <a:ext cx="137160" cy="137160"/>
            </a:xfrm>
            <a:prstGeom prst="ellipse">
              <a:avLst/>
            </a:prstGeom>
            <a:solidFill>
              <a:srgbClr val="FFFFFF"/>
            </a:solidFill>
            <a:ln w="12700">
              <a:solidFill>
                <a:schemeClr val="accent3"/>
              </a:solidFill>
              <a:round/>
              <a:headEnd/>
              <a:tailEnd/>
            </a:ln>
          </p:spPr>
          <p:txBody>
            <a:bodyPr wrap="none" anchor="ctr"/>
            <a:lstStyle/>
            <a:p>
              <a:pPr algn="ctr" eaLnBrk="0" hangingPunct="0">
                <a:spcBef>
                  <a:spcPct val="50000"/>
                </a:spcBef>
                <a:buClr>
                  <a:srgbClr val="800000"/>
                </a:buClr>
                <a:buSzPct val="85000"/>
              </a:pPr>
              <a:endParaRPr lang="en-US" sz="700" b="1" kern="0" dirty="0">
                <a:solidFill>
                  <a:srgbClr val="000000"/>
                </a:solidFill>
                <a:latin typeface="Arial"/>
              </a:endParaRPr>
            </a:p>
          </p:txBody>
        </p:sp>
        <p:sp>
          <p:nvSpPr>
            <p:cNvPr id="50" name="Arc 111"/>
            <p:cNvSpPr>
              <a:spLocks/>
            </p:cNvSpPr>
            <p:nvPr/>
          </p:nvSpPr>
          <p:spPr bwMode="auto">
            <a:xfrm flipH="1">
              <a:off x="4838293" y="6651419"/>
              <a:ext cx="68580" cy="137160"/>
            </a:xfrm>
            <a:custGeom>
              <a:avLst/>
              <a:gdLst>
                <a:gd name="T0" fmla="*/ 2147483647 w 21600"/>
                <a:gd name="T1" fmla="*/ 2147483647 h 43198"/>
                <a:gd name="T2" fmla="*/ 2147483647 w 21600"/>
                <a:gd name="T3" fmla="*/ 0 h 43198"/>
                <a:gd name="T4" fmla="*/ 2147483647 w 21600"/>
                <a:gd name="T5" fmla="*/ 2147483647 h 43198"/>
                <a:gd name="T6" fmla="*/ 0 60000 65536"/>
                <a:gd name="T7" fmla="*/ 0 60000 65536"/>
                <a:gd name="T8" fmla="*/ 0 60000 65536"/>
                <a:gd name="T9" fmla="*/ 0 w 21600"/>
                <a:gd name="T10" fmla="*/ 0 h 43198"/>
                <a:gd name="T11" fmla="*/ 21600 w 21600"/>
                <a:gd name="T12" fmla="*/ 43198 h 43198"/>
              </a:gdLst>
              <a:ahLst/>
              <a:cxnLst>
                <a:cxn ang="T6">
                  <a:pos x="T0" y="T1"/>
                </a:cxn>
                <a:cxn ang="T7">
                  <a:pos x="T2" y="T3"/>
                </a:cxn>
                <a:cxn ang="T8">
                  <a:pos x="T4" y="T5"/>
                </a:cxn>
              </a:cxnLst>
              <a:rect l="T9" t="T10" r="T11" b="T12"/>
              <a:pathLst>
                <a:path w="21600" h="43198" fill="none" extrusionOk="0">
                  <a:moveTo>
                    <a:pt x="21600" y="43198"/>
                  </a:moveTo>
                  <a:cubicBezTo>
                    <a:pt x="9670" y="43198"/>
                    <a:pt x="0" y="33527"/>
                    <a:pt x="0" y="21598"/>
                  </a:cubicBezTo>
                  <a:cubicBezTo>
                    <a:pt x="-1" y="9771"/>
                    <a:pt x="9511" y="143"/>
                    <a:pt x="21336" y="-1"/>
                  </a:cubicBezTo>
                </a:path>
                <a:path w="21600" h="43198" stroke="0" extrusionOk="0">
                  <a:moveTo>
                    <a:pt x="21600" y="43198"/>
                  </a:moveTo>
                  <a:cubicBezTo>
                    <a:pt x="9670" y="43198"/>
                    <a:pt x="0" y="33527"/>
                    <a:pt x="0" y="21598"/>
                  </a:cubicBezTo>
                  <a:cubicBezTo>
                    <a:pt x="-1" y="9771"/>
                    <a:pt x="9511" y="143"/>
                    <a:pt x="21336" y="-1"/>
                  </a:cubicBezTo>
                  <a:lnTo>
                    <a:pt x="21600" y="21598"/>
                  </a:lnTo>
                  <a:close/>
                </a:path>
              </a:pathLst>
            </a:custGeom>
            <a:solidFill>
              <a:srgbClr val="9BBB59"/>
            </a:solidFill>
            <a:ln w="12700" cap="rnd">
              <a:solidFill>
                <a:schemeClr val="accent3"/>
              </a:solidFill>
              <a:round/>
              <a:headEnd/>
              <a:tailEnd/>
            </a:ln>
          </p:spPr>
          <p:txBody>
            <a:bodyPr wrap="none" anchor="ctr"/>
            <a:lstStyle/>
            <a:p>
              <a:pPr algn="ctr" defTabSz="913990" eaLnBrk="0" hangingPunct="0">
                <a:spcBef>
                  <a:spcPct val="50000"/>
                </a:spcBef>
                <a:buClr>
                  <a:srgbClr val="800000"/>
                </a:buClr>
                <a:buSzPct val="85000"/>
                <a:defRPr/>
              </a:pPr>
              <a:endParaRPr lang="en-US" sz="700" b="1" kern="0" dirty="0">
                <a:solidFill>
                  <a:srgbClr val="000000"/>
                </a:solidFill>
                <a:latin typeface="Arial"/>
              </a:endParaRPr>
            </a:p>
          </p:txBody>
        </p:sp>
      </p:grpSp>
    </p:spTree>
    <p:extLst>
      <p:ext uri="{BB962C8B-B14F-4D97-AF65-F5344CB8AC3E}">
        <p14:creationId xmlns:p14="http://schemas.microsoft.com/office/powerpoint/2010/main" val="3851928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566" y="274703"/>
            <a:ext cx="10441161" cy="922843"/>
          </a:xfrm>
        </p:spPr>
        <p:txBody>
          <a:bodyPr/>
          <a:lstStyle/>
          <a:p>
            <a:r>
              <a:rPr lang="en-US" sz="2000" dirty="0"/>
              <a:t>A lot of work still needs to be done with the Federal Stakeholders and the states</a:t>
            </a:r>
          </a:p>
        </p:txBody>
      </p:sp>
      <p:sp>
        <p:nvSpPr>
          <p:cNvPr id="6" name="Slide Number Placeholder 5"/>
          <p:cNvSpPr>
            <a:spLocks noGrp="1"/>
          </p:cNvSpPr>
          <p:nvPr>
            <p:ph type="sldNum" sz="quarter" idx="12"/>
          </p:nvPr>
        </p:nvSpPr>
        <p:spPr/>
        <p:txBody>
          <a:bodyPr/>
          <a:lstStyle/>
          <a:p>
            <a:fld id="{0ECC96F6-049C-4978-A80E-48FD3F6AA46C}" type="slidenum">
              <a:rPr lang="en-GB" smtClean="0"/>
              <a:pPr/>
              <a:t>27</a:t>
            </a:fld>
            <a:endParaRPr lang="en-GB" dirty="0"/>
          </a:p>
        </p:txBody>
      </p:sp>
      <p:sp>
        <p:nvSpPr>
          <p:cNvPr id="7" name="Rectangle 6"/>
          <p:cNvSpPr>
            <a:spLocks/>
          </p:cNvSpPr>
          <p:nvPr/>
        </p:nvSpPr>
        <p:spPr>
          <a:xfrm>
            <a:off x="359700" y="1442638"/>
            <a:ext cx="4943418" cy="5155515"/>
          </a:xfrm>
          <a:prstGeom prst="rect">
            <a:avLst/>
          </a:prstGeom>
          <a:noFill/>
          <a:ln w="19050" cmpd="sng">
            <a:solidFill>
              <a:schemeClr val="accent3">
                <a:lumMod val="20000"/>
                <a:lumOff val="80000"/>
              </a:schemeClr>
            </a:solidFill>
            <a:miter lim="800000"/>
            <a:headEnd/>
            <a:tailEnd/>
          </a:ln>
        </p:spPr>
        <p:txBody>
          <a:bodyPr vert="horz" wrap="square" lIns="73050" tIns="73050" rIns="73050" bIns="73050" numCol="1" anchor="ctr" anchorCtr="0" compatLnSpc="1">
            <a:prstTxWarp prst="textNoShape">
              <a:avLst/>
            </a:prstTxWarp>
            <a:noAutofit/>
          </a:bodyPr>
          <a:lstStyle/>
          <a:p>
            <a:pPr defTabSz="894847" eaLnBrk="0" hangingPunct="0">
              <a:buClr>
                <a:schemeClr val="tx2"/>
              </a:buClr>
            </a:pPr>
            <a:endParaRPr lang="en-US" sz="1100" b="1" dirty="0">
              <a:solidFill>
                <a:schemeClr val="bg1"/>
              </a:solidFill>
            </a:endParaRPr>
          </a:p>
        </p:txBody>
      </p:sp>
      <p:sp>
        <p:nvSpPr>
          <p:cNvPr id="8" name="Rectangle 7"/>
          <p:cNvSpPr/>
          <p:nvPr/>
        </p:nvSpPr>
        <p:spPr>
          <a:xfrm>
            <a:off x="373427" y="1125539"/>
            <a:ext cx="4926795" cy="847982"/>
          </a:xfrm>
          <a:prstGeom prst="rect">
            <a:avLst/>
          </a:prstGeom>
          <a:solidFill>
            <a:schemeClr val="accent3">
              <a:lumMod val="20000"/>
              <a:lumOff val="80000"/>
            </a:scheme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lIns="77825" tIns="38913" rIns="77825" bIns="38913" rtlCol="0" anchor="ctr"/>
          <a:lstStyle/>
          <a:p>
            <a:r>
              <a:rPr lang="en-US" sz="1800" b="1" dirty="0">
                <a:solidFill>
                  <a:srgbClr val="000000"/>
                </a:solidFill>
                <a:latin typeface="Arial"/>
                <a:cs typeface="Arial"/>
              </a:rPr>
              <a:t>FMOH and Agencies still need to agree on sections in the Operations Manual</a:t>
            </a:r>
          </a:p>
        </p:txBody>
      </p:sp>
      <p:sp>
        <p:nvSpPr>
          <p:cNvPr id="9" name="Oval 8"/>
          <p:cNvSpPr>
            <a:spLocks noChangeArrowheads="1"/>
          </p:cNvSpPr>
          <p:nvPr/>
        </p:nvSpPr>
        <p:spPr bwMode="gray">
          <a:xfrm>
            <a:off x="118551" y="1341569"/>
            <a:ext cx="368593" cy="290433"/>
          </a:xfrm>
          <a:prstGeom prst="ellipse">
            <a:avLst/>
          </a:prstGeom>
          <a:solidFill>
            <a:schemeClr val="accent3"/>
          </a:solidFill>
          <a:ln w="19050">
            <a:solidFill>
              <a:schemeClr val="bg1"/>
            </a:solidFill>
            <a:round/>
            <a:headEnd/>
            <a:tailEnd/>
          </a:ln>
          <a:effectLst/>
          <a:extLst/>
        </p:spPr>
        <p:txBody>
          <a:bodyPr wrap="none" lIns="0" tIns="0" rIns="0" bIns="0" anchor="ctr" anchorCtr="1"/>
          <a:lstStyle/>
          <a:p>
            <a:pPr algn="ctr" defTabSz="894847">
              <a:buClr>
                <a:schemeClr val="tx2"/>
              </a:buClr>
            </a:pPr>
            <a:r>
              <a:rPr lang="en-GB" sz="1100" b="1" dirty="0">
                <a:solidFill>
                  <a:srgbClr val="FFFFFF"/>
                </a:solidFill>
              </a:rPr>
              <a:t>1.</a:t>
            </a:r>
          </a:p>
        </p:txBody>
      </p:sp>
      <p:sp>
        <p:nvSpPr>
          <p:cNvPr id="10" name="TextBox 9"/>
          <p:cNvSpPr txBox="1"/>
          <p:nvPr/>
        </p:nvSpPr>
        <p:spPr>
          <a:xfrm>
            <a:off x="478592" y="2061644"/>
            <a:ext cx="4608511" cy="2677537"/>
          </a:xfrm>
          <a:prstGeom prst="rect">
            <a:avLst/>
          </a:prstGeom>
          <a:noFill/>
        </p:spPr>
        <p:txBody>
          <a:bodyPr wrap="square" lIns="91323" tIns="45661" rIns="91323" bIns="45661" rtlCol="0">
            <a:spAutoFit/>
          </a:bodyPr>
          <a:lstStyle/>
          <a:p>
            <a:pPr marL="285750" indent="-285750">
              <a:buFont typeface="Wingdings" charset="2"/>
              <a:buChar char="ü"/>
            </a:pPr>
            <a:r>
              <a:rPr lang="en-US" sz="2000" dirty="0">
                <a:latin typeface="Arial"/>
                <a:cs typeface="Arial"/>
              </a:rPr>
              <a:t>Functions of the Secretariat to the National Steering Committee</a:t>
            </a:r>
          </a:p>
          <a:p>
            <a:pPr marL="285750" indent="-285750">
              <a:buFont typeface="Wingdings" charset="2"/>
              <a:buChar char="ü"/>
            </a:pPr>
            <a:endParaRPr lang="en-US" sz="2000" dirty="0">
              <a:latin typeface="Arial"/>
              <a:cs typeface="Arial"/>
            </a:endParaRPr>
          </a:p>
          <a:p>
            <a:pPr marL="285750" indent="-285750">
              <a:buFont typeface="Wingdings" charset="2"/>
              <a:buChar char="ü"/>
            </a:pPr>
            <a:r>
              <a:rPr lang="en-US" sz="2000" dirty="0">
                <a:latin typeface="Arial"/>
                <a:cs typeface="Arial"/>
              </a:rPr>
              <a:t>Funding Flow Mechanism</a:t>
            </a:r>
          </a:p>
          <a:p>
            <a:pPr marL="285750" indent="-285750">
              <a:buFont typeface="Wingdings" charset="2"/>
              <a:buChar char="ü"/>
            </a:pPr>
            <a:endParaRPr lang="en-US" sz="2000" dirty="0">
              <a:latin typeface="Arial"/>
              <a:cs typeface="Arial"/>
            </a:endParaRPr>
          </a:p>
          <a:p>
            <a:pPr marL="285750" indent="-285750">
              <a:buFont typeface="Wingdings" charset="2"/>
              <a:buChar char="ü"/>
            </a:pPr>
            <a:r>
              <a:rPr lang="en-US" sz="2000" dirty="0">
                <a:latin typeface="Arial"/>
                <a:cs typeface="Arial"/>
              </a:rPr>
              <a:t>Opening of all the CBN Accounts</a:t>
            </a:r>
          </a:p>
          <a:p>
            <a:endParaRPr lang="en-US" dirty="0">
              <a:latin typeface="Arial"/>
              <a:cs typeface="Arial"/>
            </a:endParaRPr>
          </a:p>
          <a:p>
            <a:endParaRPr lang="en-US" dirty="0">
              <a:latin typeface="Arial"/>
              <a:cs typeface="Arial"/>
            </a:endParaRPr>
          </a:p>
        </p:txBody>
      </p:sp>
      <p:sp>
        <p:nvSpPr>
          <p:cNvPr id="11" name="Rectangle 10"/>
          <p:cNvSpPr>
            <a:spLocks/>
          </p:cNvSpPr>
          <p:nvPr/>
        </p:nvSpPr>
        <p:spPr>
          <a:xfrm>
            <a:off x="5904317" y="1485579"/>
            <a:ext cx="4943418" cy="5112568"/>
          </a:xfrm>
          <a:prstGeom prst="rect">
            <a:avLst/>
          </a:prstGeom>
          <a:noFill/>
          <a:ln w="19050" cmpd="sng">
            <a:solidFill>
              <a:schemeClr val="accent3">
                <a:lumMod val="20000"/>
                <a:lumOff val="80000"/>
              </a:schemeClr>
            </a:solidFill>
            <a:miter lim="800000"/>
            <a:headEnd/>
            <a:tailEnd/>
          </a:ln>
        </p:spPr>
        <p:txBody>
          <a:bodyPr vert="horz" wrap="square" lIns="73050" tIns="73050" rIns="73050" bIns="73050" numCol="1" anchor="ctr" anchorCtr="0" compatLnSpc="1">
            <a:prstTxWarp prst="textNoShape">
              <a:avLst/>
            </a:prstTxWarp>
            <a:noAutofit/>
          </a:bodyPr>
          <a:lstStyle/>
          <a:p>
            <a:pPr defTabSz="894847" eaLnBrk="0" hangingPunct="0">
              <a:buClr>
                <a:schemeClr val="tx2"/>
              </a:buClr>
            </a:pPr>
            <a:endParaRPr lang="en-US" sz="1100" b="1" dirty="0">
              <a:solidFill>
                <a:schemeClr val="bg1"/>
              </a:solidFill>
            </a:endParaRPr>
          </a:p>
        </p:txBody>
      </p:sp>
      <p:sp>
        <p:nvSpPr>
          <p:cNvPr id="12" name="Rectangle 11"/>
          <p:cNvSpPr/>
          <p:nvPr/>
        </p:nvSpPr>
        <p:spPr>
          <a:xfrm>
            <a:off x="5918042" y="1456525"/>
            <a:ext cx="4926795" cy="559943"/>
          </a:xfrm>
          <a:prstGeom prst="rect">
            <a:avLst/>
          </a:prstGeom>
          <a:solidFill>
            <a:schemeClr val="accent3">
              <a:lumMod val="20000"/>
              <a:lumOff val="80000"/>
            </a:scheme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lIns="77825" tIns="38913" rIns="77825" bIns="38913" rtlCol="0" anchor="ctr"/>
          <a:lstStyle/>
          <a:p>
            <a:r>
              <a:rPr lang="en-US" sz="1800" b="1" dirty="0">
                <a:solidFill>
                  <a:srgbClr val="000000"/>
                </a:solidFill>
                <a:latin typeface="Arial"/>
                <a:cs typeface="Arial"/>
              </a:rPr>
              <a:t>Federal support for the State process</a:t>
            </a:r>
          </a:p>
        </p:txBody>
      </p:sp>
      <p:sp>
        <p:nvSpPr>
          <p:cNvPr id="13" name="TextBox 12"/>
          <p:cNvSpPr txBox="1"/>
          <p:nvPr/>
        </p:nvSpPr>
        <p:spPr>
          <a:xfrm>
            <a:off x="6023207" y="2104591"/>
            <a:ext cx="4608511" cy="3462367"/>
          </a:xfrm>
          <a:prstGeom prst="rect">
            <a:avLst/>
          </a:prstGeom>
          <a:noFill/>
        </p:spPr>
        <p:txBody>
          <a:bodyPr wrap="square" lIns="91323" tIns="45661" rIns="91323" bIns="45661" rtlCol="0">
            <a:spAutoFit/>
          </a:bodyPr>
          <a:lstStyle/>
          <a:p>
            <a:pPr marL="285622" indent="-285622">
              <a:buFont typeface="Arial"/>
              <a:buChar char="•"/>
            </a:pPr>
            <a:r>
              <a:rPr lang="en-US" sz="2000" dirty="0">
                <a:latin typeface="Arial"/>
                <a:cs typeface="Arial"/>
              </a:rPr>
              <a:t>Opening of facility accounts</a:t>
            </a:r>
          </a:p>
          <a:p>
            <a:pPr marL="285622" indent="-285622">
              <a:buFont typeface="Arial"/>
              <a:buChar char="•"/>
            </a:pPr>
            <a:endParaRPr lang="en-US" sz="2000" dirty="0">
              <a:latin typeface="Arial"/>
              <a:cs typeface="Arial"/>
            </a:endParaRPr>
          </a:p>
          <a:p>
            <a:pPr marL="285622" indent="-285622">
              <a:buFont typeface="Arial"/>
              <a:buChar char="•"/>
            </a:pPr>
            <a:r>
              <a:rPr lang="en-US" sz="2000" dirty="0">
                <a:latin typeface="Arial"/>
                <a:cs typeface="Arial"/>
              </a:rPr>
              <a:t>Capacity building for SPHCDA &amp; SSHIA ongoing</a:t>
            </a:r>
          </a:p>
          <a:p>
            <a:pPr marL="285622" indent="-285622">
              <a:buFont typeface="Arial"/>
              <a:buChar char="•"/>
            </a:pPr>
            <a:endParaRPr lang="en-US" sz="2000" dirty="0">
              <a:latin typeface="Arial"/>
              <a:cs typeface="Arial"/>
            </a:endParaRPr>
          </a:p>
          <a:p>
            <a:pPr marL="285622" indent="-285622">
              <a:buFont typeface="Arial"/>
              <a:buChar char="•"/>
            </a:pPr>
            <a:r>
              <a:rPr lang="en-US" sz="2000" dirty="0">
                <a:latin typeface="Arial"/>
                <a:cs typeface="Arial"/>
              </a:rPr>
              <a:t>Engaging stakeholders on different aspects of the program</a:t>
            </a:r>
          </a:p>
          <a:p>
            <a:pPr marL="285622" indent="-285622">
              <a:buFont typeface="Arial"/>
              <a:buChar char="•"/>
            </a:pPr>
            <a:endParaRPr lang="en-US" sz="2000" dirty="0">
              <a:latin typeface="Arial"/>
              <a:cs typeface="Arial"/>
            </a:endParaRPr>
          </a:p>
          <a:p>
            <a:pPr marL="285622" indent="-285622">
              <a:buFont typeface="Arial"/>
              <a:buChar char="•"/>
            </a:pPr>
            <a:r>
              <a:rPr lang="en-US" sz="2000" dirty="0">
                <a:latin typeface="Arial"/>
                <a:cs typeface="Arial"/>
              </a:rPr>
              <a:t>Baseline assessments </a:t>
            </a:r>
          </a:p>
          <a:p>
            <a:endParaRPr lang="en-US" dirty="0">
              <a:latin typeface="Arial"/>
              <a:cs typeface="Arial"/>
            </a:endParaRPr>
          </a:p>
          <a:p>
            <a:pPr marL="285622" indent="-285622">
              <a:buFont typeface="Arial"/>
              <a:buChar char="•"/>
            </a:pPr>
            <a:endParaRPr lang="en-US" sz="1500" dirty="0">
              <a:latin typeface="Arial"/>
              <a:cs typeface="Arial"/>
            </a:endParaRPr>
          </a:p>
        </p:txBody>
      </p:sp>
      <p:sp>
        <p:nvSpPr>
          <p:cNvPr id="14" name="Oval 13"/>
          <p:cNvSpPr>
            <a:spLocks noChangeArrowheads="1"/>
          </p:cNvSpPr>
          <p:nvPr/>
        </p:nvSpPr>
        <p:spPr bwMode="gray">
          <a:xfrm>
            <a:off x="5726622" y="1341569"/>
            <a:ext cx="368593" cy="290433"/>
          </a:xfrm>
          <a:prstGeom prst="ellipse">
            <a:avLst/>
          </a:prstGeom>
          <a:solidFill>
            <a:schemeClr val="accent3"/>
          </a:solidFill>
          <a:ln w="19050">
            <a:solidFill>
              <a:schemeClr val="bg1"/>
            </a:solidFill>
            <a:round/>
            <a:headEnd/>
            <a:tailEnd/>
          </a:ln>
          <a:effectLst/>
          <a:extLst/>
        </p:spPr>
        <p:txBody>
          <a:bodyPr wrap="none" lIns="0" tIns="0" rIns="0" bIns="0" anchor="ctr" anchorCtr="1"/>
          <a:lstStyle/>
          <a:p>
            <a:pPr algn="ctr" defTabSz="894847">
              <a:buClr>
                <a:schemeClr val="tx2"/>
              </a:buClr>
            </a:pPr>
            <a:r>
              <a:rPr lang="en-GB" sz="1100" b="1" dirty="0">
                <a:solidFill>
                  <a:srgbClr val="FFFFFF"/>
                </a:solidFill>
              </a:rPr>
              <a:t>2.</a:t>
            </a:r>
          </a:p>
        </p:txBody>
      </p:sp>
      <p:sp>
        <p:nvSpPr>
          <p:cNvPr id="3" name="TextBox 2"/>
          <p:cNvSpPr txBox="1"/>
          <p:nvPr/>
        </p:nvSpPr>
        <p:spPr>
          <a:xfrm>
            <a:off x="910630" y="5518026"/>
            <a:ext cx="9217024" cy="830997"/>
          </a:xfrm>
          <a:prstGeom prst="rect">
            <a:avLst/>
          </a:prstGeom>
          <a:noFill/>
        </p:spPr>
        <p:txBody>
          <a:bodyPr wrap="square" rtlCol="0">
            <a:spAutoFit/>
          </a:bodyPr>
          <a:lstStyle/>
          <a:p>
            <a:r>
              <a:rPr lang="en-US" dirty="0"/>
              <a:t>Continuous Awareness Creation, Advocacy and Engagement with all stakeholders to have a shared vision.</a:t>
            </a:r>
          </a:p>
        </p:txBody>
      </p:sp>
      <p:sp>
        <p:nvSpPr>
          <p:cNvPr id="15" name="Oval 14"/>
          <p:cNvSpPr>
            <a:spLocks noChangeArrowheads="1"/>
          </p:cNvSpPr>
          <p:nvPr/>
        </p:nvSpPr>
        <p:spPr bwMode="gray">
          <a:xfrm>
            <a:off x="694606" y="5374010"/>
            <a:ext cx="368593" cy="290433"/>
          </a:xfrm>
          <a:prstGeom prst="ellipse">
            <a:avLst/>
          </a:prstGeom>
          <a:solidFill>
            <a:schemeClr val="accent3"/>
          </a:solidFill>
          <a:ln w="19050">
            <a:solidFill>
              <a:schemeClr val="bg1"/>
            </a:solidFill>
            <a:round/>
            <a:headEnd/>
            <a:tailEnd/>
          </a:ln>
          <a:effectLst/>
          <a:extLst/>
        </p:spPr>
        <p:txBody>
          <a:bodyPr wrap="none" lIns="0" tIns="0" rIns="0" bIns="0" anchor="ctr" anchorCtr="1"/>
          <a:lstStyle/>
          <a:p>
            <a:pPr algn="ctr" defTabSz="894847">
              <a:buClr>
                <a:schemeClr val="tx2"/>
              </a:buClr>
            </a:pPr>
            <a:r>
              <a:rPr lang="en-GB" sz="1100" b="1" dirty="0">
                <a:solidFill>
                  <a:srgbClr val="FFFFFF"/>
                </a:solidFill>
              </a:rPr>
              <a:t>3.</a:t>
            </a:r>
          </a:p>
        </p:txBody>
      </p:sp>
      <p:sp>
        <p:nvSpPr>
          <p:cNvPr id="4" name="TextBox 3"/>
          <p:cNvSpPr txBox="1"/>
          <p:nvPr/>
        </p:nvSpPr>
        <p:spPr>
          <a:xfrm>
            <a:off x="1198662" y="4941962"/>
            <a:ext cx="3600400" cy="461665"/>
          </a:xfrm>
          <a:prstGeom prst="rect">
            <a:avLst/>
          </a:prstGeom>
          <a:noFill/>
        </p:spPr>
        <p:txBody>
          <a:bodyPr wrap="square" rtlCol="0">
            <a:spAutoFit/>
          </a:bodyPr>
          <a:lstStyle/>
          <a:p>
            <a:r>
              <a:rPr lang="en-US" dirty="0">
                <a:solidFill>
                  <a:srgbClr val="FF0000"/>
                </a:solidFill>
              </a:rPr>
              <a:t>For other Stakeholders</a:t>
            </a:r>
          </a:p>
        </p:txBody>
      </p:sp>
    </p:spTree>
    <p:extLst>
      <p:ext uri="{BB962C8B-B14F-4D97-AF65-F5344CB8AC3E}">
        <p14:creationId xmlns:p14="http://schemas.microsoft.com/office/powerpoint/2010/main" val="2212036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316" y="1600580"/>
            <a:ext cx="9119826" cy="1397173"/>
          </a:xfrm>
        </p:spPr>
        <p:txBody>
          <a:bodyPr>
            <a:normAutofit/>
          </a:bodyPr>
          <a:lstStyle/>
          <a:p>
            <a:pPr marL="0" indent="0">
              <a:buNone/>
            </a:pPr>
            <a:r>
              <a:rPr lang="en-US" sz="7100" b="1" dirty="0"/>
              <a:t>Thank you!</a:t>
            </a:r>
            <a:endParaRPr lang="en-GB" sz="7100" b="1" dirty="0"/>
          </a:p>
        </p:txBody>
      </p:sp>
      <p:sp>
        <p:nvSpPr>
          <p:cNvPr id="4" name="Date Placeholder 3"/>
          <p:cNvSpPr>
            <a:spLocks noGrp="1"/>
          </p:cNvSpPr>
          <p:nvPr>
            <p:ph type="dt" sz="half" idx="10"/>
          </p:nvPr>
        </p:nvSpPr>
        <p:spPr/>
        <p:txBody>
          <a:bodyPr/>
          <a:lstStyle/>
          <a:p>
            <a:fld id="{8966F4A8-C230-49B6-931F-87E8AF4F183F}" type="datetime1">
              <a:rPr lang="en-GB" smtClean="0"/>
              <a:pPr/>
              <a:t>02/08/2018</a:t>
            </a:fld>
            <a:endParaRPr lang="en-GB" dirty="0"/>
          </a:p>
        </p:txBody>
      </p:sp>
      <p:sp>
        <p:nvSpPr>
          <p:cNvPr id="5" name="Footer Placeholder 4"/>
          <p:cNvSpPr>
            <a:spLocks noGrp="1"/>
          </p:cNvSpPr>
          <p:nvPr>
            <p:ph type="ftr" sz="quarter" idx="11"/>
          </p:nvPr>
        </p:nvSpPr>
        <p:spPr/>
        <p:txBody>
          <a:bodyPr/>
          <a:lstStyle/>
          <a:p>
            <a:pPr algn="l"/>
            <a:r>
              <a:rPr lang="en-GB"/>
              <a:t>Basic Healthcare Provision Fund</a:t>
            </a:r>
            <a:endParaRPr lang="en-GB" dirty="0"/>
          </a:p>
        </p:txBody>
      </p:sp>
      <p:sp>
        <p:nvSpPr>
          <p:cNvPr id="6" name="Slide Number Placeholder 5"/>
          <p:cNvSpPr>
            <a:spLocks noGrp="1"/>
          </p:cNvSpPr>
          <p:nvPr>
            <p:ph type="sldNum" sz="quarter" idx="12"/>
          </p:nvPr>
        </p:nvSpPr>
        <p:spPr/>
        <p:txBody>
          <a:bodyPr/>
          <a:lstStyle/>
          <a:p>
            <a:fld id="{0ECC96F6-049C-4978-A80E-48FD3F6AA46C}" type="slidenum">
              <a:rPr lang="en-GB" smtClean="0"/>
              <a:pPr/>
              <a:t>28</a:t>
            </a:fld>
            <a:endParaRPr lang="en-GB" dirty="0"/>
          </a:p>
        </p:txBody>
      </p:sp>
    </p:spTree>
    <p:extLst>
      <p:ext uri="{BB962C8B-B14F-4D97-AF65-F5344CB8AC3E}">
        <p14:creationId xmlns:p14="http://schemas.microsoft.com/office/powerpoint/2010/main" val="47187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a:cs typeface="Arial"/>
              </a:rPr>
              <a:t>Content</a:t>
            </a:r>
          </a:p>
        </p:txBody>
      </p:sp>
      <p:sp>
        <p:nvSpPr>
          <p:cNvPr id="5" name="Footer Placeholder 4"/>
          <p:cNvSpPr>
            <a:spLocks noGrp="1"/>
          </p:cNvSpPr>
          <p:nvPr>
            <p:ph type="ftr" sz="quarter" idx="11"/>
          </p:nvPr>
        </p:nvSpPr>
        <p:spPr/>
        <p:txBody>
          <a:bodyPr/>
          <a:lstStyle/>
          <a:p>
            <a:pPr algn="l"/>
            <a:r>
              <a:rPr lang="en-GB"/>
              <a:t>Basic Healthcare Provision Fund</a:t>
            </a:r>
            <a:endParaRPr lang="en-GB" dirty="0"/>
          </a:p>
        </p:txBody>
      </p:sp>
      <p:sp>
        <p:nvSpPr>
          <p:cNvPr id="7" name="Text Placeholder 5">
            <a:hlinkClick r:id="rId2" action="ppaction://hlinksldjump"/>
          </p:cNvPr>
          <p:cNvSpPr>
            <a:spLocks noGrp="1"/>
          </p:cNvSpPr>
          <p:nvPr/>
        </p:nvSpPr>
        <p:spPr bwMode="gray">
          <a:xfrm>
            <a:off x="865187" y="1467475"/>
            <a:ext cx="8686403" cy="858035"/>
          </a:xfrm>
          <a:prstGeom prst="rect">
            <a:avLst/>
          </a:prstGeom>
          <a:solidFill>
            <a:schemeClr val="accent3"/>
          </a:solidFill>
          <a:ln>
            <a:solidFill>
              <a:srgbClr val="FFFFFF"/>
            </a:solidFill>
          </a:ln>
          <a:extLst/>
        </p:spPr>
        <p:txBody>
          <a:bodyPr vert="horz" wrap="square" lIns="142692" tIns="142692" rIns="0" bIns="142692"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Calibri"/>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Calibri"/>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Calibri"/>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Calibri"/>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0"/>
              </a:spcBef>
              <a:spcAft>
                <a:spcPct val="0"/>
              </a:spcAft>
            </a:pPr>
            <a:r>
              <a:rPr lang="en-US" b="1" dirty="0">
                <a:latin typeface="Arial"/>
                <a:cs typeface="Arial"/>
              </a:rPr>
              <a:t>Background</a:t>
            </a:r>
          </a:p>
        </p:txBody>
      </p:sp>
      <p:sp>
        <p:nvSpPr>
          <p:cNvPr id="8" name="Text Placeholder 5">
            <a:hlinkClick r:id="rId2" action="ppaction://hlinksldjump"/>
          </p:cNvPr>
          <p:cNvSpPr>
            <a:spLocks noGrp="1"/>
          </p:cNvSpPr>
          <p:nvPr/>
        </p:nvSpPr>
        <p:spPr bwMode="gray">
          <a:xfrm>
            <a:off x="865187" y="2343399"/>
            <a:ext cx="8686403" cy="741093"/>
          </a:xfrm>
          <a:prstGeom prst="rect">
            <a:avLst/>
          </a:prstGeom>
          <a:noFill/>
          <a:extLst>
            <a:ext uri="{909E8E84-426E-40dd-AFC4-6F175D3DCCD1}">
              <a14:hiddenFill xmlns="" xmlns:a14="http://schemas.microsoft.com/office/drawing/2010/main">
                <a:solidFill>
                  <a:scrgbClr r="0" g="0" b="0"/>
                </a:solidFill>
              </a14:hiddenFill>
            </a:ext>
          </a:extLst>
        </p:spPr>
        <p:txBody>
          <a:bodyPr vert="horz" wrap="square" lIns="142692" tIns="142692" rIns="0" bIns="142692"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Calibri"/>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Calibri"/>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Calibri"/>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Calibri"/>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0"/>
              </a:spcBef>
              <a:spcAft>
                <a:spcPct val="0"/>
              </a:spcAft>
            </a:pPr>
            <a:r>
              <a:rPr lang="en-GB" b="1" dirty="0">
                <a:latin typeface="Arial"/>
                <a:cs typeface="Arial"/>
              </a:rPr>
              <a:t>Rationale for operations manual</a:t>
            </a:r>
          </a:p>
        </p:txBody>
      </p:sp>
      <p:sp>
        <p:nvSpPr>
          <p:cNvPr id="9" name="Text Placeholder 5">
            <a:hlinkClick r:id="rId2" action="ppaction://hlinksldjump"/>
          </p:cNvPr>
          <p:cNvSpPr>
            <a:spLocks noGrp="1"/>
          </p:cNvSpPr>
          <p:nvPr/>
        </p:nvSpPr>
        <p:spPr bwMode="gray">
          <a:xfrm>
            <a:off x="865187" y="3102380"/>
            <a:ext cx="8686403" cy="769203"/>
          </a:xfrm>
          <a:prstGeom prst="rect">
            <a:avLst/>
          </a:prstGeom>
          <a:noFill/>
          <a:extLst>
            <a:ext uri="{909E8E84-426E-40dd-AFC4-6F175D3DCCD1}">
              <a14:hiddenFill xmlns="" xmlns:a14="http://schemas.microsoft.com/office/drawing/2010/main">
                <a:solidFill>
                  <a:scrgbClr r="0" g="0" b="0"/>
                </a:solidFill>
              </a14:hiddenFill>
            </a:ext>
          </a:extLst>
        </p:spPr>
        <p:txBody>
          <a:bodyPr vert="horz" wrap="square" lIns="142692" tIns="142692" rIns="0" bIns="142692"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Calibri"/>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Calibri"/>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Calibri"/>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Calibri"/>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0"/>
              </a:spcBef>
              <a:spcAft>
                <a:spcPct val="0"/>
              </a:spcAft>
            </a:pPr>
            <a:r>
              <a:rPr lang="en-GB" b="1" dirty="0">
                <a:latin typeface="Arial"/>
                <a:cs typeface="Arial"/>
              </a:rPr>
              <a:t>Operationalizing the BHCPF</a:t>
            </a:r>
          </a:p>
        </p:txBody>
      </p:sp>
      <p:sp>
        <p:nvSpPr>
          <p:cNvPr id="10" name="Text Placeholder 5">
            <a:hlinkClick r:id="rId2" action="ppaction://hlinksldjump"/>
          </p:cNvPr>
          <p:cNvSpPr>
            <a:spLocks noGrp="1"/>
          </p:cNvSpPr>
          <p:nvPr/>
        </p:nvSpPr>
        <p:spPr bwMode="gray">
          <a:xfrm>
            <a:off x="865187" y="3889601"/>
            <a:ext cx="8686403" cy="769203"/>
          </a:xfrm>
          <a:prstGeom prst="rect">
            <a:avLst/>
          </a:prstGeom>
          <a:noFill/>
          <a:extLst/>
        </p:spPr>
        <p:txBody>
          <a:bodyPr vert="horz" wrap="square" lIns="142692" tIns="142692" rIns="0" bIns="142692"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Calibri"/>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Calibri"/>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Calibri"/>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Calibri"/>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0"/>
              </a:spcBef>
              <a:spcAft>
                <a:spcPct val="0"/>
              </a:spcAft>
            </a:pPr>
            <a:r>
              <a:rPr lang="en-GB" b="1" dirty="0">
                <a:latin typeface="Arial"/>
                <a:cs typeface="Arial"/>
              </a:rPr>
              <a:t>Journey so far</a:t>
            </a:r>
          </a:p>
        </p:txBody>
      </p:sp>
    </p:spTree>
    <p:extLst>
      <p:ext uri="{BB962C8B-B14F-4D97-AF65-F5344CB8AC3E}">
        <p14:creationId xmlns:p14="http://schemas.microsoft.com/office/powerpoint/2010/main" val="4075730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2389217900"/>
              </p:ext>
            </p:extLst>
          </p:nvPr>
        </p:nvGraphicFramePr>
        <p:xfrm>
          <a:off x="2120" y="1596"/>
          <a:ext cx="2116" cy="1587"/>
        </p:xfrm>
        <a:graphic>
          <a:graphicData uri="http://schemas.openxmlformats.org/presentationml/2006/ole">
            <mc:AlternateContent xmlns:mc="http://schemas.openxmlformats.org/markup-compatibility/2006">
              <mc:Choice xmlns:v="urn:schemas-microsoft-com:vml" Requires="v">
                <p:oleObj spid="_x0000_s3085" name="think-cell Slide" r:id="rId5" imgW="381" imgH="381" progId="TCLayout.ActiveDocument.1">
                  <p:embed/>
                </p:oleObj>
              </mc:Choice>
              <mc:Fallback>
                <p:oleObj name="think-cell Slide" r:id="rId5" imgW="381" imgH="381" progId="TCLayout.ActiveDocument.1">
                  <p:embed/>
                  <p:pic>
                    <p:nvPicPr>
                      <p:cNvPr id="0" name=""/>
                      <p:cNvPicPr/>
                      <p:nvPr/>
                    </p:nvPicPr>
                    <p:blipFill>
                      <a:blip r:embed="rId6"/>
                      <a:stretch>
                        <a:fillRect/>
                      </a:stretch>
                    </p:blipFill>
                    <p:spPr>
                      <a:xfrm>
                        <a:off x="2120" y="1596"/>
                        <a:ext cx="2116" cy="1587"/>
                      </a:xfrm>
                      <a:prstGeom prst="rect">
                        <a:avLst/>
                      </a:prstGeom>
                    </p:spPr>
                  </p:pic>
                </p:oleObj>
              </mc:Fallback>
            </mc:AlternateContent>
          </a:graphicData>
        </a:graphic>
      </p:graphicFrame>
      <p:sp>
        <p:nvSpPr>
          <p:cNvPr id="2" name="Title 1"/>
          <p:cNvSpPr>
            <a:spLocks noGrp="1"/>
          </p:cNvSpPr>
          <p:nvPr>
            <p:ph type="title"/>
          </p:nvPr>
        </p:nvSpPr>
        <p:spPr>
          <a:xfrm>
            <a:off x="838091" y="365218"/>
            <a:ext cx="10514231" cy="615553"/>
          </a:xfrm>
        </p:spPr>
        <p:txBody>
          <a:bodyPr wrap="square" lIns="0" tIns="0" rIns="0" bIns="0" anchor="t" anchorCtr="0">
            <a:spAutoFit/>
          </a:bodyPr>
          <a:lstStyle/>
          <a:p>
            <a:r>
              <a:rPr lang="en-US" sz="2000" dirty="0">
                <a:latin typeface="Arial"/>
                <a:cs typeface="Arial"/>
                <a:sym typeface="Calibri"/>
              </a:rPr>
              <a:t>The National Health Act, was signed into law in 2014, to provide a </a:t>
            </a:r>
            <a:r>
              <a:rPr lang="en-US" sz="2000" dirty="0">
                <a:latin typeface="Arial"/>
                <a:cs typeface="Arial"/>
              </a:rPr>
              <a:t>F</a:t>
            </a:r>
            <a:r>
              <a:rPr lang="en-US" sz="2000" dirty="0">
                <a:latin typeface="Arial"/>
                <a:cs typeface="Arial"/>
                <a:sym typeface="Calibri"/>
              </a:rPr>
              <a:t>ramework of Action…</a:t>
            </a:r>
          </a:p>
        </p:txBody>
      </p:sp>
      <p:grpSp>
        <p:nvGrpSpPr>
          <p:cNvPr id="5" name="Group 4"/>
          <p:cNvGrpSpPr/>
          <p:nvPr/>
        </p:nvGrpSpPr>
        <p:grpSpPr>
          <a:xfrm>
            <a:off x="838623" y="1613719"/>
            <a:ext cx="10225136" cy="1240261"/>
            <a:chOff x="1403350" y="1447090"/>
            <a:chExt cx="6337300" cy="1239974"/>
          </a:xfrm>
        </p:grpSpPr>
        <p:sp>
          <p:nvSpPr>
            <p:cNvPr id="11" name="Rectangle 10"/>
            <p:cNvSpPr/>
            <p:nvPr/>
          </p:nvSpPr>
          <p:spPr>
            <a:xfrm>
              <a:off x="1403350" y="1447090"/>
              <a:ext cx="6337299" cy="1239974"/>
            </a:xfrm>
            <a:prstGeom prst="rect">
              <a:avLst/>
            </a:prstGeom>
            <a:solidFill>
              <a:schemeClr val="accent3">
                <a:lumMod val="5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14" name="Rectangle 13"/>
            <p:cNvSpPr/>
            <p:nvPr/>
          </p:nvSpPr>
          <p:spPr>
            <a:xfrm>
              <a:off x="1508125" y="1447090"/>
              <a:ext cx="6232525" cy="1239974"/>
            </a:xfrm>
            <a:prstGeom prst="rect">
              <a:avLst/>
            </a:prstGeom>
            <a:solidFill>
              <a:schemeClr val="accent3">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15" name="Date Placeholder 3"/>
            <p:cNvSpPr txBox="1">
              <a:spLocks/>
            </p:cNvSpPr>
            <p:nvPr/>
          </p:nvSpPr>
          <p:spPr bwMode="gray">
            <a:xfrm>
              <a:off x="1602583" y="1743985"/>
              <a:ext cx="6052344" cy="646181"/>
            </a:xfrm>
            <a:prstGeom prst="rect">
              <a:avLst/>
            </a:prstGeom>
          </p:spPr>
          <p:txBody>
            <a:bodyPr vert="horz" wrap="square" lIns="0" tIns="0" rIns="0" bIns="0" rtlCol="0" anchor="ctr">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714"/>
                </a:spcBef>
              </a:pPr>
              <a:r>
                <a:rPr lang="en-US" sz="2100" dirty="0">
                  <a:solidFill>
                    <a:schemeClr val="tx1"/>
                  </a:solidFill>
                  <a:latin typeface="Arial"/>
                  <a:cs typeface="Arial"/>
                </a:rPr>
                <a:t>For the </a:t>
              </a:r>
              <a:r>
                <a:rPr lang="en-US" sz="2100" b="1" dirty="0">
                  <a:solidFill>
                    <a:schemeClr val="tx1"/>
                  </a:solidFill>
                  <a:latin typeface="Arial"/>
                  <a:cs typeface="Arial"/>
                </a:rPr>
                <a:t>regulation, development &amp; management of a National Health System </a:t>
              </a:r>
              <a:r>
                <a:rPr lang="en-US" sz="2100" dirty="0">
                  <a:solidFill>
                    <a:schemeClr val="tx1"/>
                  </a:solidFill>
                  <a:latin typeface="Arial"/>
                  <a:cs typeface="Arial"/>
                </a:rPr>
                <a:t>and sets standards for rendering health services in the federation;</a:t>
              </a:r>
            </a:p>
          </p:txBody>
        </p:sp>
      </p:grpSp>
      <p:grpSp>
        <p:nvGrpSpPr>
          <p:cNvPr id="4" name="Group 3"/>
          <p:cNvGrpSpPr/>
          <p:nvPr/>
        </p:nvGrpSpPr>
        <p:grpSpPr>
          <a:xfrm>
            <a:off x="838623" y="2953655"/>
            <a:ext cx="10225136" cy="3714758"/>
            <a:chOff x="1403350" y="2828285"/>
            <a:chExt cx="6337300" cy="3713893"/>
          </a:xfrm>
        </p:grpSpPr>
        <p:sp>
          <p:nvSpPr>
            <p:cNvPr id="12" name="Rectangle 11"/>
            <p:cNvSpPr/>
            <p:nvPr/>
          </p:nvSpPr>
          <p:spPr>
            <a:xfrm>
              <a:off x="1403350" y="2828285"/>
              <a:ext cx="6337299" cy="1239974"/>
            </a:xfrm>
            <a:prstGeom prst="rect">
              <a:avLst/>
            </a:prstGeom>
            <a:solidFill>
              <a:schemeClr val="accent3">
                <a:lumMod val="75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p:cNvSpPr/>
            <p:nvPr/>
          </p:nvSpPr>
          <p:spPr>
            <a:xfrm>
              <a:off x="1508125" y="2828285"/>
              <a:ext cx="6232525" cy="1239974"/>
            </a:xfrm>
            <a:prstGeom prst="rect">
              <a:avLst/>
            </a:prstGeom>
            <a:solidFill>
              <a:schemeClr val="accent3">
                <a:lumMod val="40000"/>
                <a:lumOff val="6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7" name="Date Placeholder 3"/>
            <p:cNvSpPr txBox="1">
              <a:spLocks/>
            </p:cNvSpPr>
            <p:nvPr/>
          </p:nvSpPr>
          <p:spPr bwMode="gray">
            <a:xfrm>
              <a:off x="1581865" y="6219088"/>
              <a:ext cx="6052344" cy="323090"/>
            </a:xfrm>
            <a:prstGeom prst="rect">
              <a:avLst/>
            </a:prstGeom>
          </p:spPr>
          <p:txBody>
            <a:bodyPr vert="horz" wrap="square" lIns="0" tIns="0" rIns="0" bIns="0" rtlCol="0" anchor="ctr">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714"/>
                </a:spcBef>
              </a:pPr>
              <a:endParaRPr lang="en-US" sz="2100" dirty="0">
                <a:solidFill>
                  <a:schemeClr val="tx1"/>
                </a:solidFill>
                <a:cs typeface="Calibri"/>
              </a:endParaRPr>
            </a:p>
          </p:txBody>
        </p:sp>
      </p:grpSp>
      <p:grpSp>
        <p:nvGrpSpPr>
          <p:cNvPr id="3" name="Group 2"/>
          <p:cNvGrpSpPr/>
          <p:nvPr/>
        </p:nvGrpSpPr>
        <p:grpSpPr>
          <a:xfrm>
            <a:off x="838623" y="3141770"/>
            <a:ext cx="10225136" cy="2392099"/>
            <a:chOff x="1403350" y="3057910"/>
            <a:chExt cx="6337300" cy="2391545"/>
          </a:xfrm>
        </p:grpSpPr>
        <p:sp>
          <p:nvSpPr>
            <p:cNvPr id="13" name="Rectangle 12"/>
            <p:cNvSpPr/>
            <p:nvPr/>
          </p:nvSpPr>
          <p:spPr>
            <a:xfrm>
              <a:off x="1403350" y="4209481"/>
              <a:ext cx="6337299" cy="1239974"/>
            </a:xfrm>
            <a:prstGeom prst="rect">
              <a:avLst/>
            </a:prstGeom>
            <a:solidFill>
              <a:schemeClr val="accent3">
                <a:lumMod val="60000"/>
                <a:lumOff val="4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a:cs typeface="Arial"/>
              </a:endParaRPr>
            </a:p>
          </p:txBody>
        </p:sp>
        <p:sp>
          <p:nvSpPr>
            <p:cNvPr id="18" name="Rectangle 17"/>
            <p:cNvSpPr/>
            <p:nvPr/>
          </p:nvSpPr>
          <p:spPr>
            <a:xfrm>
              <a:off x="1508125" y="4209481"/>
              <a:ext cx="6232525" cy="1239974"/>
            </a:xfrm>
            <a:prstGeom prst="rect">
              <a:avLst/>
            </a:prstGeom>
            <a:solidFill>
              <a:schemeClr val="accent3">
                <a:lumMod val="20000"/>
                <a:lumOff val="8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cs typeface="Arial"/>
              </a:endParaRPr>
            </a:p>
          </p:txBody>
        </p:sp>
        <p:sp>
          <p:nvSpPr>
            <p:cNvPr id="19" name="Date Placeholder 3"/>
            <p:cNvSpPr txBox="1">
              <a:spLocks/>
            </p:cNvSpPr>
            <p:nvPr/>
          </p:nvSpPr>
          <p:spPr bwMode="gray">
            <a:xfrm>
              <a:off x="1581865" y="3057910"/>
              <a:ext cx="6052344" cy="646181"/>
            </a:xfrm>
            <a:prstGeom prst="rect">
              <a:avLst/>
            </a:prstGeom>
          </p:spPr>
          <p:txBody>
            <a:bodyPr vert="horz" wrap="square" lIns="0" tIns="0" rIns="0" bIns="0" rtlCol="0" anchor="ctr">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714"/>
                </a:spcBef>
              </a:pPr>
              <a:r>
                <a:rPr lang="en-US" sz="2100" dirty="0">
                  <a:solidFill>
                    <a:schemeClr val="tx1"/>
                  </a:solidFill>
                  <a:latin typeface="Arial"/>
                  <a:cs typeface="Arial"/>
                </a:rPr>
                <a:t>Assure</a:t>
              </a:r>
              <a:r>
                <a:rPr lang="en-US" sz="2100" b="1" dirty="0">
                  <a:solidFill>
                    <a:schemeClr val="tx1"/>
                  </a:solidFill>
                  <a:latin typeface="Arial"/>
                  <a:cs typeface="Arial"/>
                </a:rPr>
                <a:t> </a:t>
              </a:r>
              <a:r>
                <a:rPr lang="en-US" sz="2100" dirty="0">
                  <a:solidFill>
                    <a:schemeClr val="tx1"/>
                  </a:solidFill>
                  <a:latin typeface="Arial"/>
                  <a:cs typeface="Arial"/>
                </a:rPr>
                <a:t>quality care through </a:t>
              </a:r>
              <a:r>
                <a:rPr lang="en-US" sz="2100" b="1" dirty="0">
                  <a:solidFill>
                    <a:schemeClr val="tx1"/>
                  </a:solidFill>
                  <a:latin typeface="Arial"/>
                  <a:cs typeface="Arial"/>
                </a:rPr>
                <a:t>regulation of Health establishments and technologies</a:t>
              </a:r>
              <a:r>
                <a:rPr lang="en-US" sz="2100" dirty="0">
                  <a:solidFill>
                    <a:schemeClr val="tx1"/>
                  </a:solidFill>
                  <a:latin typeface="Arial"/>
                  <a:cs typeface="Arial"/>
                </a:rPr>
                <a:t> whilst ensuring the </a:t>
              </a:r>
              <a:r>
                <a:rPr lang="en-US" sz="2100" b="1" dirty="0">
                  <a:solidFill>
                    <a:schemeClr val="tx1"/>
                  </a:solidFill>
                  <a:latin typeface="Arial"/>
                  <a:cs typeface="Arial"/>
                </a:rPr>
                <a:t>rights of users</a:t>
              </a:r>
              <a:r>
                <a:rPr lang="en-US" sz="2100" dirty="0">
                  <a:solidFill>
                    <a:schemeClr val="tx1"/>
                  </a:solidFill>
                  <a:latin typeface="Arial"/>
                  <a:cs typeface="Arial"/>
                </a:rPr>
                <a:t>.</a:t>
              </a:r>
            </a:p>
          </p:txBody>
        </p:sp>
      </p:grpSp>
      <p:sp>
        <p:nvSpPr>
          <p:cNvPr id="20" name="Date Placeholder 3"/>
          <p:cNvSpPr txBox="1">
            <a:spLocks/>
          </p:cNvSpPr>
          <p:nvPr/>
        </p:nvSpPr>
        <p:spPr bwMode="gray">
          <a:xfrm>
            <a:off x="1054647" y="4404514"/>
            <a:ext cx="9765363" cy="969496"/>
          </a:xfrm>
          <a:prstGeom prst="rect">
            <a:avLst/>
          </a:prstGeom>
        </p:spPr>
        <p:txBody>
          <a:bodyPr vert="horz" wrap="square" lIns="0" tIns="0" rIns="0" bIns="0" rtlCol="0" anchor="ctr">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714"/>
              </a:spcBef>
            </a:pPr>
            <a:r>
              <a:rPr lang="en-US" sz="2100" dirty="0">
                <a:solidFill>
                  <a:schemeClr val="tx1"/>
                </a:solidFill>
                <a:latin typeface="Arial"/>
                <a:cs typeface="Arial"/>
              </a:rPr>
              <a:t>Strategic financing</a:t>
            </a:r>
            <a:r>
              <a:rPr lang="en-US" sz="2100" b="1" dirty="0">
                <a:solidFill>
                  <a:schemeClr val="tx1"/>
                </a:solidFill>
                <a:latin typeface="Arial"/>
                <a:cs typeface="Arial"/>
              </a:rPr>
              <a:t> </a:t>
            </a:r>
            <a:r>
              <a:rPr lang="en-US" sz="2100" dirty="0">
                <a:solidFill>
                  <a:schemeClr val="tx1"/>
                </a:solidFill>
                <a:latin typeface="Arial"/>
                <a:cs typeface="Arial"/>
              </a:rPr>
              <a:t>from “bottom-of-the pyramid” of healthcare operations through the </a:t>
            </a:r>
            <a:r>
              <a:rPr lang="en-US" sz="2100" b="1" dirty="0">
                <a:solidFill>
                  <a:schemeClr val="tx1"/>
                </a:solidFill>
                <a:latin typeface="Arial"/>
                <a:cs typeface="Arial"/>
              </a:rPr>
              <a:t>Basic Healthcare Provision Fund </a:t>
            </a:r>
            <a:r>
              <a:rPr lang="en-US" sz="2100" dirty="0">
                <a:solidFill>
                  <a:schemeClr val="tx1"/>
                </a:solidFill>
                <a:latin typeface="Arial"/>
                <a:cs typeface="Arial"/>
              </a:rPr>
              <a:t>that will pool at least 1% of Consolidated Revenue Fund with other resources</a:t>
            </a:r>
          </a:p>
        </p:txBody>
      </p:sp>
    </p:spTree>
    <p:extLst>
      <p:ext uri="{BB962C8B-B14F-4D97-AF65-F5344CB8AC3E}">
        <p14:creationId xmlns:p14="http://schemas.microsoft.com/office/powerpoint/2010/main" val="2529234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lgn="l"/>
            <a:r>
              <a:rPr lang="en-GB" dirty="0"/>
              <a:t>Basic Healthcare Provision Fund</a:t>
            </a:r>
          </a:p>
        </p:txBody>
      </p:sp>
      <p:grpSp>
        <p:nvGrpSpPr>
          <p:cNvPr id="7" name="Group 6"/>
          <p:cNvGrpSpPr/>
          <p:nvPr/>
        </p:nvGrpSpPr>
        <p:grpSpPr>
          <a:xfrm>
            <a:off x="8816938" y="909521"/>
            <a:ext cx="2750883" cy="5042091"/>
            <a:chOff x="6482842" y="3371536"/>
            <a:chExt cx="1768515" cy="3716781"/>
          </a:xfrm>
        </p:grpSpPr>
        <p:grpSp>
          <p:nvGrpSpPr>
            <p:cNvPr id="8" name="Group 7"/>
            <p:cNvGrpSpPr/>
            <p:nvPr/>
          </p:nvGrpSpPr>
          <p:grpSpPr>
            <a:xfrm>
              <a:off x="6482842" y="3371536"/>
              <a:ext cx="1768515" cy="3716781"/>
              <a:chOff x="8391337" y="3920148"/>
              <a:chExt cx="1432343" cy="3246174"/>
            </a:xfrm>
          </p:grpSpPr>
          <p:sp>
            <p:nvSpPr>
              <p:cNvPr id="12" name="Can 11"/>
              <p:cNvSpPr/>
              <p:nvPr/>
            </p:nvSpPr>
            <p:spPr>
              <a:xfrm>
                <a:off x="8391337" y="3920148"/>
                <a:ext cx="1411555" cy="1382397"/>
              </a:xfrm>
              <a:prstGeom prst="can">
                <a:avLst>
                  <a:gd name="adj" fmla="val 43664"/>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an 12"/>
              <p:cNvSpPr/>
              <p:nvPr/>
            </p:nvSpPr>
            <p:spPr>
              <a:xfrm>
                <a:off x="8391337" y="4678103"/>
                <a:ext cx="1411555" cy="1374597"/>
              </a:xfrm>
              <a:prstGeom prst="can">
                <a:avLst>
                  <a:gd name="adj" fmla="val 34966"/>
                </a:avLst>
              </a:prstGeom>
              <a:solidFill>
                <a:schemeClr val="accent3">
                  <a:lumMod val="60000"/>
                  <a:lumOff val="40000"/>
                </a:schemeClr>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an 13"/>
              <p:cNvSpPr/>
              <p:nvPr/>
            </p:nvSpPr>
            <p:spPr>
              <a:xfrm>
                <a:off x="8391337" y="5542742"/>
                <a:ext cx="1432343" cy="1623580"/>
              </a:xfrm>
              <a:prstGeom prst="can">
                <a:avLst>
                  <a:gd name="adj" fmla="val 32838"/>
                </a:avLst>
              </a:prstGeom>
              <a:solidFill>
                <a:schemeClr val="accent3">
                  <a:lumMod val="50000"/>
                </a:schemeClr>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p:cNvSpPr txBox="1"/>
            <p:nvPr/>
          </p:nvSpPr>
          <p:spPr>
            <a:xfrm>
              <a:off x="6640323" y="5783965"/>
              <a:ext cx="1411555" cy="748697"/>
            </a:xfrm>
            <a:prstGeom prst="rect">
              <a:avLst/>
            </a:prstGeom>
            <a:noFill/>
          </p:spPr>
          <p:txBody>
            <a:bodyPr wrap="square" rtlCol="0">
              <a:spAutoFit/>
            </a:bodyPr>
            <a:lstStyle/>
            <a:p>
              <a:pPr algn="ctr"/>
              <a:r>
                <a:rPr lang="en-GB" sz="2000" b="1" dirty="0">
                  <a:solidFill>
                    <a:schemeClr val="bg1"/>
                  </a:solidFill>
                </a:rPr>
                <a:t>Not less than 1% </a:t>
              </a:r>
            </a:p>
            <a:p>
              <a:pPr algn="ctr"/>
              <a:r>
                <a:rPr lang="en-GB" sz="2000" b="1" dirty="0">
                  <a:solidFill>
                    <a:schemeClr val="bg1"/>
                  </a:solidFill>
                </a:rPr>
                <a:t>Consolidated Revenue Fund</a:t>
              </a:r>
            </a:p>
          </p:txBody>
        </p:sp>
        <p:sp>
          <p:nvSpPr>
            <p:cNvPr id="10" name="TextBox 9"/>
            <p:cNvSpPr txBox="1"/>
            <p:nvPr/>
          </p:nvSpPr>
          <p:spPr>
            <a:xfrm>
              <a:off x="6631096" y="4963958"/>
              <a:ext cx="1411555" cy="680633"/>
            </a:xfrm>
            <a:prstGeom prst="rect">
              <a:avLst/>
            </a:prstGeom>
            <a:noFill/>
          </p:spPr>
          <p:txBody>
            <a:bodyPr wrap="square" rtlCol="0">
              <a:spAutoFit/>
            </a:bodyPr>
            <a:lstStyle/>
            <a:p>
              <a:pPr algn="ctr"/>
              <a:r>
                <a:rPr lang="en-GB" sz="1800" b="1" dirty="0">
                  <a:solidFill>
                    <a:schemeClr val="bg1"/>
                  </a:solidFill>
                </a:rPr>
                <a:t>Grants by International Donor Partners</a:t>
              </a:r>
            </a:p>
          </p:txBody>
        </p:sp>
        <p:sp>
          <p:nvSpPr>
            <p:cNvPr id="11" name="TextBox 10"/>
            <p:cNvSpPr txBox="1"/>
            <p:nvPr/>
          </p:nvSpPr>
          <p:spPr>
            <a:xfrm>
              <a:off x="6648486" y="4154791"/>
              <a:ext cx="1411555" cy="476443"/>
            </a:xfrm>
            <a:prstGeom prst="rect">
              <a:avLst/>
            </a:prstGeom>
            <a:noFill/>
          </p:spPr>
          <p:txBody>
            <a:bodyPr wrap="square" rtlCol="0">
              <a:spAutoFit/>
            </a:bodyPr>
            <a:lstStyle/>
            <a:p>
              <a:pPr algn="ctr"/>
              <a:r>
                <a:rPr lang="en-GB" sz="1800" b="1" dirty="0"/>
                <a:t>Funds from any other source</a:t>
              </a:r>
            </a:p>
          </p:txBody>
        </p:sp>
      </p:grpSp>
      <p:sp>
        <p:nvSpPr>
          <p:cNvPr id="16" name="Title 1"/>
          <p:cNvSpPr>
            <a:spLocks noGrp="1"/>
          </p:cNvSpPr>
          <p:nvPr>
            <p:ph type="title"/>
          </p:nvPr>
        </p:nvSpPr>
        <p:spPr>
          <a:xfrm>
            <a:off x="478583" y="149952"/>
            <a:ext cx="10514231" cy="615553"/>
          </a:xfrm>
        </p:spPr>
        <p:txBody>
          <a:bodyPr wrap="square" lIns="0" tIns="0" rIns="0" bIns="0" anchor="t" anchorCtr="0">
            <a:spAutoFit/>
          </a:bodyPr>
          <a:lstStyle/>
          <a:p>
            <a:r>
              <a:rPr lang="en-US" sz="2000" dirty="0">
                <a:latin typeface="Arial"/>
                <a:cs typeface="Arial"/>
                <a:sym typeface="Calibri"/>
              </a:rPr>
              <a:t>…with </a:t>
            </a:r>
            <a:r>
              <a:rPr lang="en-US" sz="2000">
                <a:latin typeface="Arial"/>
                <a:cs typeface="Arial"/>
                <a:sym typeface="Calibri"/>
              </a:rPr>
              <a:t>the Act </a:t>
            </a:r>
            <a:r>
              <a:rPr lang="en-US" sz="2000" dirty="0">
                <a:latin typeface="Arial"/>
                <a:cs typeface="Arial"/>
                <a:sym typeface="Calibri"/>
              </a:rPr>
              <a:t>earmarking funds to guarantee an explicit package of high impact  interventions</a:t>
            </a:r>
          </a:p>
        </p:txBody>
      </p:sp>
      <p:sp>
        <p:nvSpPr>
          <p:cNvPr id="17" name="Rectangle 6"/>
          <p:cNvSpPr>
            <a:spLocks noChangeArrowheads="1"/>
          </p:cNvSpPr>
          <p:nvPr/>
        </p:nvSpPr>
        <p:spPr bwMode="gray">
          <a:xfrm>
            <a:off x="550598" y="974552"/>
            <a:ext cx="7615469" cy="1231106"/>
          </a:xfrm>
          <a:prstGeom prst="rect">
            <a:avLst/>
          </a:prstGeom>
          <a:solidFill>
            <a:schemeClr val="bg1"/>
          </a:solidFill>
          <a:ln>
            <a:noFill/>
          </a:ln>
          <a:effectLst/>
          <a:extLst/>
        </p:spPr>
        <p:txBody>
          <a:bodyPr wrap="square" lIns="0" tIns="0" rIns="0" bIns="0">
            <a:spAutoFit/>
          </a:bodyPr>
          <a:lstStyle/>
          <a:p>
            <a:r>
              <a:rPr lang="en-GB" sz="2000" dirty="0"/>
              <a:t> The Basic Health Care Provision Fund (BHCPF or “The Fund”) is established under Section 11 of the National Health Act (NHA Act), as the principal funding vehicle for the Basic Minimum Package of Health Services (BMPHS)</a:t>
            </a:r>
            <a:endParaRPr lang="en-US" sz="2000" dirty="0"/>
          </a:p>
        </p:txBody>
      </p:sp>
      <p:sp>
        <p:nvSpPr>
          <p:cNvPr id="18" name="Rectangle 17"/>
          <p:cNvSpPr/>
          <p:nvPr/>
        </p:nvSpPr>
        <p:spPr>
          <a:xfrm>
            <a:off x="550590" y="2853731"/>
            <a:ext cx="7632848" cy="1015544"/>
          </a:xfrm>
          <a:prstGeom prst="rect">
            <a:avLst/>
          </a:prstGeom>
          <a:solidFill>
            <a:schemeClr val="bg1"/>
          </a:solidFill>
        </p:spPr>
        <p:txBody>
          <a:bodyPr wrap="square" lIns="91323" tIns="45661" rIns="91323" bIns="45661">
            <a:spAutoFit/>
          </a:bodyPr>
          <a:lstStyle/>
          <a:p>
            <a:r>
              <a:rPr lang="en-GB" sz="2000" dirty="0"/>
              <a:t>The Fund serves to increase the fiscal space and overall financing to the health sector to assist Nigeria achieve Universal Health Coverage (UHC).</a:t>
            </a:r>
          </a:p>
          <a:p>
            <a:r>
              <a:rPr lang="en-GB" sz="2000" dirty="0"/>
              <a:t> </a:t>
            </a:r>
          </a:p>
        </p:txBody>
      </p:sp>
      <p:sp>
        <p:nvSpPr>
          <p:cNvPr id="19" name="Rectangle 18"/>
          <p:cNvSpPr/>
          <p:nvPr/>
        </p:nvSpPr>
        <p:spPr>
          <a:xfrm>
            <a:off x="550590" y="4221883"/>
            <a:ext cx="7776864" cy="1631097"/>
          </a:xfrm>
          <a:prstGeom prst="rect">
            <a:avLst/>
          </a:prstGeom>
          <a:solidFill>
            <a:schemeClr val="bg1"/>
          </a:solidFill>
        </p:spPr>
        <p:txBody>
          <a:bodyPr wrap="square" lIns="91323" tIns="45661" rIns="91323" bIns="45661">
            <a:spAutoFit/>
          </a:bodyPr>
          <a:lstStyle/>
          <a:p>
            <a:r>
              <a:rPr lang="en-GB" sz="2000" dirty="0"/>
              <a:t>Funding of the BHCPF would be derived from contributions including </a:t>
            </a:r>
          </a:p>
          <a:p>
            <a:pPr marL="575742" indent="-323855">
              <a:buFont typeface="Calibri" panose="020F0502020204030204" pitchFamily="34" charset="0"/>
              <a:buChar char="—"/>
            </a:pPr>
            <a:r>
              <a:rPr lang="en-GB" sz="2000" dirty="0"/>
              <a:t>an annual grant from the Federal Government of Nigeria of not less than one per cent (1%) of its Consolidated Revenue Fund (CRF)</a:t>
            </a:r>
          </a:p>
          <a:p>
            <a:pPr marL="575742" indent="-323855">
              <a:buFont typeface="Calibri" panose="020F0502020204030204" pitchFamily="34" charset="0"/>
              <a:buChar char="—"/>
            </a:pPr>
            <a:r>
              <a:rPr lang="en-GB" sz="2000" dirty="0"/>
              <a:t>grants by international donor partners; </a:t>
            </a:r>
          </a:p>
          <a:p>
            <a:pPr marL="575742" indent="-323855">
              <a:buFont typeface="Calibri" panose="020F0502020204030204" pitchFamily="34" charset="0"/>
              <a:buChar char="—"/>
            </a:pPr>
            <a:r>
              <a:rPr lang="en-GB" sz="2000" dirty="0"/>
              <a:t>funds from any other source</a:t>
            </a:r>
          </a:p>
        </p:txBody>
      </p:sp>
      <p:sp>
        <p:nvSpPr>
          <p:cNvPr id="20" name="Line 10"/>
          <p:cNvSpPr>
            <a:spLocks noChangeShapeType="1"/>
          </p:cNvSpPr>
          <p:nvPr/>
        </p:nvSpPr>
        <p:spPr bwMode="auto">
          <a:xfrm>
            <a:off x="478583" y="2565698"/>
            <a:ext cx="7704856" cy="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116354" tIns="58177" rIns="116354" bIns="58177"/>
          <a:lstStyle/>
          <a:p>
            <a:pPr>
              <a:defRPr/>
            </a:pPr>
            <a:endParaRPr lang="en-US">
              <a:cs typeface="+mn-cs"/>
            </a:endParaRPr>
          </a:p>
        </p:txBody>
      </p:sp>
      <p:sp>
        <p:nvSpPr>
          <p:cNvPr id="21" name="Line 10"/>
          <p:cNvSpPr>
            <a:spLocks noChangeShapeType="1"/>
          </p:cNvSpPr>
          <p:nvPr/>
        </p:nvSpPr>
        <p:spPr bwMode="auto">
          <a:xfrm>
            <a:off x="478582" y="4077866"/>
            <a:ext cx="7704856" cy="0"/>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116354" tIns="58177" rIns="116354" bIns="58177"/>
          <a:lstStyle/>
          <a:p>
            <a:pPr>
              <a:defRPr/>
            </a:pPr>
            <a:endParaRPr lang="en-US">
              <a:cs typeface="+mn-cs"/>
            </a:endParaRPr>
          </a:p>
        </p:txBody>
      </p:sp>
    </p:spTree>
    <p:extLst>
      <p:ext uri="{BB962C8B-B14F-4D97-AF65-F5344CB8AC3E}">
        <p14:creationId xmlns:p14="http://schemas.microsoft.com/office/powerpoint/2010/main" val="3966455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lgn="l"/>
            <a:r>
              <a:rPr lang="en-GB"/>
              <a:t>Basic Healthcare Provision Fund</a:t>
            </a:r>
            <a:endParaRPr lang="en-GB" dirty="0"/>
          </a:p>
        </p:txBody>
      </p:sp>
      <p:sp>
        <p:nvSpPr>
          <p:cNvPr id="11" name="Content Placeholder 2"/>
          <p:cNvSpPr>
            <a:spLocks noGrp="1"/>
          </p:cNvSpPr>
          <p:nvPr>
            <p:ph idx="1"/>
          </p:nvPr>
        </p:nvSpPr>
        <p:spPr>
          <a:xfrm>
            <a:off x="334566" y="1413570"/>
            <a:ext cx="9433048" cy="4712593"/>
          </a:xfrm>
        </p:spPr>
        <p:txBody>
          <a:bodyPr>
            <a:noAutofit/>
          </a:bodyPr>
          <a:lstStyle/>
          <a:p>
            <a:pPr marL="0" indent="0" algn="just">
              <a:buNone/>
            </a:pPr>
            <a:r>
              <a:rPr lang="en-GB" sz="1400" dirty="0"/>
              <a:t>Money from the Fund shall be used to finance the following: </a:t>
            </a:r>
            <a:endParaRPr lang="en-US" sz="1400" dirty="0"/>
          </a:p>
          <a:p>
            <a:pPr marL="514350" indent="-514350" algn="just">
              <a:buFont typeface="Arial" pitchFamily="34" charset="0"/>
              <a:buAutoNum type="alphaLcParenBoth"/>
            </a:pPr>
            <a:r>
              <a:rPr lang="en-GB" sz="1400" dirty="0"/>
              <a:t>50% of the Fund shall be used for the provision of basic minimum package of health services to citizens, in eligible 'primary or secondary health care facilities through the National Health Insurance Scheme (NHIS); </a:t>
            </a:r>
          </a:p>
          <a:p>
            <a:pPr marL="514350" indent="-514350" algn="just">
              <a:buFont typeface="Arial" pitchFamily="34" charset="0"/>
              <a:buAutoNum type="alphaLcParenBoth"/>
            </a:pPr>
            <a:endParaRPr lang="en-GB" sz="1400" dirty="0"/>
          </a:p>
          <a:p>
            <a:pPr marL="0" indent="0" algn="just">
              <a:buNone/>
            </a:pPr>
            <a:r>
              <a:rPr lang="en-US" sz="1400" dirty="0"/>
              <a:t>"basic minimum package" means the set of health services as may be prescribed from time to time by the Minister after consultation with the National Council on Health; </a:t>
            </a:r>
          </a:p>
          <a:p>
            <a:pPr marL="514350" indent="-514350" algn="just">
              <a:buAutoNum type="alphaLcParenBoth"/>
            </a:pPr>
            <a:endParaRPr lang="en-GB" sz="1400" dirty="0"/>
          </a:p>
          <a:p>
            <a:pPr marL="514350" indent="-514350" algn="just">
              <a:buAutoNum type="alphaLcParenBoth"/>
            </a:pPr>
            <a:endParaRPr lang="en-US" sz="1400" dirty="0"/>
          </a:p>
          <a:p>
            <a:pPr marL="514350" indent="-514350" algn="just">
              <a:buAutoNum type="alphaLcParenBoth"/>
            </a:pPr>
            <a:r>
              <a:rPr lang="en-GB" sz="1400" dirty="0"/>
              <a:t>20 per cent of the Fund shall be used to provide essential drugs, vaccines and consumables for eligible primary health care facilities; </a:t>
            </a:r>
          </a:p>
          <a:p>
            <a:pPr marL="514350" indent="-514350" algn="just">
              <a:buAutoNum type="alphaLcParenBoth"/>
            </a:pPr>
            <a:endParaRPr lang="en-US" sz="1400" dirty="0"/>
          </a:p>
          <a:p>
            <a:pPr marL="0" indent="0" algn="just">
              <a:buNone/>
            </a:pPr>
            <a:r>
              <a:rPr lang="en-GB" sz="1400" dirty="0"/>
              <a:t>( c) 15 per cent of the Fund shall be used for the provision and </a:t>
            </a:r>
            <a:br>
              <a:rPr lang="en-GB" sz="1400" dirty="0"/>
            </a:br>
            <a:r>
              <a:rPr lang="en-GB" sz="1400" dirty="0"/>
              <a:t>maintenance of facilities, equipment and transport for eligible primary healthcare facilities; and </a:t>
            </a:r>
          </a:p>
          <a:p>
            <a:pPr marL="0" indent="0" algn="just">
              <a:buNone/>
            </a:pPr>
            <a:endParaRPr lang="en-US" sz="1400" dirty="0"/>
          </a:p>
          <a:p>
            <a:pPr marL="0" indent="0" algn="just">
              <a:buNone/>
            </a:pPr>
            <a:r>
              <a:rPr lang="en-GB" sz="1400" dirty="0"/>
              <a:t>(d) 10 per cent of the Fund shall be used for the development of human resources for primary health care; </a:t>
            </a:r>
          </a:p>
          <a:p>
            <a:pPr marL="0" indent="0" algn="just">
              <a:buNone/>
            </a:pPr>
            <a:endParaRPr lang="en-US" sz="1400" dirty="0"/>
          </a:p>
          <a:p>
            <a:pPr marL="0" indent="0" algn="just">
              <a:buNone/>
            </a:pPr>
            <a:r>
              <a:rPr lang="en-GB" sz="1400" dirty="0"/>
              <a:t>(e) 5 per cent of the fund shall be used for emergency medical treatment to be administered by a Committee appointed by the National Council on Health. </a:t>
            </a:r>
            <a:endParaRPr lang="en-US" sz="1400" dirty="0"/>
          </a:p>
          <a:p>
            <a:endParaRPr lang="en-US" sz="1400" dirty="0"/>
          </a:p>
        </p:txBody>
      </p:sp>
      <p:sp>
        <p:nvSpPr>
          <p:cNvPr id="3" name="Title 2"/>
          <p:cNvSpPr>
            <a:spLocks noGrp="1"/>
          </p:cNvSpPr>
          <p:nvPr>
            <p:ph type="title"/>
          </p:nvPr>
        </p:nvSpPr>
        <p:spPr/>
        <p:txBody>
          <a:bodyPr/>
          <a:lstStyle/>
          <a:p>
            <a:r>
              <a:rPr lang="en-US" sz="3600" dirty="0"/>
              <a:t>Stipulation of the Act</a:t>
            </a:r>
          </a:p>
        </p:txBody>
      </p:sp>
    </p:spTree>
    <p:extLst>
      <p:ext uri="{BB962C8B-B14F-4D97-AF65-F5344CB8AC3E}">
        <p14:creationId xmlns:p14="http://schemas.microsoft.com/office/powerpoint/2010/main" val="52226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lgn="l"/>
            <a:r>
              <a:rPr lang="en-GB" dirty="0"/>
              <a:t>Basic Healthcare Provision Fund</a:t>
            </a:r>
          </a:p>
        </p:txBody>
      </p:sp>
      <p:sp>
        <p:nvSpPr>
          <p:cNvPr id="22" name="Line 10"/>
          <p:cNvSpPr>
            <a:spLocks noChangeShapeType="1"/>
          </p:cNvSpPr>
          <p:nvPr/>
        </p:nvSpPr>
        <p:spPr bwMode="auto">
          <a:xfrm>
            <a:off x="164151" y="2182423"/>
            <a:ext cx="11511181" cy="6808"/>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116354" tIns="58177" rIns="116354" bIns="58177"/>
          <a:lstStyle/>
          <a:p>
            <a:pPr>
              <a:defRPr/>
            </a:pPr>
            <a:endParaRPr lang="en-US">
              <a:cs typeface="+mn-cs"/>
            </a:endParaRPr>
          </a:p>
        </p:txBody>
      </p:sp>
      <p:sp>
        <p:nvSpPr>
          <p:cNvPr id="23" name="Rectangle 5"/>
          <p:cNvSpPr>
            <a:spLocks noChangeArrowheads="1"/>
          </p:cNvSpPr>
          <p:nvPr/>
        </p:nvSpPr>
        <p:spPr bwMode="auto">
          <a:xfrm>
            <a:off x="2732147" y="837506"/>
            <a:ext cx="8745376"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marL="363911" indent="-363911" algn="just">
              <a:buFont typeface="Arial"/>
              <a:buChar char="•"/>
              <a:defRPr/>
            </a:pPr>
            <a:r>
              <a:rPr lang="en-US" sz="1800" dirty="0">
                <a:latin typeface="Arial"/>
                <a:cs typeface="Arial"/>
              </a:rPr>
              <a:t>Additional fiscal space</a:t>
            </a:r>
          </a:p>
          <a:p>
            <a:pPr marL="363911" indent="-363911" algn="just">
              <a:buFont typeface="Arial"/>
              <a:buChar char="•"/>
              <a:defRPr/>
            </a:pPr>
            <a:r>
              <a:rPr lang="en-US" sz="1800" dirty="0">
                <a:latin typeface="Arial"/>
                <a:cs typeface="Arial"/>
              </a:rPr>
              <a:t>1% of the Consolidated Revenue Fund (CRF) is statutorily allocated to health </a:t>
            </a:r>
          </a:p>
          <a:p>
            <a:pPr marL="363911" indent="-363911" algn="just">
              <a:buFont typeface="Arial"/>
              <a:buChar char="•"/>
              <a:defRPr/>
            </a:pPr>
            <a:r>
              <a:rPr lang="en-US" sz="1800" dirty="0">
                <a:latin typeface="Arial"/>
                <a:cs typeface="Arial"/>
              </a:rPr>
              <a:t>Funding is expected to be channeled towards delivery of primary care services</a:t>
            </a:r>
            <a:endParaRPr lang="de-DE" sz="1800" dirty="0">
              <a:latin typeface="Arial"/>
              <a:cs typeface="Arial"/>
            </a:endParaRPr>
          </a:p>
        </p:txBody>
      </p:sp>
      <p:grpSp>
        <p:nvGrpSpPr>
          <p:cNvPr id="24" name="Group 8"/>
          <p:cNvGrpSpPr>
            <a:grpSpLocks/>
          </p:cNvGrpSpPr>
          <p:nvPr>
            <p:custDataLst>
              <p:tags r:id="rId1"/>
            </p:custDataLst>
          </p:nvPr>
        </p:nvGrpSpPr>
        <p:grpSpPr bwMode="auto">
          <a:xfrm>
            <a:off x="260114" y="868792"/>
            <a:ext cx="2116391" cy="971369"/>
            <a:chOff x="3720" y="1968"/>
            <a:chExt cx="1152" cy="576"/>
          </a:xfrm>
          <a:solidFill>
            <a:srgbClr val="9BBB59"/>
          </a:solidFill>
        </p:grpSpPr>
        <p:sp>
          <p:nvSpPr>
            <p:cNvPr id="25" name="Freeform 24"/>
            <p:cNvSpPr>
              <a:spLocks/>
            </p:cNvSpPr>
            <p:nvPr>
              <p:custDataLst>
                <p:tags r:id="rId11"/>
              </p:custDataLst>
            </p:nvPr>
          </p:nvSpPr>
          <p:spPr bwMode="auto">
            <a:xfrm>
              <a:off x="3720" y="1968"/>
              <a:ext cx="1152" cy="576"/>
            </a:xfrm>
            <a:custGeom>
              <a:avLst/>
              <a:gdLst>
                <a:gd name="T0" fmla="*/ 0 w 1152"/>
                <a:gd name="T1" fmla="*/ 0 h 576"/>
                <a:gd name="T2" fmla="*/ 1048 w 1152"/>
                <a:gd name="T3" fmla="*/ 0 h 576"/>
                <a:gd name="T4" fmla="*/ 1152 w 1152"/>
                <a:gd name="T5" fmla="*/ 288 h 576"/>
                <a:gd name="T6" fmla="*/ 1048 w 1152"/>
                <a:gd name="T7" fmla="*/ 576 h 576"/>
                <a:gd name="T8" fmla="*/ 0 w 1152"/>
                <a:gd name="T9" fmla="*/ 576 h 576"/>
                <a:gd name="T10" fmla="*/ 0 w 1152"/>
                <a:gd name="T11" fmla="*/ 288 h 576"/>
                <a:gd name="T12" fmla="*/ 0 w 1152"/>
                <a:gd name="T13" fmla="*/ 0 h 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2" h="576">
                  <a:moveTo>
                    <a:pt x="0" y="0"/>
                  </a:moveTo>
                  <a:lnTo>
                    <a:pt x="1048" y="0"/>
                  </a:lnTo>
                  <a:lnTo>
                    <a:pt x="1152" y="288"/>
                  </a:lnTo>
                  <a:lnTo>
                    <a:pt x="1048" y="576"/>
                  </a:lnTo>
                  <a:lnTo>
                    <a:pt x="0" y="576"/>
                  </a:lnTo>
                  <a:lnTo>
                    <a:pt x="0" y="288"/>
                  </a:lnTo>
                  <a:lnTo>
                    <a:pt x="0" y="0"/>
                  </a:lnTo>
                  <a:close/>
                </a:path>
              </a:pathLst>
            </a:custGeom>
            <a:grpFill/>
            <a:ln>
              <a:noFill/>
            </a:ln>
            <a:effectLst>
              <a:prstShdw prst="shdw17" dist="17961" dir="2700000">
                <a:srgbClr val="778697"/>
              </a:prstShdw>
            </a:effectLst>
            <a:extLst>
              <a:ext uri="{91240B29-F687-4f45-9708-019B960494DF}">
                <a14:hiddenLine xmlns="" xmlns:a14="http://schemas.microsoft.com/office/drawing/2010/main" w="9525">
                  <a:solidFill>
                    <a:schemeClr val="tx1"/>
                  </a:solidFill>
                  <a:round/>
                  <a:headEnd/>
                  <a:tailEnd/>
                </a14:hiddenLine>
              </a:ext>
            </a:extLst>
          </p:spPr>
          <p:txBody>
            <a:bodyPr wrap="none" anchor="ctr"/>
            <a:lstStyle/>
            <a:p>
              <a:endParaRPr lang="en-US" sz="1500">
                <a:latin typeface="Arial"/>
                <a:cs typeface="Arial"/>
              </a:endParaRPr>
            </a:p>
          </p:txBody>
        </p:sp>
        <p:sp>
          <p:nvSpPr>
            <p:cNvPr id="26" name="Rectangle 286"/>
            <p:cNvSpPr>
              <a:spLocks noChangeArrowheads="1"/>
            </p:cNvSpPr>
            <p:nvPr>
              <p:custDataLst>
                <p:tags r:id="rId12"/>
              </p:custDataLst>
            </p:nvPr>
          </p:nvSpPr>
          <p:spPr bwMode="auto">
            <a:xfrm>
              <a:off x="3760" y="2000"/>
              <a:ext cx="960" cy="496"/>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lIns="3810" tIns="0" rIns="3810" bIns="0" anchor="ctr"/>
            <a:lstStyle/>
            <a:p>
              <a:pPr marL="246650" lvl="1" indent="-244631" defTabSz="1140254">
                <a:buClr>
                  <a:schemeClr val="tx2"/>
                </a:buClr>
                <a:buSzPct val="125000"/>
              </a:pPr>
              <a:r>
                <a:rPr lang="en-GB" sz="1500" b="1" dirty="0">
                  <a:latin typeface="Arial"/>
                  <a:cs typeface="Arial"/>
                </a:rPr>
                <a:t>Dedicated</a:t>
              </a:r>
            </a:p>
            <a:p>
              <a:pPr marL="246650" lvl="1" indent="-244631" defTabSz="1140254">
                <a:buClr>
                  <a:schemeClr val="tx2"/>
                </a:buClr>
                <a:buSzPct val="125000"/>
              </a:pPr>
              <a:r>
                <a:rPr lang="en-GB" sz="1500" b="1" dirty="0">
                  <a:latin typeface="Arial"/>
                  <a:cs typeface="Arial"/>
                </a:rPr>
                <a:t>Funding</a:t>
              </a:r>
            </a:p>
            <a:p>
              <a:pPr marL="246650" lvl="1" indent="-244631" defTabSz="1140254">
                <a:buClr>
                  <a:schemeClr val="tx2"/>
                </a:buClr>
                <a:buSzPct val="125000"/>
              </a:pPr>
              <a:r>
                <a:rPr lang="en-GB" sz="1500" b="1" dirty="0">
                  <a:latin typeface="Arial"/>
                  <a:cs typeface="Arial"/>
                </a:rPr>
                <a:t>Mechanism</a:t>
              </a:r>
            </a:p>
          </p:txBody>
        </p:sp>
      </p:grpSp>
      <p:grpSp>
        <p:nvGrpSpPr>
          <p:cNvPr id="27" name="Group 8"/>
          <p:cNvGrpSpPr>
            <a:grpSpLocks/>
          </p:cNvGrpSpPr>
          <p:nvPr>
            <p:custDataLst>
              <p:tags r:id="rId2"/>
            </p:custDataLst>
          </p:nvPr>
        </p:nvGrpSpPr>
        <p:grpSpPr bwMode="auto">
          <a:xfrm>
            <a:off x="273251" y="2513477"/>
            <a:ext cx="2116391" cy="971369"/>
            <a:chOff x="3720" y="1968"/>
            <a:chExt cx="1152" cy="576"/>
          </a:xfrm>
          <a:solidFill>
            <a:srgbClr val="9BBB59"/>
          </a:solidFill>
        </p:grpSpPr>
        <p:sp>
          <p:nvSpPr>
            <p:cNvPr id="28" name="Freeform 27"/>
            <p:cNvSpPr>
              <a:spLocks/>
            </p:cNvSpPr>
            <p:nvPr>
              <p:custDataLst>
                <p:tags r:id="rId9"/>
              </p:custDataLst>
            </p:nvPr>
          </p:nvSpPr>
          <p:spPr bwMode="auto">
            <a:xfrm>
              <a:off x="3720" y="1968"/>
              <a:ext cx="1152" cy="576"/>
            </a:xfrm>
            <a:custGeom>
              <a:avLst/>
              <a:gdLst>
                <a:gd name="T0" fmla="*/ 0 w 1152"/>
                <a:gd name="T1" fmla="*/ 0 h 576"/>
                <a:gd name="T2" fmla="*/ 1048 w 1152"/>
                <a:gd name="T3" fmla="*/ 0 h 576"/>
                <a:gd name="T4" fmla="*/ 1152 w 1152"/>
                <a:gd name="T5" fmla="*/ 288 h 576"/>
                <a:gd name="T6" fmla="*/ 1048 w 1152"/>
                <a:gd name="T7" fmla="*/ 576 h 576"/>
                <a:gd name="T8" fmla="*/ 0 w 1152"/>
                <a:gd name="T9" fmla="*/ 576 h 576"/>
                <a:gd name="T10" fmla="*/ 0 w 1152"/>
                <a:gd name="T11" fmla="*/ 288 h 576"/>
                <a:gd name="T12" fmla="*/ 0 w 1152"/>
                <a:gd name="T13" fmla="*/ 0 h 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2" h="576">
                  <a:moveTo>
                    <a:pt x="0" y="0"/>
                  </a:moveTo>
                  <a:lnTo>
                    <a:pt x="1048" y="0"/>
                  </a:lnTo>
                  <a:lnTo>
                    <a:pt x="1152" y="288"/>
                  </a:lnTo>
                  <a:lnTo>
                    <a:pt x="1048" y="576"/>
                  </a:lnTo>
                  <a:lnTo>
                    <a:pt x="0" y="576"/>
                  </a:lnTo>
                  <a:lnTo>
                    <a:pt x="0" y="288"/>
                  </a:lnTo>
                  <a:lnTo>
                    <a:pt x="0" y="0"/>
                  </a:lnTo>
                  <a:close/>
                </a:path>
              </a:pathLst>
            </a:custGeom>
            <a:grpFill/>
            <a:ln>
              <a:noFill/>
            </a:ln>
            <a:effectLst>
              <a:prstShdw prst="shdw17" dist="17961" dir="2700000">
                <a:srgbClr val="778697"/>
              </a:prstShdw>
            </a:effectLst>
            <a:extLst>
              <a:ext uri="{91240B29-F687-4f45-9708-019B960494DF}">
                <a14:hiddenLine xmlns="" xmlns:a14="http://schemas.microsoft.com/office/drawing/2010/main" w="9525">
                  <a:solidFill>
                    <a:schemeClr val="tx1"/>
                  </a:solidFill>
                  <a:round/>
                  <a:headEnd/>
                  <a:tailEnd/>
                </a14:hiddenLine>
              </a:ext>
            </a:extLst>
          </p:spPr>
          <p:txBody>
            <a:bodyPr wrap="none" anchor="ctr"/>
            <a:lstStyle/>
            <a:p>
              <a:endParaRPr lang="en-US" sz="1500">
                <a:latin typeface="Arial"/>
                <a:cs typeface="Arial"/>
              </a:endParaRPr>
            </a:p>
          </p:txBody>
        </p:sp>
        <p:sp>
          <p:nvSpPr>
            <p:cNvPr id="29" name="Rectangle 286"/>
            <p:cNvSpPr>
              <a:spLocks noChangeArrowheads="1"/>
            </p:cNvSpPr>
            <p:nvPr>
              <p:custDataLst>
                <p:tags r:id="rId10"/>
              </p:custDataLst>
            </p:nvPr>
          </p:nvSpPr>
          <p:spPr bwMode="auto">
            <a:xfrm>
              <a:off x="3760" y="2000"/>
              <a:ext cx="960" cy="496"/>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lIns="3810" tIns="0" rIns="3810" bIns="0" anchor="ctr"/>
            <a:lstStyle/>
            <a:p>
              <a:pPr marL="246650" lvl="1" indent="-244631" defTabSz="1140254">
                <a:buClr>
                  <a:schemeClr val="tx2"/>
                </a:buClr>
                <a:buSzPct val="125000"/>
              </a:pPr>
              <a:r>
                <a:rPr lang="en-GB" sz="1500" b="1" dirty="0">
                  <a:latin typeface="Arial"/>
                  <a:cs typeface="Arial"/>
                </a:rPr>
                <a:t>Demand and</a:t>
              </a:r>
            </a:p>
            <a:p>
              <a:pPr marL="246650" lvl="1" indent="-244631" defTabSz="1140254">
                <a:buClr>
                  <a:schemeClr val="tx2"/>
                </a:buClr>
                <a:buSzPct val="125000"/>
              </a:pPr>
              <a:r>
                <a:rPr lang="en-GB" sz="1500" b="1" dirty="0">
                  <a:latin typeface="Arial"/>
                  <a:cs typeface="Arial"/>
                </a:rPr>
                <a:t>Supply side</a:t>
              </a:r>
            </a:p>
            <a:p>
              <a:pPr marL="246650" lvl="1" indent="-244631" defTabSz="1140254">
                <a:buClr>
                  <a:schemeClr val="tx2"/>
                </a:buClr>
                <a:buSzPct val="125000"/>
              </a:pPr>
              <a:r>
                <a:rPr lang="en-GB" sz="1500" b="1" dirty="0">
                  <a:latin typeface="Arial"/>
                  <a:cs typeface="Arial"/>
                </a:rPr>
                <a:t>financing </a:t>
              </a:r>
            </a:p>
          </p:txBody>
        </p:sp>
      </p:grpSp>
      <p:sp>
        <p:nvSpPr>
          <p:cNvPr id="30" name="Rectangle 5"/>
          <p:cNvSpPr>
            <a:spLocks noChangeArrowheads="1"/>
          </p:cNvSpPr>
          <p:nvPr/>
        </p:nvSpPr>
        <p:spPr bwMode="auto">
          <a:xfrm>
            <a:off x="2725276" y="3822979"/>
            <a:ext cx="8734426"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marL="363911" indent="-363911" algn="just">
              <a:buFont typeface="Arial"/>
              <a:buChar char="•"/>
              <a:defRPr/>
            </a:pPr>
            <a:r>
              <a:rPr lang="en-US" sz="1800" dirty="0">
                <a:latin typeface="Arial"/>
                <a:cs typeface="Arial"/>
              </a:rPr>
              <a:t>Federal, States and LGAs all have a role to play </a:t>
            </a:r>
          </a:p>
          <a:p>
            <a:pPr marL="363911" indent="-363911" algn="just">
              <a:buFont typeface="Arial"/>
              <a:buChar char="•"/>
              <a:defRPr/>
            </a:pPr>
            <a:r>
              <a:rPr lang="en-US" sz="1800" dirty="0">
                <a:latin typeface="Arial"/>
                <a:cs typeface="Arial"/>
              </a:rPr>
              <a:t>Organized delivery of health care services</a:t>
            </a:r>
          </a:p>
          <a:p>
            <a:pPr marL="363911" indent="-363911" algn="just">
              <a:buFont typeface="Arial"/>
              <a:buChar char="•"/>
              <a:defRPr/>
            </a:pPr>
            <a:endParaRPr lang="en-US" sz="1800" dirty="0">
              <a:latin typeface="Arial"/>
              <a:cs typeface="Arial"/>
            </a:endParaRPr>
          </a:p>
        </p:txBody>
      </p:sp>
      <p:grpSp>
        <p:nvGrpSpPr>
          <p:cNvPr id="31" name="Group 8"/>
          <p:cNvGrpSpPr>
            <a:grpSpLocks/>
          </p:cNvGrpSpPr>
          <p:nvPr>
            <p:custDataLst>
              <p:tags r:id="rId3"/>
            </p:custDataLst>
          </p:nvPr>
        </p:nvGrpSpPr>
        <p:grpSpPr bwMode="auto">
          <a:xfrm>
            <a:off x="251290" y="3879709"/>
            <a:ext cx="2116391" cy="971369"/>
            <a:chOff x="3720" y="1968"/>
            <a:chExt cx="1152" cy="576"/>
          </a:xfrm>
          <a:solidFill>
            <a:srgbClr val="9BBB59"/>
          </a:solidFill>
        </p:grpSpPr>
        <p:sp>
          <p:nvSpPr>
            <p:cNvPr id="32" name="Freeform 31"/>
            <p:cNvSpPr>
              <a:spLocks/>
            </p:cNvSpPr>
            <p:nvPr>
              <p:custDataLst>
                <p:tags r:id="rId7"/>
              </p:custDataLst>
            </p:nvPr>
          </p:nvSpPr>
          <p:spPr bwMode="auto">
            <a:xfrm>
              <a:off x="3720" y="1968"/>
              <a:ext cx="1152" cy="576"/>
            </a:xfrm>
            <a:custGeom>
              <a:avLst/>
              <a:gdLst>
                <a:gd name="T0" fmla="*/ 0 w 1152"/>
                <a:gd name="T1" fmla="*/ 0 h 576"/>
                <a:gd name="T2" fmla="*/ 1048 w 1152"/>
                <a:gd name="T3" fmla="*/ 0 h 576"/>
                <a:gd name="T4" fmla="*/ 1152 w 1152"/>
                <a:gd name="T5" fmla="*/ 288 h 576"/>
                <a:gd name="T6" fmla="*/ 1048 w 1152"/>
                <a:gd name="T7" fmla="*/ 576 h 576"/>
                <a:gd name="T8" fmla="*/ 0 w 1152"/>
                <a:gd name="T9" fmla="*/ 576 h 576"/>
                <a:gd name="T10" fmla="*/ 0 w 1152"/>
                <a:gd name="T11" fmla="*/ 288 h 576"/>
                <a:gd name="T12" fmla="*/ 0 w 1152"/>
                <a:gd name="T13" fmla="*/ 0 h 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2" h="576">
                  <a:moveTo>
                    <a:pt x="0" y="0"/>
                  </a:moveTo>
                  <a:lnTo>
                    <a:pt x="1048" y="0"/>
                  </a:lnTo>
                  <a:lnTo>
                    <a:pt x="1152" y="288"/>
                  </a:lnTo>
                  <a:lnTo>
                    <a:pt x="1048" y="576"/>
                  </a:lnTo>
                  <a:lnTo>
                    <a:pt x="0" y="576"/>
                  </a:lnTo>
                  <a:lnTo>
                    <a:pt x="0" y="288"/>
                  </a:lnTo>
                  <a:lnTo>
                    <a:pt x="0" y="0"/>
                  </a:lnTo>
                  <a:close/>
                </a:path>
              </a:pathLst>
            </a:custGeom>
            <a:grpFill/>
            <a:ln>
              <a:noFill/>
            </a:ln>
            <a:effectLst>
              <a:prstShdw prst="shdw17" dist="17961" dir="2700000">
                <a:srgbClr val="778697"/>
              </a:prstShdw>
            </a:effectLst>
            <a:extLst>
              <a:ext uri="{91240B29-F687-4f45-9708-019B960494DF}">
                <a14:hiddenLine xmlns="" xmlns:a14="http://schemas.microsoft.com/office/drawing/2010/main" w="9525">
                  <a:solidFill>
                    <a:schemeClr val="tx1"/>
                  </a:solidFill>
                  <a:round/>
                  <a:headEnd/>
                  <a:tailEnd/>
                </a14:hiddenLine>
              </a:ext>
            </a:extLst>
          </p:spPr>
          <p:txBody>
            <a:bodyPr wrap="none" anchor="ctr"/>
            <a:lstStyle/>
            <a:p>
              <a:endParaRPr lang="en-US" sz="1500">
                <a:latin typeface="Arial"/>
                <a:cs typeface="Arial"/>
              </a:endParaRPr>
            </a:p>
          </p:txBody>
        </p:sp>
        <p:sp>
          <p:nvSpPr>
            <p:cNvPr id="33" name="Rectangle 286"/>
            <p:cNvSpPr>
              <a:spLocks noChangeArrowheads="1"/>
            </p:cNvSpPr>
            <p:nvPr>
              <p:custDataLst>
                <p:tags r:id="rId8"/>
              </p:custDataLst>
            </p:nvPr>
          </p:nvSpPr>
          <p:spPr bwMode="auto">
            <a:xfrm>
              <a:off x="3760" y="2000"/>
              <a:ext cx="946" cy="496"/>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lIns="3810" tIns="0" rIns="3810" bIns="0" anchor="ctr"/>
            <a:lstStyle/>
            <a:p>
              <a:pPr marL="246650" lvl="1" indent="-244631" defTabSz="1140254">
                <a:buClr>
                  <a:schemeClr val="tx2"/>
                </a:buClr>
                <a:buSzPct val="125000"/>
              </a:pPr>
              <a:r>
                <a:rPr lang="en-GB" sz="1500" b="1" dirty="0">
                  <a:latin typeface="Arial"/>
                  <a:cs typeface="Arial"/>
                </a:rPr>
                <a:t>Strong</a:t>
              </a:r>
            </a:p>
            <a:p>
              <a:pPr marL="246650" lvl="1" indent="-244631" defTabSz="1140254">
                <a:buClr>
                  <a:schemeClr val="tx2"/>
                </a:buClr>
                <a:buSzPct val="125000"/>
              </a:pPr>
              <a:r>
                <a:rPr lang="en-GB" sz="1500" b="1" dirty="0">
                  <a:latin typeface="Arial"/>
                  <a:cs typeface="Arial"/>
                </a:rPr>
                <a:t>Coordination</a:t>
              </a:r>
            </a:p>
          </p:txBody>
        </p:sp>
      </p:grpSp>
      <p:sp>
        <p:nvSpPr>
          <p:cNvPr id="34" name="Rectangle 5"/>
          <p:cNvSpPr>
            <a:spLocks noChangeArrowheads="1"/>
          </p:cNvSpPr>
          <p:nvPr/>
        </p:nvSpPr>
        <p:spPr bwMode="auto">
          <a:xfrm>
            <a:off x="2702005" y="2441641"/>
            <a:ext cx="8757707"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marL="363911" indent="-363911" algn="just">
              <a:buFont typeface="Arial"/>
              <a:buChar char="•"/>
              <a:defRPr/>
            </a:pPr>
            <a:r>
              <a:rPr lang="en-US" sz="1800" dirty="0">
                <a:latin typeface="Arial"/>
                <a:cs typeface="Arial"/>
              </a:rPr>
              <a:t>Strategic purchasing of a minimum package of health services </a:t>
            </a:r>
          </a:p>
          <a:p>
            <a:pPr marL="363911" indent="-363911" algn="just">
              <a:buFont typeface="Arial"/>
              <a:buChar char="•"/>
              <a:defRPr/>
            </a:pPr>
            <a:r>
              <a:rPr lang="en-US" sz="1800" dirty="0">
                <a:latin typeface="Arial"/>
                <a:cs typeface="Arial"/>
              </a:rPr>
              <a:t>Investments in the building blocks of the health system in a manner that improves the quality of care</a:t>
            </a:r>
          </a:p>
        </p:txBody>
      </p:sp>
      <p:sp>
        <p:nvSpPr>
          <p:cNvPr id="35" name="Line 10"/>
          <p:cNvSpPr>
            <a:spLocks noChangeShapeType="1"/>
          </p:cNvSpPr>
          <p:nvPr/>
        </p:nvSpPr>
        <p:spPr bwMode="auto">
          <a:xfrm>
            <a:off x="153459" y="3673170"/>
            <a:ext cx="11511181" cy="6808"/>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116354" tIns="58177" rIns="116354" bIns="58177"/>
          <a:lstStyle/>
          <a:p>
            <a:pPr>
              <a:defRPr/>
            </a:pPr>
            <a:endParaRPr lang="en-US">
              <a:cs typeface="+mn-cs"/>
            </a:endParaRPr>
          </a:p>
        </p:txBody>
      </p:sp>
      <p:sp>
        <p:nvSpPr>
          <p:cNvPr id="36" name="Line 10"/>
          <p:cNvSpPr>
            <a:spLocks noChangeShapeType="1"/>
          </p:cNvSpPr>
          <p:nvPr/>
        </p:nvSpPr>
        <p:spPr bwMode="auto">
          <a:xfrm>
            <a:off x="153459" y="5157986"/>
            <a:ext cx="11511181" cy="6808"/>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116354" tIns="58177" rIns="116354" bIns="58177"/>
          <a:lstStyle/>
          <a:p>
            <a:pPr>
              <a:defRPr/>
            </a:pPr>
            <a:endParaRPr lang="en-US">
              <a:cs typeface="+mn-cs"/>
            </a:endParaRPr>
          </a:p>
        </p:txBody>
      </p:sp>
      <p:grpSp>
        <p:nvGrpSpPr>
          <p:cNvPr id="37" name="Group 8"/>
          <p:cNvGrpSpPr>
            <a:grpSpLocks/>
          </p:cNvGrpSpPr>
          <p:nvPr>
            <p:custDataLst>
              <p:tags r:id="rId4"/>
            </p:custDataLst>
          </p:nvPr>
        </p:nvGrpSpPr>
        <p:grpSpPr bwMode="auto">
          <a:xfrm>
            <a:off x="276241" y="5385644"/>
            <a:ext cx="2116391" cy="1215897"/>
            <a:chOff x="3720" y="1874"/>
            <a:chExt cx="1152" cy="721"/>
          </a:xfrm>
          <a:solidFill>
            <a:srgbClr val="9BBB59"/>
          </a:solidFill>
        </p:grpSpPr>
        <p:sp>
          <p:nvSpPr>
            <p:cNvPr id="38" name="Freeform 37"/>
            <p:cNvSpPr>
              <a:spLocks/>
            </p:cNvSpPr>
            <p:nvPr>
              <p:custDataLst>
                <p:tags r:id="rId5"/>
              </p:custDataLst>
            </p:nvPr>
          </p:nvSpPr>
          <p:spPr bwMode="auto">
            <a:xfrm>
              <a:off x="3720" y="1874"/>
              <a:ext cx="1152" cy="721"/>
            </a:xfrm>
            <a:custGeom>
              <a:avLst/>
              <a:gdLst>
                <a:gd name="T0" fmla="*/ 0 w 1152"/>
                <a:gd name="T1" fmla="*/ 0 h 576"/>
                <a:gd name="T2" fmla="*/ 1048 w 1152"/>
                <a:gd name="T3" fmla="*/ 0 h 576"/>
                <a:gd name="T4" fmla="*/ 1152 w 1152"/>
                <a:gd name="T5" fmla="*/ 288 h 576"/>
                <a:gd name="T6" fmla="*/ 1048 w 1152"/>
                <a:gd name="T7" fmla="*/ 576 h 576"/>
                <a:gd name="T8" fmla="*/ 0 w 1152"/>
                <a:gd name="T9" fmla="*/ 576 h 576"/>
                <a:gd name="T10" fmla="*/ 0 w 1152"/>
                <a:gd name="T11" fmla="*/ 288 h 576"/>
                <a:gd name="T12" fmla="*/ 0 w 1152"/>
                <a:gd name="T13" fmla="*/ 0 h 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2" h="576">
                  <a:moveTo>
                    <a:pt x="0" y="0"/>
                  </a:moveTo>
                  <a:lnTo>
                    <a:pt x="1048" y="0"/>
                  </a:lnTo>
                  <a:lnTo>
                    <a:pt x="1152" y="288"/>
                  </a:lnTo>
                  <a:lnTo>
                    <a:pt x="1048" y="576"/>
                  </a:lnTo>
                  <a:lnTo>
                    <a:pt x="0" y="576"/>
                  </a:lnTo>
                  <a:lnTo>
                    <a:pt x="0" y="288"/>
                  </a:lnTo>
                  <a:lnTo>
                    <a:pt x="0" y="0"/>
                  </a:lnTo>
                  <a:close/>
                </a:path>
              </a:pathLst>
            </a:custGeom>
            <a:grpFill/>
            <a:ln>
              <a:noFill/>
            </a:ln>
            <a:effectLst>
              <a:prstShdw prst="shdw17" dist="17961" dir="2700000">
                <a:srgbClr val="778697"/>
              </a:prstShdw>
            </a:effectLst>
            <a:extLst>
              <a:ext uri="{91240B29-F687-4f45-9708-019B960494DF}">
                <a14:hiddenLine xmlns="" xmlns:a14="http://schemas.microsoft.com/office/drawing/2010/main" w="9525">
                  <a:solidFill>
                    <a:schemeClr val="tx1"/>
                  </a:solidFill>
                  <a:round/>
                  <a:headEnd/>
                  <a:tailEnd/>
                </a14:hiddenLine>
              </a:ext>
            </a:extLst>
          </p:spPr>
          <p:txBody>
            <a:bodyPr wrap="none" anchor="ctr"/>
            <a:lstStyle/>
            <a:p>
              <a:endParaRPr lang="en-US" sz="1500">
                <a:latin typeface="Arial"/>
                <a:cs typeface="Arial"/>
              </a:endParaRPr>
            </a:p>
          </p:txBody>
        </p:sp>
        <p:sp>
          <p:nvSpPr>
            <p:cNvPr id="39" name="Rectangle 286"/>
            <p:cNvSpPr>
              <a:spLocks noChangeArrowheads="1"/>
            </p:cNvSpPr>
            <p:nvPr>
              <p:custDataLst>
                <p:tags r:id="rId6"/>
              </p:custDataLst>
            </p:nvPr>
          </p:nvSpPr>
          <p:spPr bwMode="auto">
            <a:xfrm>
              <a:off x="3760" y="2000"/>
              <a:ext cx="960" cy="496"/>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lIns="3810" tIns="0" rIns="3810" bIns="0" anchor="ctr"/>
            <a:lstStyle/>
            <a:p>
              <a:pPr marL="246650" lvl="1" indent="-244631" defTabSz="1140254">
                <a:buClr>
                  <a:schemeClr val="tx2"/>
                </a:buClr>
                <a:buSzPct val="125000"/>
              </a:pPr>
              <a:r>
                <a:rPr lang="en-GB" sz="1500" b="1" dirty="0">
                  <a:latin typeface="Arial"/>
                  <a:cs typeface="Arial"/>
                </a:rPr>
                <a:t>Robust</a:t>
              </a:r>
            </a:p>
            <a:p>
              <a:pPr marL="246650" lvl="1" indent="-244631" defTabSz="1140254">
                <a:buClr>
                  <a:schemeClr val="tx2"/>
                </a:buClr>
                <a:buSzPct val="125000"/>
              </a:pPr>
              <a:r>
                <a:rPr lang="en-GB" sz="1500" b="1" dirty="0">
                  <a:latin typeface="Arial"/>
                  <a:cs typeface="Arial"/>
                </a:rPr>
                <a:t>governance and</a:t>
              </a:r>
            </a:p>
            <a:p>
              <a:pPr marL="246650" lvl="1" indent="-244631" defTabSz="1140254">
                <a:buClr>
                  <a:schemeClr val="tx2"/>
                </a:buClr>
                <a:buSzPct val="125000"/>
              </a:pPr>
              <a:r>
                <a:rPr lang="en-GB" sz="1500" b="1" dirty="0">
                  <a:latin typeface="Arial"/>
                  <a:cs typeface="Arial"/>
                </a:rPr>
                <a:t>Accountability</a:t>
              </a:r>
            </a:p>
            <a:p>
              <a:pPr marL="246650" lvl="1" indent="-244631" defTabSz="1140254">
                <a:buClr>
                  <a:schemeClr val="tx2"/>
                </a:buClr>
                <a:buSzPct val="125000"/>
              </a:pPr>
              <a:r>
                <a:rPr lang="en-GB" sz="1500" b="1" dirty="0">
                  <a:latin typeface="Arial"/>
                  <a:cs typeface="Arial"/>
                </a:rPr>
                <a:t>framework </a:t>
              </a:r>
            </a:p>
          </p:txBody>
        </p:sp>
      </p:grpSp>
      <p:sp>
        <p:nvSpPr>
          <p:cNvPr id="40" name="Rectangle 5"/>
          <p:cNvSpPr>
            <a:spLocks noChangeArrowheads="1"/>
          </p:cNvSpPr>
          <p:nvPr/>
        </p:nvSpPr>
        <p:spPr bwMode="auto">
          <a:xfrm>
            <a:off x="2721454" y="5411583"/>
            <a:ext cx="8745376"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marL="363911" indent="-363911" algn="just">
              <a:buFont typeface="Arial"/>
              <a:buChar char="•"/>
              <a:defRPr/>
            </a:pPr>
            <a:r>
              <a:rPr lang="en-US" sz="1800" dirty="0">
                <a:latin typeface="Arial"/>
                <a:cs typeface="Arial"/>
              </a:rPr>
              <a:t>Clearly established lines of accountability</a:t>
            </a:r>
          </a:p>
          <a:p>
            <a:pPr marL="363911" indent="-363911" algn="just">
              <a:buFont typeface="Arial"/>
              <a:buChar char="•"/>
              <a:defRPr/>
            </a:pPr>
            <a:r>
              <a:rPr lang="en-US" sz="1800" dirty="0">
                <a:latin typeface="Arial"/>
                <a:cs typeface="Arial"/>
              </a:rPr>
              <a:t>Funds to address critical needs</a:t>
            </a:r>
          </a:p>
          <a:p>
            <a:pPr marL="363911" indent="-363911" algn="just">
              <a:buFont typeface="Arial"/>
              <a:buChar char="•"/>
              <a:defRPr/>
            </a:pPr>
            <a:r>
              <a:rPr lang="en-US" sz="1800" dirty="0">
                <a:latin typeface="Arial"/>
                <a:cs typeface="Arial"/>
              </a:rPr>
              <a:t>Robust data and performance frameworks for continuous evaluation    </a:t>
            </a:r>
          </a:p>
        </p:txBody>
      </p:sp>
      <p:sp>
        <p:nvSpPr>
          <p:cNvPr id="41" name="Title 1"/>
          <p:cNvSpPr txBox="1">
            <a:spLocks/>
          </p:cNvSpPr>
          <p:nvPr/>
        </p:nvSpPr>
        <p:spPr>
          <a:xfrm>
            <a:off x="550590" y="-314615"/>
            <a:ext cx="10971372" cy="1143265"/>
          </a:xfrm>
          <a:prstGeom prst="rect">
            <a:avLst/>
          </a:prstGeom>
        </p:spPr>
        <p:txBody>
          <a:bodyPr vert="horz" lIns="121745" tIns="60871" rIns="121745" bIns="60871" rtlCol="0" anchor="ctr">
            <a:normAutofit/>
          </a:bodyPr>
          <a:lstStyle>
            <a:lvl1pPr algn="l" defTabSz="1218999" rtl="0" eaLnBrk="1" latinLnBrk="0" hangingPunct="1">
              <a:spcBef>
                <a:spcPct val="0"/>
              </a:spcBef>
              <a:buNone/>
              <a:defRPr sz="4800" b="1" kern="1200">
                <a:solidFill>
                  <a:schemeClr val="tx1"/>
                </a:solidFill>
                <a:latin typeface="Helvetica CE 55 Roman" pitchFamily="2" charset="0"/>
                <a:ea typeface="+mj-ea"/>
                <a:cs typeface="+mj-cs"/>
              </a:defRPr>
            </a:lvl1pPr>
          </a:lstStyle>
          <a:p>
            <a:r>
              <a:rPr lang="en-US" sz="2000" dirty="0">
                <a:latin typeface="Arial"/>
                <a:cs typeface="Arial"/>
              </a:rPr>
              <a:t>The Basic Health Care Fund is premised on four key levers</a:t>
            </a:r>
          </a:p>
        </p:txBody>
      </p:sp>
    </p:spTree>
    <p:extLst>
      <p:ext uri="{BB962C8B-B14F-4D97-AF65-F5344CB8AC3E}">
        <p14:creationId xmlns:p14="http://schemas.microsoft.com/office/powerpoint/2010/main" val="2977597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16" y="-98598"/>
            <a:ext cx="10224386" cy="1143265"/>
          </a:xfrm>
        </p:spPr>
        <p:txBody>
          <a:bodyPr/>
          <a:lstStyle/>
          <a:p>
            <a:r>
              <a:rPr lang="en-US" sz="2000" dirty="0">
                <a:latin typeface="Arial"/>
                <a:cs typeface="Arial"/>
              </a:rPr>
              <a:t>In </a:t>
            </a:r>
            <a:r>
              <a:rPr lang="en-US" sz="2000" dirty="0" err="1">
                <a:latin typeface="Arial"/>
                <a:cs typeface="Arial"/>
              </a:rPr>
              <a:t>operationalising</a:t>
            </a:r>
            <a:r>
              <a:rPr lang="en-US" sz="2000" dirty="0">
                <a:latin typeface="Arial"/>
                <a:cs typeface="Arial"/>
              </a:rPr>
              <a:t> the BHCPF, four priority areas are being considered</a:t>
            </a:r>
          </a:p>
        </p:txBody>
      </p:sp>
      <p:sp>
        <p:nvSpPr>
          <p:cNvPr id="4" name="Date Placeholder 3"/>
          <p:cNvSpPr>
            <a:spLocks noGrp="1"/>
          </p:cNvSpPr>
          <p:nvPr>
            <p:ph type="dt" sz="half" idx="10"/>
          </p:nvPr>
        </p:nvSpPr>
        <p:spPr/>
        <p:txBody>
          <a:bodyPr/>
          <a:lstStyle/>
          <a:p>
            <a:fld id="{8966F4A8-C230-49B6-931F-87E8AF4F183F}" type="datetime1">
              <a:rPr lang="en-GB" smtClean="0"/>
              <a:pPr/>
              <a:t>02/08/2018</a:t>
            </a:fld>
            <a:endParaRPr lang="en-GB" dirty="0"/>
          </a:p>
        </p:txBody>
      </p:sp>
      <p:sp>
        <p:nvSpPr>
          <p:cNvPr id="5" name="Footer Placeholder 4"/>
          <p:cNvSpPr>
            <a:spLocks noGrp="1"/>
          </p:cNvSpPr>
          <p:nvPr>
            <p:ph type="ftr" sz="quarter" idx="11"/>
          </p:nvPr>
        </p:nvSpPr>
        <p:spPr/>
        <p:txBody>
          <a:bodyPr/>
          <a:lstStyle/>
          <a:p>
            <a:pPr algn="l"/>
            <a:r>
              <a:rPr lang="en-GB"/>
              <a:t>Basic Healthcare Provision Fund</a:t>
            </a:r>
            <a:endParaRPr lang="en-GB" dirty="0"/>
          </a:p>
        </p:txBody>
      </p:sp>
      <p:sp>
        <p:nvSpPr>
          <p:cNvPr id="6" name="Slide Number Placeholder 5"/>
          <p:cNvSpPr>
            <a:spLocks noGrp="1"/>
          </p:cNvSpPr>
          <p:nvPr>
            <p:ph type="sldNum" sz="quarter" idx="12"/>
          </p:nvPr>
        </p:nvSpPr>
        <p:spPr/>
        <p:txBody>
          <a:bodyPr/>
          <a:lstStyle/>
          <a:p>
            <a:fld id="{0ECC96F6-049C-4978-A80E-48FD3F6AA46C}" type="slidenum">
              <a:rPr lang="en-GB" smtClean="0"/>
              <a:pPr/>
              <a:t>8</a:t>
            </a:fld>
            <a:endParaRPr lang="en-GB" dirty="0"/>
          </a:p>
        </p:txBody>
      </p:sp>
      <p:sp>
        <p:nvSpPr>
          <p:cNvPr id="22" name="Rectangle 77"/>
          <p:cNvSpPr>
            <a:spLocks noChangeArrowheads="1"/>
          </p:cNvSpPr>
          <p:nvPr>
            <p:custDataLst>
              <p:tags r:id="rId1"/>
            </p:custDataLst>
          </p:nvPr>
        </p:nvSpPr>
        <p:spPr bwMode="auto">
          <a:xfrm>
            <a:off x="2062760" y="2493690"/>
            <a:ext cx="9289032"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marL="258112" lvl="1" indent="-255997" defTabSz="1193236">
              <a:buClr>
                <a:schemeClr val="tx2"/>
              </a:buClr>
              <a:buSzPct val="125000"/>
              <a:buFont typeface="Arial" charset="0"/>
              <a:buChar char="▪"/>
            </a:pPr>
            <a:r>
              <a:rPr lang="en-GB" sz="1500" dirty="0">
                <a:latin typeface="Arial"/>
                <a:cs typeface="Arial"/>
              </a:rPr>
              <a:t>Given that the Act stipulates multiple sources of funding: (</a:t>
            </a:r>
            <a:r>
              <a:rPr lang="en-GB" sz="1500" dirty="0" err="1">
                <a:latin typeface="Arial"/>
                <a:cs typeface="Arial"/>
              </a:rPr>
              <a:t>i</a:t>
            </a:r>
            <a:r>
              <a:rPr lang="en-GB" sz="1500" dirty="0">
                <a:latin typeface="Arial"/>
                <a:cs typeface="Arial"/>
              </a:rPr>
              <a:t>) what should the governance look like? (ii) how do we strengthen accountability and transparency in a manner that gives comfort to donors but also does not create multiple layers of bureaucracy thus rendering the program implementable?</a:t>
            </a:r>
          </a:p>
          <a:p>
            <a:pPr marL="258112" lvl="1" indent="-255997" defTabSz="1193236">
              <a:buClr>
                <a:schemeClr val="tx2"/>
              </a:buClr>
              <a:buSzPct val="125000"/>
              <a:buFont typeface="Arial" charset="0"/>
              <a:buChar char="▪"/>
            </a:pPr>
            <a:r>
              <a:rPr lang="en-GB" sz="1500" dirty="0">
                <a:latin typeface="Arial"/>
                <a:cs typeface="Arial"/>
              </a:rPr>
              <a:t>How do the different players work in a concerted manner </a:t>
            </a:r>
          </a:p>
        </p:txBody>
      </p:sp>
      <p:sp>
        <p:nvSpPr>
          <p:cNvPr id="23" name="Rectangle 286"/>
          <p:cNvSpPr>
            <a:spLocks noChangeArrowheads="1"/>
          </p:cNvSpPr>
          <p:nvPr>
            <p:custDataLst>
              <p:tags r:id="rId2"/>
            </p:custDataLst>
          </p:nvPr>
        </p:nvSpPr>
        <p:spPr bwMode="auto">
          <a:xfrm>
            <a:off x="118542" y="2421689"/>
            <a:ext cx="1728191" cy="1152128"/>
          </a:xfrm>
          <a:prstGeom prst="rect">
            <a:avLst/>
          </a:prstGeom>
          <a:solidFill>
            <a:srgbClr val="9BBB59"/>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miter lim="800000"/>
                <a:headEnd/>
                <a:tailEnd/>
              </a14:hiddenLine>
            </a:ext>
          </a:extLst>
        </p:spPr>
        <p:txBody>
          <a:bodyPr lIns="3806" tIns="0" rIns="3806" bIns="0" anchor="ctr"/>
          <a:lstStyle/>
          <a:p>
            <a:pPr marL="246650" lvl="1" indent="-244631" defTabSz="1140254">
              <a:buClr>
                <a:schemeClr val="tx2"/>
              </a:buClr>
              <a:buSzPct val="125000"/>
            </a:pPr>
            <a:r>
              <a:rPr lang="en-GB" sz="1500" b="1" dirty="0">
                <a:latin typeface="Arial"/>
                <a:cs typeface="Arial"/>
              </a:rPr>
              <a:t>Governance and</a:t>
            </a:r>
          </a:p>
          <a:p>
            <a:pPr marL="246650" lvl="1" indent="-244631" defTabSz="1140254">
              <a:buClr>
                <a:schemeClr val="tx2"/>
              </a:buClr>
              <a:buSzPct val="125000"/>
            </a:pPr>
            <a:r>
              <a:rPr lang="en-GB" sz="1500" b="1" dirty="0">
                <a:latin typeface="Arial"/>
                <a:cs typeface="Arial"/>
              </a:rPr>
              <a:t>Administration</a:t>
            </a:r>
          </a:p>
        </p:txBody>
      </p:sp>
      <p:sp>
        <p:nvSpPr>
          <p:cNvPr id="24" name="Rectangle 286"/>
          <p:cNvSpPr>
            <a:spLocks noChangeArrowheads="1"/>
          </p:cNvSpPr>
          <p:nvPr>
            <p:custDataLst>
              <p:tags r:id="rId3"/>
            </p:custDataLst>
          </p:nvPr>
        </p:nvSpPr>
        <p:spPr bwMode="auto">
          <a:xfrm>
            <a:off x="118542" y="3717825"/>
            <a:ext cx="1728191" cy="1152128"/>
          </a:xfrm>
          <a:prstGeom prst="rect">
            <a:avLst/>
          </a:prstGeom>
          <a:solidFill>
            <a:srgbClr val="9BBB59"/>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miter lim="800000"/>
                <a:headEnd/>
                <a:tailEnd/>
              </a14:hiddenLine>
            </a:ext>
          </a:extLst>
        </p:spPr>
        <p:txBody>
          <a:bodyPr lIns="3806" tIns="0" rIns="3806" bIns="0" anchor="ctr"/>
          <a:lstStyle/>
          <a:p>
            <a:pPr marL="246650" lvl="1" indent="-244631" defTabSz="1140254">
              <a:buClr>
                <a:schemeClr val="tx2"/>
              </a:buClr>
              <a:buSzPct val="125000"/>
            </a:pPr>
            <a:r>
              <a:rPr lang="en-GB" sz="1500" b="1" dirty="0">
                <a:latin typeface="Arial"/>
                <a:cs typeface="Arial"/>
              </a:rPr>
              <a:t>Financial</a:t>
            </a:r>
          </a:p>
          <a:p>
            <a:pPr marL="246650" lvl="1" indent="-244631" defTabSz="1140254">
              <a:buClr>
                <a:schemeClr val="tx2"/>
              </a:buClr>
              <a:buSzPct val="125000"/>
            </a:pPr>
            <a:r>
              <a:rPr lang="en-GB" sz="1500" b="1" dirty="0">
                <a:latin typeface="Arial"/>
                <a:cs typeface="Arial"/>
              </a:rPr>
              <a:t>Management</a:t>
            </a:r>
          </a:p>
          <a:p>
            <a:pPr marL="246650" lvl="1" indent="-244631" defTabSz="1140254">
              <a:buClr>
                <a:schemeClr val="tx2"/>
              </a:buClr>
              <a:buSzPct val="125000"/>
            </a:pPr>
            <a:r>
              <a:rPr lang="en-GB" sz="1500" b="1" dirty="0">
                <a:latin typeface="Arial"/>
                <a:cs typeface="Arial"/>
              </a:rPr>
              <a:t>&amp; disbursement</a:t>
            </a:r>
          </a:p>
        </p:txBody>
      </p:sp>
      <p:sp>
        <p:nvSpPr>
          <p:cNvPr id="25" name="Rectangle 286"/>
          <p:cNvSpPr>
            <a:spLocks noChangeArrowheads="1"/>
          </p:cNvSpPr>
          <p:nvPr>
            <p:custDataLst>
              <p:tags r:id="rId4"/>
            </p:custDataLst>
          </p:nvPr>
        </p:nvSpPr>
        <p:spPr bwMode="auto">
          <a:xfrm>
            <a:off x="118542" y="1125545"/>
            <a:ext cx="1728191" cy="1152128"/>
          </a:xfrm>
          <a:prstGeom prst="rect">
            <a:avLst/>
          </a:prstGeom>
          <a:solidFill>
            <a:srgbClr val="9BBB59"/>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miter lim="800000"/>
                <a:headEnd/>
                <a:tailEnd/>
              </a14:hiddenLine>
            </a:ext>
          </a:extLst>
        </p:spPr>
        <p:txBody>
          <a:bodyPr lIns="3806" tIns="0" rIns="3806" bIns="0" anchor="ctr"/>
          <a:lstStyle/>
          <a:p>
            <a:pPr marL="246650" lvl="1" indent="-244631" defTabSz="1140254">
              <a:buClr>
                <a:schemeClr val="tx2"/>
              </a:buClr>
              <a:buSzPct val="125000"/>
            </a:pPr>
            <a:r>
              <a:rPr lang="en-GB" sz="1500" b="1" dirty="0">
                <a:latin typeface="Arial"/>
                <a:cs typeface="Arial"/>
              </a:rPr>
              <a:t>Gateway</a:t>
            </a:r>
          </a:p>
          <a:p>
            <a:pPr marL="246650" lvl="1" indent="-244631" defTabSz="1140254">
              <a:buClr>
                <a:schemeClr val="tx2"/>
              </a:buClr>
              <a:buSzPct val="125000"/>
            </a:pPr>
            <a:r>
              <a:rPr lang="en-GB" sz="1500" b="1" dirty="0">
                <a:latin typeface="Arial"/>
                <a:cs typeface="Arial"/>
              </a:rPr>
              <a:t>Operations </a:t>
            </a:r>
          </a:p>
        </p:txBody>
      </p:sp>
      <p:sp>
        <p:nvSpPr>
          <p:cNvPr id="26" name="Rectangle 286"/>
          <p:cNvSpPr>
            <a:spLocks noChangeArrowheads="1"/>
          </p:cNvSpPr>
          <p:nvPr>
            <p:custDataLst>
              <p:tags r:id="rId5"/>
            </p:custDataLst>
          </p:nvPr>
        </p:nvSpPr>
        <p:spPr bwMode="auto">
          <a:xfrm>
            <a:off x="118542" y="5013970"/>
            <a:ext cx="1728191" cy="1152128"/>
          </a:xfrm>
          <a:prstGeom prst="rect">
            <a:avLst/>
          </a:prstGeom>
          <a:solidFill>
            <a:srgbClr val="9BBB59"/>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miter lim="800000"/>
                <a:headEnd/>
                <a:tailEnd/>
              </a14:hiddenLine>
            </a:ext>
          </a:extLst>
        </p:spPr>
        <p:txBody>
          <a:bodyPr lIns="3806" tIns="0" rIns="3806" bIns="0" anchor="ctr"/>
          <a:lstStyle/>
          <a:p>
            <a:pPr marL="246650" lvl="1" indent="-244631" defTabSz="1140254">
              <a:buClr>
                <a:schemeClr val="tx2"/>
              </a:buClr>
              <a:buSzPct val="125000"/>
            </a:pPr>
            <a:r>
              <a:rPr lang="en-GB" sz="1500" b="1" dirty="0">
                <a:latin typeface="Arial"/>
                <a:cs typeface="Arial"/>
              </a:rPr>
              <a:t>Monitoring and</a:t>
            </a:r>
          </a:p>
          <a:p>
            <a:pPr marL="246650" lvl="1" indent="-244631" defTabSz="1140254">
              <a:buClr>
                <a:schemeClr val="tx2"/>
              </a:buClr>
              <a:buSzPct val="125000"/>
            </a:pPr>
            <a:r>
              <a:rPr lang="en-GB" sz="1500" b="1" dirty="0">
                <a:latin typeface="Arial"/>
                <a:cs typeface="Arial"/>
              </a:rPr>
              <a:t>Evaluation </a:t>
            </a:r>
          </a:p>
        </p:txBody>
      </p:sp>
      <p:sp>
        <p:nvSpPr>
          <p:cNvPr id="27" name="Rectangle 77"/>
          <p:cNvSpPr>
            <a:spLocks noChangeArrowheads="1"/>
          </p:cNvSpPr>
          <p:nvPr>
            <p:custDataLst>
              <p:tags r:id="rId6"/>
            </p:custDataLst>
          </p:nvPr>
        </p:nvSpPr>
        <p:spPr bwMode="auto">
          <a:xfrm>
            <a:off x="2062760" y="3789834"/>
            <a:ext cx="928903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marL="258112" lvl="1" indent="-255997" defTabSz="1193236">
              <a:buClr>
                <a:schemeClr val="tx2"/>
              </a:buClr>
              <a:buSzPct val="125000"/>
              <a:buFont typeface="Arial" charset="0"/>
              <a:buChar char="▪"/>
            </a:pPr>
            <a:r>
              <a:rPr lang="en-GB" sz="1500" dirty="0">
                <a:latin typeface="Arial"/>
                <a:cs typeface="Arial"/>
              </a:rPr>
              <a:t>How should the funds flow</a:t>
            </a:r>
          </a:p>
          <a:p>
            <a:pPr marL="258112" lvl="1" indent="-255997" defTabSz="1193236">
              <a:buClr>
                <a:schemeClr val="tx2"/>
              </a:buClr>
              <a:buSzPct val="125000"/>
              <a:buFont typeface="Arial" charset="0"/>
              <a:buChar char="▪"/>
            </a:pPr>
            <a:r>
              <a:rPr lang="en-GB" sz="1500" dirty="0">
                <a:latin typeface="Arial"/>
                <a:cs typeface="Arial"/>
              </a:rPr>
              <a:t>What measures do we put in place to guarantee fund sustainability</a:t>
            </a:r>
          </a:p>
        </p:txBody>
      </p:sp>
      <p:sp>
        <p:nvSpPr>
          <p:cNvPr id="28" name="Rectangle 77"/>
          <p:cNvSpPr>
            <a:spLocks noChangeArrowheads="1"/>
          </p:cNvSpPr>
          <p:nvPr>
            <p:custDataLst>
              <p:tags r:id="rId7"/>
            </p:custDataLst>
          </p:nvPr>
        </p:nvSpPr>
        <p:spPr bwMode="auto">
          <a:xfrm>
            <a:off x="2278784" y="1053530"/>
            <a:ext cx="9289032" cy="1154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marL="258112" lvl="1" indent="-255997" defTabSz="1193236">
              <a:buClr>
                <a:schemeClr val="tx2"/>
              </a:buClr>
              <a:buSzPct val="125000"/>
              <a:buFont typeface="Arial" charset="0"/>
              <a:buChar char="▪"/>
            </a:pPr>
            <a:r>
              <a:rPr lang="en-GB" sz="1500" dirty="0">
                <a:latin typeface="Arial"/>
                <a:cs typeface="Arial"/>
              </a:rPr>
              <a:t>What have we learnt from previous experiences</a:t>
            </a:r>
          </a:p>
          <a:p>
            <a:pPr marL="258112" lvl="1" indent="-255997" defTabSz="1193236">
              <a:buClr>
                <a:schemeClr val="tx2"/>
              </a:buClr>
              <a:buSzPct val="125000"/>
              <a:buFont typeface="Arial" charset="0"/>
              <a:buChar char="▪"/>
            </a:pPr>
            <a:r>
              <a:rPr lang="en-GB" sz="1500" dirty="0">
                <a:latin typeface="Arial"/>
                <a:cs typeface="Arial"/>
              </a:rPr>
              <a:t>What should we be doing differently </a:t>
            </a:r>
          </a:p>
          <a:p>
            <a:pPr marL="258112" lvl="1" indent="-255997" defTabSz="1193236">
              <a:buClr>
                <a:schemeClr val="tx2"/>
              </a:buClr>
              <a:buSzPct val="125000"/>
              <a:buFont typeface="Arial" charset="0"/>
              <a:buChar char="▪"/>
            </a:pPr>
            <a:r>
              <a:rPr lang="en-GB" sz="1500" dirty="0">
                <a:latin typeface="Arial"/>
                <a:cs typeface="Arial"/>
              </a:rPr>
              <a:t>What objectives do we aim to achieve</a:t>
            </a:r>
          </a:p>
          <a:p>
            <a:pPr marL="258112" lvl="1" indent="-255997" defTabSz="1193236">
              <a:buClr>
                <a:schemeClr val="tx2"/>
              </a:buClr>
              <a:buSzPct val="125000"/>
              <a:buFont typeface="Arial" charset="0"/>
              <a:buChar char="▪"/>
            </a:pPr>
            <a:r>
              <a:rPr lang="en-GB" sz="1500" dirty="0">
                <a:latin typeface="Arial"/>
                <a:cs typeface="Arial"/>
              </a:rPr>
              <a:t>How do we ensure complementarity rather than substitution </a:t>
            </a:r>
          </a:p>
          <a:p>
            <a:pPr marL="258112" lvl="1" indent="-255997" defTabSz="1193236">
              <a:buClr>
                <a:schemeClr val="tx2"/>
              </a:buClr>
              <a:buSzPct val="125000"/>
              <a:buFont typeface="Arial" charset="0"/>
              <a:buChar char="▪"/>
            </a:pPr>
            <a:r>
              <a:rPr lang="en-GB" sz="1500" dirty="0">
                <a:latin typeface="Arial"/>
                <a:cs typeface="Arial"/>
              </a:rPr>
              <a:t>What should the basic package comprise </a:t>
            </a:r>
          </a:p>
        </p:txBody>
      </p:sp>
      <p:sp>
        <p:nvSpPr>
          <p:cNvPr id="30" name="Rectangle 77"/>
          <p:cNvSpPr>
            <a:spLocks noChangeArrowheads="1"/>
          </p:cNvSpPr>
          <p:nvPr>
            <p:custDataLst>
              <p:tags r:id="rId8"/>
            </p:custDataLst>
          </p:nvPr>
        </p:nvSpPr>
        <p:spPr bwMode="auto">
          <a:xfrm>
            <a:off x="2062760" y="5013971"/>
            <a:ext cx="9289032"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marL="258112" lvl="1" indent="-255997" defTabSz="1193236">
              <a:buClr>
                <a:schemeClr val="tx2"/>
              </a:buClr>
              <a:buSzPct val="125000"/>
              <a:buFont typeface="Arial" charset="0"/>
              <a:buChar char="▪"/>
            </a:pPr>
            <a:r>
              <a:rPr lang="en-GB" sz="1500" dirty="0">
                <a:latin typeface="Arial"/>
                <a:cs typeface="Arial"/>
              </a:rPr>
              <a:t>What do we want to measure?</a:t>
            </a:r>
          </a:p>
          <a:p>
            <a:pPr marL="258112" lvl="1" indent="-255997" defTabSz="1193236">
              <a:buClr>
                <a:schemeClr val="tx2"/>
              </a:buClr>
              <a:buSzPct val="125000"/>
              <a:buFont typeface="Arial" charset="0"/>
              <a:buChar char="▪"/>
            </a:pPr>
            <a:r>
              <a:rPr lang="en-GB" sz="1500" dirty="0">
                <a:latin typeface="Arial"/>
                <a:cs typeface="Arial"/>
              </a:rPr>
              <a:t>What are the sources to be used? Surveys, administrative data </a:t>
            </a:r>
            <a:r>
              <a:rPr lang="en-GB" sz="1500" dirty="0" err="1">
                <a:latin typeface="Arial"/>
                <a:cs typeface="Arial"/>
              </a:rPr>
              <a:t>etc</a:t>
            </a:r>
            <a:r>
              <a:rPr lang="en-GB" sz="1500" dirty="0">
                <a:latin typeface="Arial"/>
                <a:cs typeface="Arial"/>
              </a:rPr>
              <a:t> </a:t>
            </a:r>
          </a:p>
          <a:p>
            <a:pPr marL="258112" lvl="1" indent="-255997" defTabSz="1193236">
              <a:buClr>
                <a:schemeClr val="tx2"/>
              </a:buClr>
              <a:buSzPct val="125000"/>
              <a:buFont typeface="Arial" charset="0"/>
              <a:buChar char="▪"/>
            </a:pPr>
            <a:r>
              <a:rPr lang="en-GB" sz="1500" dirty="0">
                <a:latin typeface="Arial"/>
                <a:cs typeface="Arial"/>
              </a:rPr>
              <a:t>How do we want to measure?</a:t>
            </a:r>
          </a:p>
          <a:p>
            <a:pPr marL="258112" lvl="1" indent="-255997" defTabSz="1193236">
              <a:buClr>
                <a:schemeClr val="tx2"/>
              </a:buClr>
              <a:buSzPct val="125000"/>
              <a:buFont typeface="Arial" charset="0"/>
              <a:buChar char="▪"/>
            </a:pPr>
            <a:r>
              <a:rPr lang="en-GB" sz="1500" dirty="0">
                <a:latin typeface="Arial"/>
                <a:cs typeface="Arial"/>
              </a:rPr>
              <a:t>Use of data</a:t>
            </a:r>
          </a:p>
        </p:txBody>
      </p:sp>
      <p:sp>
        <p:nvSpPr>
          <p:cNvPr id="31" name="Line 10"/>
          <p:cNvSpPr>
            <a:spLocks noChangeShapeType="1"/>
          </p:cNvSpPr>
          <p:nvPr/>
        </p:nvSpPr>
        <p:spPr bwMode="auto">
          <a:xfrm>
            <a:off x="164151" y="2349674"/>
            <a:ext cx="11511181" cy="6808"/>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116354" tIns="58177" rIns="116354" bIns="58177"/>
          <a:lstStyle/>
          <a:p>
            <a:pPr>
              <a:defRPr/>
            </a:pPr>
            <a:endParaRPr lang="en-US">
              <a:cs typeface="+mn-cs"/>
            </a:endParaRPr>
          </a:p>
        </p:txBody>
      </p:sp>
      <p:sp>
        <p:nvSpPr>
          <p:cNvPr id="32" name="Line 10"/>
          <p:cNvSpPr>
            <a:spLocks noChangeShapeType="1"/>
          </p:cNvSpPr>
          <p:nvPr/>
        </p:nvSpPr>
        <p:spPr bwMode="auto">
          <a:xfrm>
            <a:off x="164151" y="3639010"/>
            <a:ext cx="11511181" cy="6808"/>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116354" tIns="58177" rIns="116354" bIns="58177"/>
          <a:lstStyle/>
          <a:p>
            <a:pPr>
              <a:defRPr/>
            </a:pPr>
            <a:endParaRPr lang="en-US">
              <a:cs typeface="+mn-cs"/>
            </a:endParaRPr>
          </a:p>
        </p:txBody>
      </p:sp>
      <p:sp>
        <p:nvSpPr>
          <p:cNvPr id="33" name="Line 10"/>
          <p:cNvSpPr>
            <a:spLocks noChangeShapeType="1"/>
          </p:cNvSpPr>
          <p:nvPr/>
        </p:nvSpPr>
        <p:spPr bwMode="auto">
          <a:xfrm>
            <a:off x="164151" y="4941962"/>
            <a:ext cx="11511181" cy="6808"/>
          </a:xfrm>
          <a:prstGeom prst="line">
            <a:avLst/>
          </a:prstGeom>
          <a:noFill/>
          <a:ln w="9525">
            <a:solidFill>
              <a:schemeClr val="tx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116354" tIns="58177" rIns="116354" bIns="58177"/>
          <a:lstStyle/>
          <a:p>
            <a:pPr>
              <a:defRPr/>
            </a:pPr>
            <a:endParaRPr lang="en-US">
              <a:cs typeface="+mn-cs"/>
            </a:endParaRPr>
          </a:p>
        </p:txBody>
      </p:sp>
    </p:spTree>
    <p:extLst>
      <p:ext uri="{BB962C8B-B14F-4D97-AF65-F5344CB8AC3E}">
        <p14:creationId xmlns:p14="http://schemas.microsoft.com/office/powerpoint/2010/main" val="1797890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838624" y="2156872"/>
            <a:ext cx="4824535" cy="1401544"/>
            <a:chOff x="833438" y="2365361"/>
            <a:chExt cx="2649816" cy="1401544"/>
          </a:xfrm>
        </p:grpSpPr>
        <p:sp>
          <p:nvSpPr>
            <p:cNvPr id="8" name="Rectangle 10"/>
            <p:cNvSpPr>
              <a:spLocks noChangeArrowheads="1"/>
            </p:cNvSpPr>
            <p:nvPr/>
          </p:nvSpPr>
          <p:spPr bwMode="auto">
            <a:xfrm>
              <a:off x="833438" y="2365361"/>
              <a:ext cx="2649816" cy="92333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p>
              <a:pPr defTabSz="913990" fontAlgn="base">
                <a:spcBef>
                  <a:spcPct val="0"/>
                </a:spcBef>
                <a:spcAft>
                  <a:spcPct val="0"/>
                </a:spcAft>
              </a:pPr>
              <a:r>
                <a:rPr lang="en-US" sz="1500" dirty="0">
                  <a:latin typeface="Arial"/>
                  <a:cs typeface="Arial"/>
                </a:rPr>
                <a:t>The Federal Ministry of Health, her agencies</a:t>
              </a:r>
            </a:p>
            <a:p>
              <a:pPr defTabSz="913990" fontAlgn="base">
                <a:spcBef>
                  <a:spcPct val="0"/>
                </a:spcBef>
                <a:spcAft>
                  <a:spcPct val="0"/>
                </a:spcAft>
              </a:pPr>
              <a:r>
                <a:rPr lang="en-US" sz="1500" dirty="0">
                  <a:latin typeface="Arial"/>
                  <a:cs typeface="Arial"/>
                </a:rPr>
                <a:t>and partners began working towards implementation of the BHCPF starting with </a:t>
              </a:r>
              <a:r>
                <a:rPr lang="en-US" sz="1500" b="1" dirty="0">
                  <a:latin typeface="Arial"/>
                  <a:cs typeface="Arial"/>
                </a:rPr>
                <a:t>3 States </a:t>
              </a:r>
            </a:p>
            <a:p>
              <a:pPr defTabSz="913990" fontAlgn="base">
                <a:spcBef>
                  <a:spcPct val="0"/>
                </a:spcBef>
                <a:spcAft>
                  <a:spcPct val="0"/>
                </a:spcAft>
              </a:pPr>
              <a:endParaRPr lang="en-US" sz="1500" dirty="0">
                <a:latin typeface="Arial"/>
                <a:cs typeface="Arial"/>
              </a:endParaRPr>
            </a:p>
          </p:txBody>
        </p:sp>
        <p:sp>
          <p:nvSpPr>
            <p:cNvPr id="9" name="Rectangle 11"/>
            <p:cNvSpPr>
              <a:spLocks noChangeArrowheads="1"/>
            </p:cNvSpPr>
            <p:nvPr/>
          </p:nvSpPr>
          <p:spPr bwMode="auto">
            <a:xfrm>
              <a:off x="833438" y="3012198"/>
              <a:ext cx="0" cy="230832"/>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defTabSz="913990" fontAlgn="base">
                <a:spcBef>
                  <a:spcPct val="0"/>
                </a:spcBef>
                <a:spcAft>
                  <a:spcPct val="0"/>
                </a:spcAft>
              </a:pPr>
              <a:endParaRPr lang="en-US" sz="1500" dirty="0">
                <a:latin typeface="Arial"/>
                <a:cs typeface="Arial"/>
              </a:endParaRPr>
            </a:p>
          </p:txBody>
        </p:sp>
        <p:sp>
          <p:nvSpPr>
            <p:cNvPr id="10" name="Rectangle 12"/>
            <p:cNvSpPr>
              <a:spLocks noChangeArrowheads="1"/>
            </p:cNvSpPr>
            <p:nvPr/>
          </p:nvSpPr>
          <p:spPr bwMode="auto">
            <a:xfrm>
              <a:off x="833438" y="3274136"/>
              <a:ext cx="0" cy="230832"/>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defTabSz="913990" fontAlgn="base">
                <a:spcBef>
                  <a:spcPct val="0"/>
                </a:spcBef>
                <a:spcAft>
                  <a:spcPct val="0"/>
                </a:spcAft>
              </a:pPr>
              <a:r>
                <a:rPr lang="en-US" sz="1500" dirty="0">
                  <a:latin typeface="Arial"/>
                  <a:cs typeface="Arial"/>
                </a:rPr>
                <a:t> </a:t>
              </a:r>
            </a:p>
          </p:txBody>
        </p:sp>
        <p:sp>
          <p:nvSpPr>
            <p:cNvPr id="11" name="Rectangle 13"/>
            <p:cNvSpPr>
              <a:spLocks noChangeArrowheads="1"/>
            </p:cNvSpPr>
            <p:nvPr/>
          </p:nvSpPr>
          <p:spPr bwMode="auto">
            <a:xfrm>
              <a:off x="833438" y="3536073"/>
              <a:ext cx="0" cy="230832"/>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defTabSz="913990" fontAlgn="base">
                <a:spcBef>
                  <a:spcPct val="0"/>
                </a:spcBef>
                <a:spcAft>
                  <a:spcPct val="0"/>
                </a:spcAft>
              </a:pPr>
              <a:r>
                <a:rPr lang="en-US" sz="1500" dirty="0">
                  <a:latin typeface="Arial"/>
                  <a:cs typeface="Arial"/>
                </a:rPr>
                <a:t> </a:t>
              </a:r>
            </a:p>
          </p:txBody>
        </p:sp>
      </p:grpSp>
      <p:grpSp>
        <p:nvGrpSpPr>
          <p:cNvPr id="12" name="Group 11"/>
          <p:cNvGrpSpPr/>
          <p:nvPr/>
        </p:nvGrpSpPr>
        <p:grpSpPr>
          <a:xfrm>
            <a:off x="833447" y="3285785"/>
            <a:ext cx="4020313" cy="1308251"/>
            <a:chOff x="833438" y="3522663"/>
            <a:chExt cx="2943738" cy="1000432"/>
          </a:xfrm>
        </p:grpSpPr>
        <p:sp>
          <p:nvSpPr>
            <p:cNvPr id="13" name="Rectangle 14"/>
            <p:cNvSpPr>
              <a:spLocks noChangeArrowheads="1"/>
            </p:cNvSpPr>
            <p:nvPr/>
          </p:nvSpPr>
          <p:spPr bwMode="auto">
            <a:xfrm>
              <a:off x="833438" y="3522663"/>
              <a:ext cx="2888237" cy="176519"/>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defTabSz="913990" fontAlgn="base">
                <a:spcBef>
                  <a:spcPct val="0"/>
                </a:spcBef>
                <a:spcAft>
                  <a:spcPct val="0"/>
                </a:spcAft>
              </a:pPr>
              <a:r>
                <a:rPr lang="en-US" sz="1500" dirty="0">
                  <a:latin typeface="Arial"/>
                  <a:cs typeface="Arial"/>
                </a:rPr>
                <a:t>These States (</a:t>
              </a:r>
              <a:r>
                <a:rPr lang="en-US" sz="1500" b="1" dirty="0">
                  <a:latin typeface="Arial"/>
                  <a:cs typeface="Arial"/>
                </a:rPr>
                <a:t>Abia, Niger, and Osun States) </a:t>
              </a:r>
            </a:p>
          </p:txBody>
        </p:sp>
        <p:sp>
          <p:nvSpPr>
            <p:cNvPr id="14" name="Rectangle 15"/>
            <p:cNvSpPr>
              <a:spLocks noChangeArrowheads="1"/>
            </p:cNvSpPr>
            <p:nvPr/>
          </p:nvSpPr>
          <p:spPr bwMode="auto">
            <a:xfrm>
              <a:off x="833438" y="3729038"/>
              <a:ext cx="2943738" cy="176519"/>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defTabSz="913990" fontAlgn="base">
                <a:spcBef>
                  <a:spcPct val="0"/>
                </a:spcBef>
                <a:spcAft>
                  <a:spcPct val="0"/>
                </a:spcAft>
              </a:pPr>
              <a:r>
                <a:rPr lang="en-US" sz="1500" dirty="0">
                  <a:latin typeface="Arial"/>
                  <a:cs typeface="Arial"/>
                </a:rPr>
                <a:t>were chosen following a readiness assessment </a:t>
              </a:r>
            </a:p>
          </p:txBody>
        </p:sp>
        <p:sp>
          <p:nvSpPr>
            <p:cNvPr id="15" name="Rectangle 16"/>
            <p:cNvSpPr>
              <a:spLocks noChangeArrowheads="1"/>
            </p:cNvSpPr>
            <p:nvPr/>
          </p:nvSpPr>
          <p:spPr bwMode="auto">
            <a:xfrm>
              <a:off x="833438" y="3933826"/>
              <a:ext cx="2873038" cy="176519"/>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defTabSz="913990" fontAlgn="base">
                <a:spcBef>
                  <a:spcPct val="0"/>
                </a:spcBef>
                <a:spcAft>
                  <a:spcPct val="0"/>
                </a:spcAft>
              </a:pPr>
              <a:r>
                <a:rPr lang="en-US" sz="1500" dirty="0">
                  <a:latin typeface="Arial"/>
                  <a:cs typeface="Arial"/>
                </a:rPr>
                <a:t>exercise. Furthermore, the State governments </a:t>
              </a:r>
            </a:p>
          </p:txBody>
        </p:sp>
        <p:sp>
          <p:nvSpPr>
            <p:cNvPr id="16" name="Rectangle 17"/>
            <p:cNvSpPr>
              <a:spLocks noChangeArrowheads="1"/>
            </p:cNvSpPr>
            <p:nvPr/>
          </p:nvSpPr>
          <p:spPr bwMode="auto">
            <a:xfrm>
              <a:off x="833438" y="4140201"/>
              <a:ext cx="2301525" cy="176519"/>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defTabSz="913990" fontAlgn="base">
                <a:spcBef>
                  <a:spcPct val="0"/>
                </a:spcBef>
                <a:spcAft>
                  <a:spcPct val="0"/>
                </a:spcAft>
              </a:pPr>
              <a:r>
                <a:rPr lang="en-US" sz="1500" dirty="0">
                  <a:latin typeface="Arial"/>
                  <a:cs typeface="Arial"/>
                </a:rPr>
                <a:t>have demonstrated commitment with </a:t>
              </a:r>
            </a:p>
          </p:txBody>
        </p:sp>
        <p:sp>
          <p:nvSpPr>
            <p:cNvPr id="17" name="Rectangle 18"/>
            <p:cNvSpPr>
              <a:spLocks noChangeArrowheads="1"/>
            </p:cNvSpPr>
            <p:nvPr/>
          </p:nvSpPr>
          <p:spPr bwMode="auto">
            <a:xfrm>
              <a:off x="833438" y="4346576"/>
              <a:ext cx="1871205" cy="176519"/>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defTabSz="913990" fontAlgn="base">
                <a:spcBef>
                  <a:spcPct val="0"/>
                </a:spcBef>
                <a:spcAft>
                  <a:spcPct val="0"/>
                </a:spcAft>
              </a:pPr>
              <a:r>
                <a:rPr lang="en-US" sz="1500" dirty="0">
                  <a:latin typeface="Arial"/>
                  <a:cs typeface="Arial"/>
                </a:rPr>
                <a:t> contributions of N100M each.</a:t>
              </a:r>
            </a:p>
          </p:txBody>
        </p:sp>
      </p:grpSp>
      <p:grpSp>
        <p:nvGrpSpPr>
          <p:cNvPr id="18" name="Group 17"/>
          <p:cNvGrpSpPr/>
          <p:nvPr/>
        </p:nvGrpSpPr>
        <p:grpSpPr>
          <a:xfrm>
            <a:off x="6758972" y="1725494"/>
            <a:ext cx="4563615" cy="3654213"/>
            <a:chOff x="4760913" y="2171701"/>
            <a:chExt cx="3927475" cy="3144838"/>
          </a:xfrm>
        </p:grpSpPr>
        <p:sp>
          <p:nvSpPr>
            <p:cNvPr id="19" name="Freeform 19"/>
            <p:cNvSpPr>
              <a:spLocks/>
            </p:cNvSpPr>
            <p:nvPr/>
          </p:nvSpPr>
          <p:spPr bwMode="auto">
            <a:xfrm>
              <a:off x="7696200" y="2225676"/>
              <a:ext cx="992188" cy="1203325"/>
            </a:xfrm>
            <a:custGeom>
              <a:avLst/>
              <a:gdLst>
                <a:gd name="T0" fmla="*/ 1844 w 1875"/>
                <a:gd name="T1" fmla="*/ 1028 h 2276"/>
                <a:gd name="T2" fmla="*/ 1845 w 1875"/>
                <a:gd name="T3" fmla="*/ 1113 h 2276"/>
                <a:gd name="T4" fmla="*/ 1802 w 1875"/>
                <a:gd name="T5" fmla="*/ 1253 h 2276"/>
                <a:gd name="T6" fmla="*/ 1845 w 1875"/>
                <a:gd name="T7" fmla="*/ 1290 h 2276"/>
                <a:gd name="T8" fmla="*/ 1817 w 1875"/>
                <a:gd name="T9" fmla="*/ 1378 h 2276"/>
                <a:gd name="T10" fmla="*/ 1633 w 1875"/>
                <a:gd name="T11" fmla="*/ 1492 h 2276"/>
                <a:gd name="T12" fmla="*/ 1549 w 1875"/>
                <a:gd name="T13" fmla="*/ 1536 h 2276"/>
                <a:gd name="T14" fmla="*/ 1382 w 1875"/>
                <a:gd name="T15" fmla="*/ 1576 h 2276"/>
                <a:gd name="T16" fmla="*/ 1307 w 1875"/>
                <a:gd name="T17" fmla="*/ 1682 h 2276"/>
                <a:gd name="T18" fmla="*/ 1132 w 1875"/>
                <a:gd name="T19" fmla="*/ 1721 h 2276"/>
                <a:gd name="T20" fmla="*/ 1034 w 1875"/>
                <a:gd name="T21" fmla="*/ 2008 h 2276"/>
                <a:gd name="T22" fmla="*/ 745 w 1875"/>
                <a:gd name="T23" fmla="*/ 1950 h 2276"/>
                <a:gd name="T24" fmla="*/ 563 w 1875"/>
                <a:gd name="T25" fmla="*/ 2095 h 2276"/>
                <a:gd name="T26" fmla="*/ 146 w 1875"/>
                <a:gd name="T27" fmla="*/ 2244 h 2276"/>
                <a:gd name="T28" fmla="*/ 1 w 1875"/>
                <a:gd name="T29" fmla="*/ 2058 h 2276"/>
                <a:gd name="T30" fmla="*/ 99 w 1875"/>
                <a:gd name="T31" fmla="*/ 1817 h 2276"/>
                <a:gd name="T32" fmla="*/ 345 w 1875"/>
                <a:gd name="T33" fmla="*/ 1504 h 2276"/>
                <a:gd name="T34" fmla="*/ 433 w 1875"/>
                <a:gd name="T35" fmla="*/ 1279 h 2276"/>
                <a:gd name="T36" fmla="*/ 399 w 1875"/>
                <a:gd name="T37" fmla="*/ 1083 h 2276"/>
                <a:gd name="T38" fmla="*/ 486 w 1875"/>
                <a:gd name="T39" fmla="*/ 582 h 2276"/>
                <a:gd name="T40" fmla="*/ 507 w 1875"/>
                <a:gd name="T41" fmla="*/ 400 h 2276"/>
                <a:gd name="T42" fmla="*/ 554 w 1875"/>
                <a:gd name="T43" fmla="*/ 352 h 2276"/>
                <a:gd name="T44" fmla="*/ 570 w 1875"/>
                <a:gd name="T45" fmla="*/ 293 h 2276"/>
                <a:gd name="T46" fmla="*/ 612 w 1875"/>
                <a:gd name="T47" fmla="*/ 261 h 2276"/>
                <a:gd name="T48" fmla="*/ 650 w 1875"/>
                <a:gd name="T49" fmla="*/ 249 h 2276"/>
                <a:gd name="T50" fmla="*/ 705 w 1875"/>
                <a:gd name="T51" fmla="*/ 203 h 2276"/>
                <a:gd name="T52" fmla="*/ 715 w 1875"/>
                <a:gd name="T53" fmla="*/ 197 h 2276"/>
                <a:gd name="T54" fmla="*/ 737 w 1875"/>
                <a:gd name="T55" fmla="*/ 188 h 2276"/>
                <a:gd name="T56" fmla="*/ 749 w 1875"/>
                <a:gd name="T57" fmla="*/ 145 h 2276"/>
                <a:gd name="T58" fmla="*/ 787 w 1875"/>
                <a:gd name="T59" fmla="*/ 140 h 2276"/>
                <a:gd name="T60" fmla="*/ 897 w 1875"/>
                <a:gd name="T61" fmla="*/ 113 h 2276"/>
                <a:gd name="T62" fmla="*/ 938 w 1875"/>
                <a:gd name="T63" fmla="*/ 103 h 2276"/>
                <a:gd name="T64" fmla="*/ 995 w 1875"/>
                <a:gd name="T65" fmla="*/ 89 h 2276"/>
                <a:gd name="T66" fmla="*/ 1003 w 1875"/>
                <a:gd name="T67" fmla="*/ 70 h 2276"/>
                <a:gd name="T68" fmla="*/ 1041 w 1875"/>
                <a:gd name="T69" fmla="*/ 18 h 2276"/>
                <a:gd name="T70" fmla="*/ 1070 w 1875"/>
                <a:gd name="T71" fmla="*/ 62 h 2276"/>
                <a:gd name="T72" fmla="*/ 1126 w 1875"/>
                <a:gd name="T73" fmla="*/ 222 h 2276"/>
                <a:gd name="T74" fmla="*/ 1265 w 1875"/>
                <a:gd name="T75" fmla="*/ 362 h 2276"/>
                <a:gd name="T76" fmla="*/ 1268 w 1875"/>
                <a:gd name="T77" fmla="*/ 380 h 2276"/>
                <a:gd name="T78" fmla="*/ 1383 w 1875"/>
                <a:gd name="T79" fmla="*/ 354 h 2276"/>
                <a:gd name="T80" fmla="*/ 1382 w 1875"/>
                <a:gd name="T81" fmla="*/ 392 h 2276"/>
                <a:gd name="T82" fmla="*/ 1348 w 1875"/>
                <a:gd name="T83" fmla="*/ 424 h 2276"/>
                <a:gd name="T84" fmla="*/ 1337 w 1875"/>
                <a:gd name="T85" fmla="*/ 508 h 2276"/>
                <a:gd name="T86" fmla="*/ 1325 w 1875"/>
                <a:gd name="T87" fmla="*/ 559 h 2276"/>
                <a:gd name="T88" fmla="*/ 1333 w 1875"/>
                <a:gd name="T89" fmla="*/ 581 h 2276"/>
                <a:gd name="T90" fmla="*/ 1333 w 1875"/>
                <a:gd name="T91" fmla="*/ 613 h 2276"/>
                <a:gd name="T92" fmla="*/ 1341 w 1875"/>
                <a:gd name="T93" fmla="*/ 631 h 2276"/>
                <a:gd name="T94" fmla="*/ 1362 w 1875"/>
                <a:gd name="T95" fmla="*/ 677 h 2276"/>
                <a:gd name="T96" fmla="*/ 1407 w 1875"/>
                <a:gd name="T97" fmla="*/ 700 h 2276"/>
                <a:gd name="T98" fmla="*/ 1452 w 1875"/>
                <a:gd name="T99" fmla="*/ 760 h 2276"/>
                <a:gd name="T100" fmla="*/ 1509 w 1875"/>
                <a:gd name="T101" fmla="*/ 788 h 2276"/>
                <a:gd name="T102" fmla="*/ 1577 w 1875"/>
                <a:gd name="T103" fmla="*/ 832 h 2276"/>
                <a:gd name="T104" fmla="*/ 1778 w 1875"/>
                <a:gd name="T105" fmla="*/ 875 h 2276"/>
                <a:gd name="T106" fmla="*/ 1800 w 1875"/>
                <a:gd name="T107" fmla="*/ 911 h 2276"/>
                <a:gd name="T108" fmla="*/ 1859 w 1875"/>
                <a:gd name="T109" fmla="*/ 943 h 2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75" h="2276">
                  <a:moveTo>
                    <a:pt x="1874" y="951"/>
                  </a:moveTo>
                  <a:lnTo>
                    <a:pt x="1875" y="957"/>
                  </a:lnTo>
                  <a:lnTo>
                    <a:pt x="1862" y="969"/>
                  </a:lnTo>
                  <a:lnTo>
                    <a:pt x="1861" y="972"/>
                  </a:lnTo>
                  <a:lnTo>
                    <a:pt x="1859" y="977"/>
                  </a:lnTo>
                  <a:lnTo>
                    <a:pt x="1855" y="984"/>
                  </a:lnTo>
                  <a:lnTo>
                    <a:pt x="1844" y="1028"/>
                  </a:lnTo>
                  <a:lnTo>
                    <a:pt x="1845" y="1035"/>
                  </a:lnTo>
                  <a:lnTo>
                    <a:pt x="1834" y="1042"/>
                  </a:lnTo>
                  <a:lnTo>
                    <a:pt x="1837" y="1053"/>
                  </a:lnTo>
                  <a:lnTo>
                    <a:pt x="1848" y="1081"/>
                  </a:lnTo>
                  <a:lnTo>
                    <a:pt x="1849" y="1087"/>
                  </a:lnTo>
                  <a:lnTo>
                    <a:pt x="1849" y="1091"/>
                  </a:lnTo>
                  <a:lnTo>
                    <a:pt x="1845" y="1113"/>
                  </a:lnTo>
                  <a:lnTo>
                    <a:pt x="1840" y="1133"/>
                  </a:lnTo>
                  <a:lnTo>
                    <a:pt x="1826" y="1195"/>
                  </a:lnTo>
                  <a:lnTo>
                    <a:pt x="1821" y="1205"/>
                  </a:lnTo>
                  <a:lnTo>
                    <a:pt x="1799" y="1235"/>
                  </a:lnTo>
                  <a:lnTo>
                    <a:pt x="1796" y="1240"/>
                  </a:lnTo>
                  <a:lnTo>
                    <a:pt x="1797" y="1247"/>
                  </a:lnTo>
                  <a:lnTo>
                    <a:pt x="1802" y="1253"/>
                  </a:lnTo>
                  <a:lnTo>
                    <a:pt x="1804" y="1254"/>
                  </a:lnTo>
                  <a:lnTo>
                    <a:pt x="1816" y="1254"/>
                  </a:lnTo>
                  <a:lnTo>
                    <a:pt x="1820" y="1256"/>
                  </a:lnTo>
                  <a:lnTo>
                    <a:pt x="1823" y="1261"/>
                  </a:lnTo>
                  <a:lnTo>
                    <a:pt x="1829" y="1269"/>
                  </a:lnTo>
                  <a:lnTo>
                    <a:pt x="1839" y="1279"/>
                  </a:lnTo>
                  <a:lnTo>
                    <a:pt x="1845" y="1290"/>
                  </a:lnTo>
                  <a:lnTo>
                    <a:pt x="1849" y="1302"/>
                  </a:lnTo>
                  <a:lnTo>
                    <a:pt x="1849" y="1318"/>
                  </a:lnTo>
                  <a:lnTo>
                    <a:pt x="1847" y="1331"/>
                  </a:lnTo>
                  <a:lnTo>
                    <a:pt x="1842" y="1347"/>
                  </a:lnTo>
                  <a:lnTo>
                    <a:pt x="1835" y="1362"/>
                  </a:lnTo>
                  <a:lnTo>
                    <a:pt x="1828" y="1373"/>
                  </a:lnTo>
                  <a:lnTo>
                    <a:pt x="1817" y="1378"/>
                  </a:lnTo>
                  <a:lnTo>
                    <a:pt x="1785" y="1389"/>
                  </a:lnTo>
                  <a:lnTo>
                    <a:pt x="1773" y="1398"/>
                  </a:lnTo>
                  <a:lnTo>
                    <a:pt x="1749" y="1417"/>
                  </a:lnTo>
                  <a:lnTo>
                    <a:pt x="1736" y="1424"/>
                  </a:lnTo>
                  <a:lnTo>
                    <a:pt x="1701" y="1436"/>
                  </a:lnTo>
                  <a:lnTo>
                    <a:pt x="1688" y="1443"/>
                  </a:lnTo>
                  <a:lnTo>
                    <a:pt x="1633" y="1492"/>
                  </a:lnTo>
                  <a:lnTo>
                    <a:pt x="1629" y="1496"/>
                  </a:lnTo>
                  <a:lnTo>
                    <a:pt x="1612" y="1498"/>
                  </a:lnTo>
                  <a:lnTo>
                    <a:pt x="1604" y="1500"/>
                  </a:lnTo>
                  <a:lnTo>
                    <a:pt x="1588" y="1518"/>
                  </a:lnTo>
                  <a:lnTo>
                    <a:pt x="1576" y="1526"/>
                  </a:lnTo>
                  <a:lnTo>
                    <a:pt x="1563" y="1532"/>
                  </a:lnTo>
                  <a:lnTo>
                    <a:pt x="1549" y="1536"/>
                  </a:lnTo>
                  <a:lnTo>
                    <a:pt x="1536" y="1534"/>
                  </a:lnTo>
                  <a:lnTo>
                    <a:pt x="1493" y="1516"/>
                  </a:lnTo>
                  <a:lnTo>
                    <a:pt x="1468" y="1508"/>
                  </a:lnTo>
                  <a:lnTo>
                    <a:pt x="1450" y="1508"/>
                  </a:lnTo>
                  <a:lnTo>
                    <a:pt x="1426" y="1527"/>
                  </a:lnTo>
                  <a:lnTo>
                    <a:pt x="1403" y="1550"/>
                  </a:lnTo>
                  <a:lnTo>
                    <a:pt x="1382" y="1576"/>
                  </a:lnTo>
                  <a:lnTo>
                    <a:pt x="1367" y="1602"/>
                  </a:lnTo>
                  <a:lnTo>
                    <a:pt x="1357" y="1627"/>
                  </a:lnTo>
                  <a:lnTo>
                    <a:pt x="1350" y="1638"/>
                  </a:lnTo>
                  <a:lnTo>
                    <a:pt x="1326" y="1651"/>
                  </a:lnTo>
                  <a:lnTo>
                    <a:pt x="1317" y="1659"/>
                  </a:lnTo>
                  <a:lnTo>
                    <a:pt x="1309" y="1670"/>
                  </a:lnTo>
                  <a:lnTo>
                    <a:pt x="1307" y="1682"/>
                  </a:lnTo>
                  <a:lnTo>
                    <a:pt x="1311" y="1705"/>
                  </a:lnTo>
                  <a:lnTo>
                    <a:pt x="1306" y="1715"/>
                  </a:lnTo>
                  <a:lnTo>
                    <a:pt x="1270" y="1717"/>
                  </a:lnTo>
                  <a:lnTo>
                    <a:pt x="1181" y="1737"/>
                  </a:lnTo>
                  <a:lnTo>
                    <a:pt x="1160" y="1733"/>
                  </a:lnTo>
                  <a:lnTo>
                    <a:pt x="1140" y="1728"/>
                  </a:lnTo>
                  <a:lnTo>
                    <a:pt x="1132" y="1721"/>
                  </a:lnTo>
                  <a:lnTo>
                    <a:pt x="1125" y="1719"/>
                  </a:lnTo>
                  <a:lnTo>
                    <a:pt x="1103" y="1723"/>
                  </a:lnTo>
                  <a:lnTo>
                    <a:pt x="1098" y="1758"/>
                  </a:lnTo>
                  <a:lnTo>
                    <a:pt x="1098" y="1801"/>
                  </a:lnTo>
                  <a:lnTo>
                    <a:pt x="1090" y="1844"/>
                  </a:lnTo>
                  <a:lnTo>
                    <a:pt x="1056" y="1926"/>
                  </a:lnTo>
                  <a:lnTo>
                    <a:pt x="1034" y="2008"/>
                  </a:lnTo>
                  <a:lnTo>
                    <a:pt x="1002" y="2025"/>
                  </a:lnTo>
                  <a:lnTo>
                    <a:pt x="961" y="2018"/>
                  </a:lnTo>
                  <a:lnTo>
                    <a:pt x="925" y="1994"/>
                  </a:lnTo>
                  <a:lnTo>
                    <a:pt x="891" y="1963"/>
                  </a:lnTo>
                  <a:lnTo>
                    <a:pt x="848" y="1946"/>
                  </a:lnTo>
                  <a:lnTo>
                    <a:pt x="795" y="1939"/>
                  </a:lnTo>
                  <a:lnTo>
                    <a:pt x="745" y="1950"/>
                  </a:lnTo>
                  <a:lnTo>
                    <a:pt x="710" y="1989"/>
                  </a:lnTo>
                  <a:lnTo>
                    <a:pt x="674" y="2021"/>
                  </a:lnTo>
                  <a:lnTo>
                    <a:pt x="651" y="2022"/>
                  </a:lnTo>
                  <a:lnTo>
                    <a:pt x="635" y="2035"/>
                  </a:lnTo>
                  <a:lnTo>
                    <a:pt x="625" y="2057"/>
                  </a:lnTo>
                  <a:lnTo>
                    <a:pt x="608" y="2075"/>
                  </a:lnTo>
                  <a:lnTo>
                    <a:pt x="563" y="2095"/>
                  </a:lnTo>
                  <a:lnTo>
                    <a:pt x="513" y="2100"/>
                  </a:lnTo>
                  <a:lnTo>
                    <a:pt x="467" y="2110"/>
                  </a:lnTo>
                  <a:lnTo>
                    <a:pt x="433" y="2139"/>
                  </a:lnTo>
                  <a:lnTo>
                    <a:pt x="368" y="2222"/>
                  </a:lnTo>
                  <a:lnTo>
                    <a:pt x="289" y="2276"/>
                  </a:lnTo>
                  <a:lnTo>
                    <a:pt x="190" y="2271"/>
                  </a:lnTo>
                  <a:lnTo>
                    <a:pt x="146" y="2244"/>
                  </a:lnTo>
                  <a:lnTo>
                    <a:pt x="105" y="2176"/>
                  </a:lnTo>
                  <a:lnTo>
                    <a:pt x="82" y="2161"/>
                  </a:lnTo>
                  <a:lnTo>
                    <a:pt x="55" y="2151"/>
                  </a:lnTo>
                  <a:lnTo>
                    <a:pt x="32" y="2135"/>
                  </a:lnTo>
                  <a:lnTo>
                    <a:pt x="13" y="2113"/>
                  </a:lnTo>
                  <a:lnTo>
                    <a:pt x="0" y="2085"/>
                  </a:lnTo>
                  <a:lnTo>
                    <a:pt x="1" y="2058"/>
                  </a:lnTo>
                  <a:lnTo>
                    <a:pt x="46" y="1984"/>
                  </a:lnTo>
                  <a:lnTo>
                    <a:pt x="39" y="1931"/>
                  </a:lnTo>
                  <a:lnTo>
                    <a:pt x="63" y="1924"/>
                  </a:lnTo>
                  <a:lnTo>
                    <a:pt x="82" y="1909"/>
                  </a:lnTo>
                  <a:lnTo>
                    <a:pt x="96" y="1891"/>
                  </a:lnTo>
                  <a:lnTo>
                    <a:pt x="102" y="1869"/>
                  </a:lnTo>
                  <a:lnTo>
                    <a:pt x="99" y="1817"/>
                  </a:lnTo>
                  <a:lnTo>
                    <a:pt x="107" y="1768"/>
                  </a:lnTo>
                  <a:lnTo>
                    <a:pt x="142" y="1730"/>
                  </a:lnTo>
                  <a:lnTo>
                    <a:pt x="288" y="1679"/>
                  </a:lnTo>
                  <a:lnTo>
                    <a:pt x="327" y="1651"/>
                  </a:lnTo>
                  <a:lnTo>
                    <a:pt x="345" y="1608"/>
                  </a:lnTo>
                  <a:lnTo>
                    <a:pt x="342" y="1557"/>
                  </a:lnTo>
                  <a:lnTo>
                    <a:pt x="345" y="1504"/>
                  </a:lnTo>
                  <a:lnTo>
                    <a:pt x="359" y="1484"/>
                  </a:lnTo>
                  <a:lnTo>
                    <a:pt x="377" y="1466"/>
                  </a:lnTo>
                  <a:lnTo>
                    <a:pt x="401" y="1421"/>
                  </a:lnTo>
                  <a:lnTo>
                    <a:pt x="464" y="1345"/>
                  </a:lnTo>
                  <a:lnTo>
                    <a:pt x="461" y="1321"/>
                  </a:lnTo>
                  <a:lnTo>
                    <a:pt x="451" y="1300"/>
                  </a:lnTo>
                  <a:lnTo>
                    <a:pt x="433" y="1279"/>
                  </a:lnTo>
                  <a:lnTo>
                    <a:pt x="406" y="1272"/>
                  </a:lnTo>
                  <a:lnTo>
                    <a:pt x="386" y="1275"/>
                  </a:lnTo>
                  <a:lnTo>
                    <a:pt x="369" y="1269"/>
                  </a:lnTo>
                  <a:lnTo>
                    <a:pt x="374" y="1245"/>
                  </a:lnTo>
                  <a:lnTo>
                    <a:pt x="409" y="1173"/>
                  </a:lnTo>
                  <a:lnTo>
                    <a:pt x="413" y="1146"/>
                  </a:lnTo>
                  <a:lnTo>
                    <a:pt x="399" y="1083"/>
                  </a:lnTo>
                  <a:lnTo>
                    <a:pt x="427" y="875"/>
                  </a:lnTo>
                  <a:lnTo>
                    <a:pt x="415" y="783"/>
                  </a:lnTo>
                  <a:lnTo>
                    <a:pt x="483" y="720"/>
                  </a:lnTo>
                  <a:lnTo>
                    <a:pt x="510" y="683"/>
                  </a:lnTo>
                  <a:lnTo>
                    <a:pt x="526" y="645"/>
                  </a:lnTo>
                  <a:lnTo>
                    <a:pt x="520" y="607"/>
                  </a:lnTo>
                  <a:lnTo>
                    <a:pt x="486" y="582"/>
                  </a:lnTo>
                  <a:lnTo>
                    <a:pt x="460" y="552"/>
                  </a:lnTo>
                  <a:lnTo>
                    <a:pt x="448" y="514"/>
                  </a:lnTo>
                  <a:lnTo>
                    <a:pt x="463" y="395"/>
                  </a:lnTo>
                  <a:lnTo>
                    <a:pt x="463" y="394"/>
                  </a:lnTo>
                  <a:lnTo>
                    <a:pt x="480" y="394"/>
                  </a:lnTo>
                  <a:lnTo>
                    <a:pt x="494" y="396"/>
                  </a:lnTo>
                  <a:lnTo>
                    <a:pt x="507" y="400"/>
                  </a:lnTo>
                  <a:lnTo>
                    <a:pt x="516" y="403"/>
                  </a:lnTo>
                  <a:lnTo>
                    <a:pt x="524" y="398"/>
                  </a:lnTo>
                  <a:lnTo>
                    <a:pt x="528" y="391"/>
                  </a:lnTo>
                  <a:lnTo>
                    <a:pt x="533" y="358"/>
                  </a:lnTo>
                  <a:lnTo>
                    <a:pt x="535" y="355"/>
                  </a:lnTo>
                  <a:lnTo>
                    <a:pt x="550" y="353"/>
                  </a:lnTo>
                  <a:lnTo>
                    <a:pt x="554" y="352"/>
                  </a:lnTo>
                  <a:lnTo>
                    <a:pt x="559" y="346"/>
                  </a:lnTo>
                  <a:lnTo>
                    <a:pt x="562" y="339"/>
                  </a:lnTo>
                  <a:lnTo>
                    <a:pt x="567" y="326"/>
                  </a:lnTo>
                  <a:lnTo>
                    <a:pt x="556" y="323"/>
                  </a:lnTo>
                  <a:lnTo>
                    <a:pt x="561" y="313"/>
                  </a:lnTo>
                  <a:lnTo>
                    <a:pt x="569" y="301"/>
                  </a:lnTo>
                  <a:lnTo>
                    <a:pt x="570" y="293"/>
                  </a:lnTo>
                  <a:lnTo>
                    <a:pt x="593" y="272"/>
                  </a:lnTo>
                  <a:lnTo>
                    <a:pt x="596" y="268"/>
                  </a:lnTo>
                  <a:lnTo>
                    <a:pt x="598" y="272"/>
                  </a:lnTo>
                  <a:lnTo>
                    <a:pt x="604" y="272"/>
                  </a:lnTo>
                  <a:lnTo>
                    <a:pt x="607" y="268"/>
                  </a:lnTo>
                  <a:lnTo>
                    <a:pt x="611" y="264"/>
                  </a:lnTo>
                  <a:lnTo>
                    <a:pt x="612" y="261"/>
                  </a:lnTo>
                  <a:lnTo>
                    <a:pt x="612" y="250"/>
                  </a:lnTo>
                  <a:lnTo>
                    <a:pt x="619" y="255"/>
                  </a:lnTo>
                  <a:lnTo>
                    <a:pt x="625" y="261"/>
                  </a:lnTo>
                  <a:lnTo>
                    <a:pt x="632" y="265"/>
                  </a:lnTo>
                  <a:lnTo>
                    <a:pt x="641" y="267"/>
                  </a:lnTo>
                  <a:lnTo>
                    <a:pt x="646" y="264"/>
                  </a:lnTo>
                  <a:lnTo>
                    <a:pt x="650" y="249"/>
                  </a:lnTo>
                  <a:lnTo>
                    <a:pt x="658" y="245"/>
                  </a:lnTo>
                  <a:lnTo>
                    <a:pt x="672" y="242"/>
                  </a:lnTo>
                  <a:lnTo>
                    <a:pt x="682" y="236"/>
                  </a:lnTo>
                  <a:lnTo>
                    <a:pt x="699" y="216"/>
                  </a:lnTo>
                  <a:lnTo>
                    <a:pt x="702" y="206"/>
                  </a:lnTo>
                  <a:lnTo>
                    <a:pt x="703" y="206"/>
                  </a:lnTo>
                  <a:lnTo>
                    <a:pt x="705" y="203"/>
                  </a:lnTo>
                  <a:lnTo>
                    <a:pt x="708" y="206"/>
                  </a:lnTo>
                  <a:lnTo>
                    <a:pt x="711" y="210"/>
                  </a:lnTo>
                  <a:lnTo>
                    <a:pt x="713" y="212"/>
                  </a:lnTo>
                  <a:lnTo>
                    <a:pt x="722" y="211"/>
                  </a:lnTo>
                  <a:lnTo>
                    <a:pt x="722" y="209"/>
                  </a:lnTo>
                  <a:lnTo>
                    <a:pt x="718" y="205"/>
                  </a:lnTo>
                  <a:lnTo>
                    <a:pt x="715" y="197"/>
                  </a:lnTo>
                  <a:lnTo>
                    <a:pt x="716" y="195"/>
                  </a:lnTo>
                  <a:lnTo>
                    <a:pt x="725" y="192"/>
                  </a:lnTo>
                  <a:lnTo>
                    <a:pt x="728" y="191"/>
                  </a:lnTo>
                  <a:lnTo>
                    <a:pt x="729" y="191"/>
                  </a:lnTo>
                  <a:lnTo>
                    <a:pt x="734" y="191"/>
                  </a:lnTo>
                  <a:lnTo>
                    <a:pt x="737" y="191"/>
                  </a:lnTo>
                  <a:lnTo>
                    <a:pt x="737" y="188"/>
                  </a:lnTo>
                  <a:lnTo>
                    <a:pt x="735" y="184"/>
                  </a:lnTo>
                  <a:lnTo>
                    <a:pt x="737" y="182"/>
                  </a:lnTo>
                  <a:lnTo>
                    <a:pt x="753" y="164"/>
                  </a:lnTo>
                  <a:lnTo>
                    <a:pt x="762" y="157"/>
                  </a:lnTo>
                  <a:lnTo>
                    <a:pt x="759" y="152"/>
                  </a:lnTo>
                  <a:lnTo>
                    <a:pt x="753" y="149"/>
                  </a:lnTo>
                  <a:lnTo>
                    <a:pt x="749" y="145"/>
                  </a:lnTo>
                  <a:lnTo>
                    <a:pt x="745" y="144"/>
                  </a:lnTo>
                  <a:lnTo>
                    <a:pt x="745" y="140"/>
                  </a:lnTo>
                  <a:lnTo>
                    <a:pt x="755" y="142"/>
                  </a:lnTo>
                  <a:lnTo>
                    <a:pt x="762" y="145"/>
                  </a:lnTo>
                  <a:lnTo>
                    <a:pt x="767" y="145"/>
                  </a:lnTo>
                  <a:lnTo>
                    <a:pt x="771" y="136"/>
                  </a:lnTo>
                  <a:lnTo>
                    <a:pt x="787" y="140"/>
                  </a:lnTo>
                  <a:lnTo>
                    <a:pt x="804" y="136"/>
                  </a:lnTo>
                  <a:lnTo>
                    <a:pt x="860" y="109"/>
                  </a:lnTo>
                  <a:lnTo>
                    <a:pt x="876" y="103"/>
                  </a:lnTo>
                  <a:lnTo>
                    <a:pt x="893" y="102"/>
                  </a:lnTo>
                  <a:lnTo>
                    <a:pt x="893" y="105"/>
                  </a:lnTo>
                  <a:lnTo>
                    <a:pt x="890" y="111"/>
                  </a:lnTo>
                  <a:lnTo>
                    <a:pt x="897" y="113"/>
                  </a:lnTo>
                  <a:lnTo>
                    <a:pt x="907" y="113"/>
                  </a:lnTo>
                  <a:lnTo>
                    <a:pt x="919" y="110"/>
                  </a:lnTo>
                  <a:lnTo>
                    <a:pt x="919" y="112"/>
                  </a:lnTo>
                  <a:lnTo>
                    <a:pt x="922" y="114"/>
                  </a:lnTo>
                  <a:lnTo>
                    <a:pt x="929" y="104"/>
                  </a:lnTo>
                  <a:lnTo>
                    <a:pt x="932" y="102"/>
                  </a:lnTo>
                  <a:lnTo>
                    <a:pt x="938" y="103"/>
                  </a:lnTo>
                  <a:lnTo>
                    <a:pt x="939" y="108"/>
                  </a:lnTo>
                  <a:lnTo>
                    <a:pt x="938" y="113"/>
                  </a:lnTo>
                  <a:lnTo>
                    <a:pt x="935" y="119"/>
                  </a:lnTo>
                  <a:lnTo>
                    <a:pt x="952" y="112"/>
                  </a:lnTo>
                  <a:lnTo>
                    <a:pt x="969" y="109"/>
                  </a:lnTo>
                  <a:lnTo>
                    <a:pt x="983" y="103"/>
                  </a:lnTo>
                  <a:lnTo>
                    <a:pt x="995" y="89"/>
                  </a:lnTo>
                  <a:lnTo>
                    <a:pt x="986" y="87"/>
                  </a:lnTo>
                  <a:lnTo>
                    <a:pt x="984" y="85"/>
                  </a:lnTo>
                  <a:lnTo>
                    <a:pt x="990" y="76"/>
                  </a:lnTo>
                  <a:lnTo>
                    <a:pt x="994" y="74"/>
                  </a:lnTo>
                  <a:lnTo>
                    <a:pt x="997" y="75"/>
                  </a:lnTo>
                  <a:lnTo>
                    <a:pt x="1001" y="74"/>
                  </a:lnTo>
                  <a:lnTo>
                    <a:pt x="1003" y="70"/>
                  </a:lnTo>
                  <a:lnTo>
                    <a:pt x="1002" y="67"/>
                  </a:lnTo>
                  <a:lnTo>
                    <a:pt x="999" y="62"/>
                  </a:lnTo>
                  <a:lnTo>
                    <a:pt x="999" y="59"/>
                  </a:lnTo>
                  <a:lnTo>
                    <a:pt x="1002" y="53"/>
                  </a:lnTo>
                  <a:lnTo>
                    <a:pt x="1008" y="48"/>
                  </a:lnTo>
                  <a:lnTo>
                    <a:pt x="1031" y="26"/>
                  </a:lnTo>
                  <a:lnTo>
                    <a:pt x="1041" y="18"/>
                  </a:lnTo>
                  <a:lnTo>
                    <a:pt x="1040" y="7"/>
                  </a:lnTo>
                  <a:lnTo>
                    <a:pt x="1046" y="4"/>
                  </a:lnTo>
                  <a:lnTo>
                    <a:pt x="1065" y="0"/>
                  </a:lnTo>
                  <a:lnTo>
                    <a:pt x="1065" y="1"/>
                  </a:lnTo>
                  <a:lnTo>
                    <a:pt x="1066" y="19"/>
                  </a:lnTo>
                  <a:lnTo>
                    <a:pt x="1068" y="39"/>
                  </a:lnTo>
                  <a:lnTo>
                    <a:pt x="1070" y="62"/>
                  </a:lnTo>
                  <a:lnTo>
                    <a:pt x="1064" y="84"/>
                  </a:lnTo>
                  <a:lnTo>
                    <a:pt x="1101" y="152"/>
                  </a:lnTo>
                  <a:lnTo>
                    <a:pt x="1093" y="171"/>
                  </a:lnTo>
                  <a:lnTo>
                    <a:pt x="1094" y="161"/>
                  </a:lnTo>
                  <a:lnTo>
                    <a:pt x="1082" y="173"/>
                  </a:lnTo>
                  <a:lnTo>
                    <a:pt x="1089" y="195"/>
                  </a:lnTo>
                  <a:lnTo>
                    <a:pt x="1126" y="222"/>
                  </a:lnTo>
                  <a:lnTo>
                    <a:pt x="1126" y="226"/>
                  </a:lnTo>
                  <a:lnTo>
                    <a:pt x="1134" y="231"/>
                  </a:lnTo>
                  <a:lnTo>
                    <a:pt x="1146" y="258"/>
                  </a:lnTo>
                  <a:lnTo>
                    <a:pt x="1186" y="311"/>
                  </a:lnTo>
                  <a:lnTo>
                    <a:pt x="1210" y="334"/>
                  </a:lnTo>
                  <a:lnTo>
                    <a:pt x="1250" y="356"/>
                  </a:lnTo>
                  <a:lnTo>
                    <a:pt x="1265" y="362"/>
                  </a:lnTo>
                  <a:lnTo>
                    <a:pt x="1282" y="363"/>
                  </a:lnTo>
                  <a:lnTo>
                    <a:pt x="1289" y="368"/>
                  </a:lnTo>
                  <a:lnTo>
                    <a:pt x="1286" y="378"/>
                  </a:lnTo>
                  <a:lnTo>
                    <a:pt x="1279" y="381"/>
                  </a:lnTo>
                  <a:lnTo>
                    <a:pt x="1276" y="378"/>
                  </a:lnTo>
                  <a:lnTo>
                    <a:pt x="1271" y="379"/>
                  </a:lnTo>
                  <a:lnTo>
                    <a:pt x="1268" y="380"/>
                  </a:lnTo>
                  <a:lnTo>
                    <a:pt x="1267" y="383"/>
                  </a:lnTo>
                  <a:lnTo>
                    <a:pt x="1275" y="389"/>
                  </a:lnTo>
                  <a:lnTo>
                    <a:pt x="1282" y="411"/>
                  </a:lnTo>
                  <a:lnTo>
                    <a:pt x="1294" y="410"/>
                  </a:lnTo>
                  <a:lnTo>
                    <a:pt x="1313" y="404"/>
                  </a:lnTo>
                  <a:lnTo>
                    <a:pt x="1364" y="360"/>
                  </a:lnTo>
                  <a:lnTo>
                    <a:pt x="1383" y="354"/>
                  </a:lnTo>
                  <a:lnTo>
                    <a:pt x="1381" y="358"/>
                  </a:lnTo>
                  <a:lnTo>
                    <a:pt x="1376" y="365"/>
                  </a:lnTo>
                  <a:lnTo>
                    <a:pt x="1376" y="371"/>
                  </a:lnTo>
                  <a:lnTo>
                    <a:pt x="1382" y="372"/>
                  </a:lnTo>
                  <a:lnTo>
                    <a:pt x="1385" y="384"/>
                  </a:lnTo>
                  <a:lnTo>
                    <a:pt x="1385" y="391"/>
                  </a:lnTo>
                  <a:lnTo>
                    <a:pt x="1382" y="392"/>
                  </a:lnTo>
                  <a:lnTo>
                    <a:pt x="1378" y="384"/>
                  </a:lnTo>
                  <a:lnTo>
                    <a:pt x="1374" y="383"/>
                  </a:lnTo>
                  <a:lnTo>
                    <a:pt x="1367" y="394"/>
                  </a:lnTo>
                  <a:lnTo>
                    <a:pt x="1351" y="400"/>
                  </a:lnTo>
                  <a:lnTo>
                    <a:pt x="1345" y="407"/>
                  </a:lnTo>
                  <a:lnTo>
                    <a:pt x="1347" y="417"/>
                  </a:lnTo>
                  <a:lnTo>
                    <a:pt x="1348" y="424"/>
                  </a:lnTo>
                  <a:lnTo>
                    <a:pt x="1342" y="430"/>
                  </a:lnTo>
                  <a:lnTo>
                    <a:pt x="1323" y="460"/>
                  </a:lnTo>
                  <a:lnTo>
                    <a:pt x="1323" y="475"/>
                  </a:lnTo>
                  <a:lnTo>
                    <a:pt x="1336" y="482"/>
                  </a:lnTo>
                  <a:lnTo>
                    <a:pt x="1336" y="491"/>
                  </a:lnTo>
                  <a:lnTo>
                    <a:pt x="1333" y="508"/>
                  </a:lnTo>
                  <a:lnTo>
                    <a:pt x="1337" y="508"/>
                  </a:lnTo>
                  <a:lnTo>
                    <a:pt x="1335" y="520"/>
                  </a:lnTo>
                  <a:lnTo>
                    <a:pt x="1328" y="531"/>
                  </a:lnTo>
                  <a:lnTo>
                    <a:pt x="1336" y="540"/>
                  </a:lnTo>
                  <a:lnTo>
                    <a:pt x="1346" y="543"/>
                  </a:lnTo>
                  <a:lnTo>
                    <a:pt x="1341" y="549"/>
                  </a:lnTo>
                  <a:lnTo>
                    <a:pt x="1325" y="554"/>
                  </a:lnTo>
                  <a:lnTo>
                    <a:pt x="1325" y="559"/>
                  </a:lnTo>
                  <a:lnTo>
                    <a:pt x="1331" y="559"/>
                  </a:lnTo>
                  <a:lnTo>
                    <a:pt x="1339" y="562"/>
                  </a:lnTo>
                  <a:lnTo>
                    <a:pt x="1339" y="568"/>
                  </a:lnTo>
                  <a:lnTo>
                    <a:pt x="1343" y="572"/>
                  </a:lnTo>
                  <a:lnTo>
                    <a:pt x="1348" y="576"/>
                  </a:lnTo>
                  <a:lnTo>
                    <a:pt x="1342" y="579"/>
                  </a:lnTo>
                  <a:lnTo>
                    <a:pt x="1333" y="581"/>
                  </a:lnTo>
                  <a:lnTo>
                    <a:pt x="1345" y="589"/>
                  </a:lnTo>
                  <a:lnTo>
                    <a:pt x="1334" y="591"/>
                  </a:lnTo>
                  <a:lnTo>
                    <a:pt x="1328" y="594"/>
                  </a:lnTo>
                  <a:lnTo>
                    <a:pt x="1332" y="601"/>
                  </a:lnTo>
                  <a:lnTo>
                    <a:pt x="1336" y="604"/>
                  </a:lnTo>
                  <a:lnTo>
                    <a:pt x="1335" y="608"/>
                  </a:lnTo>
                  <a:lnTo>
                    <a:pt x="1333" y="613"/>
                  </a:lnTo>
                  <a:lnTo>
                    <a:pt x="1333" y="617"/>
                  </a:lnTo>
                  <a:lnTo>
                    <a:pt x="1340" y="618"/>
                  </a:lnTo>
                  <a:lnTo>
                    <a:pt x="1340" y="622"/>
                  </a:lnTo>
                  <a:lnTo>
                    <a:pt x="1332" y="627"/>
                  </a:lnTo>
                  <a:lnTo>
                    <a:pt x="1332" y="631"/>
                  </a:lnTo>
                  <a:lnTo>
                    <a:pt x="1336" y="632"/>
                  </a:lnTo>
                  <a:lnTo>
                    <a:pt x="1341" y="631"/>
                  </a:lnTo>
                  <a:lnTo>
                    <a:pt x="1341" y="637"/>
                  </a:lnTo>
                  <a:lnTo>
                    <a:pt x="1336" y="640"/>
                  </a:lnTo>
                  <a:lnTo>
                    <a:pt x="1328" y="643"/>
                  </a:lnTo>
                  <a:lnTo>
                    <a:pt x="1336" y="648"/>
                  </a:lnTo>
                  <a:lnTo>
                    <a:pt x="1348" y="651"/>
                  </a:lnTo>
                  <a:lnTo>
                    <a:pt x="1359" y="662"/>
                  </a:lnTo>
                  <a:lnTo>
                    <a:pt x="1362" y="677"/>
                  </a:lnTo>
                  <a:lnTo>
                    <a:pt x="1367" y="678"/>
                  </a:lnTo>
                  <a:lnTo>
                    <a:pt x="1376" y="685"/>
                  </a:lnTo>
                  <a:lnTo>
                    <a:pt x="1378" y="694"/>
                  </a:lnTo>
                  <a:lnTo>
                    <a:pt x="1384" y="701"/>
                  </a:lnTo>
                  <a:lnTo>
                    <a:pt x="1392" y="698"/>
                  </a:lnTo>
                  <a:lnTo>
                    <a:pt x="1397" y="694"/>
                  </a:lnTo>
                  <a:lnTo>
                    <a:pt x="1407" y="700"/>
                  </a:lnTo>
                  <a:lnTo>
                    <a:pt x="1412" y="713"/>
                  </a:lnTo>
                  <a:lnTo>
                    <a:pt x="1418" y="717"/>
                  </a:lnTo>
                  <a:lnTo>
                    <a:pt x="1424" y="720"/>
                  </a:lnTo>
                  <a:lnTo>
                    <a:pt x="1427" y="727"/>
                  </a:lnTo>
                  <a:lnTo>
                    <a:pt x="1434" y="732"/>
                  </a:lnTo>
                  <a:lnTo>
                    <a:pt x="1448" y="740"/>
                  </a:lnTo>
                  <a:lnTo>
                    <a:pt x="1452" y="760"/>
                  </a:lnTo>
                  <a:lnTo>
                    <a:pt x="1452" y="769"/>
                  </a:lnTo>
                  <a:lnTo>
                    <a:pt x="1455" y="774"/>
                  </a:lnTo>
                  <a:lnTo>
                    <a:pt x="1472" y="782"/>
                  </a:lnTo>
                  <a:lnTo>
                    <a:pt x="1488" y="776"/>
                  </a:lnTo>
                  <a:lnTo>
                    <a:pt x="1501" y="778"/>
                  </a:lnTo>
                  <a:lnTo>
                    <a:pt x="1504" y="784"/>
                  </a:lnTo>
                  <a:lnTo>
                    <a:pt x="1509" y="788"/>
                  </a:lnTo>
                  <a:lnTo>
                    <a:pt x="1552" y="775"/>
                  </a:lnTo>
                  <a:lnTo>
                    <a:pt x="1572" y="774"/>
                  </a:lnTo>
                  <a:lnTo>
                    <a:pt x="1575" y="785"/>
                  </a:lnTo>
                  <a:lnTo>
                    <a:pt x="1575" y="797"/>
                  </a:lnTo>
                  <a:lnTo>
                    <a:pt x="1572" y="815"/>
                  </a:lnTo>
                  <a:lnTo>
                    <a:pt x="1572" y="823"/>
                  </a:lnTo>
                  <a:lnTo>
                    <a:pt x="1577" y="832"/>
                  </a:lnTo>
                  <a:lnTo>
                    <a:pt x="1586" y="837"/>
                  </a:lnTo>
                  <a:lnTo>
                    <a:pt x="1594" y="839"/>
                  </a:lnTo>
                  <a:lnTo>
                    <a:pt x="1722" y="842"/>
                  </a:lnTo>
                  <a:lnTo>
                    <a:pt x="1762" y="853"/>
                  </a:lnTo>
                  <a:lnTo>
                    <a:pt x="1778" y="860"/>
                  </a:lnTo>
                  <a:lnTo>
                    <a:pt x="1782" y="868"/>
                  </a:lnTo>
                  <a:lnTo>
                    <a:pt x="1778" y="875"/>
                  </a:lnTo>
                  <a:lnTo>
                    <a:pt x="1778" y="881"/>
                  </a:lnTo>
                  <a:lnTo>
                    <a:pt x="1783" y="886"/>
                  </a:lnTo>
                  <a:lnTo>
                    <a:pt x="1801" y="899"/>
                  </a:lnTo>
                  <a:lnTo>
                    <a:pt x="1809" y="903"/>
                  </a:lnTo>
                  <a:lnTo>
                    <a:pt x="1809" y="908"/>
                  </a:lnTo>
                  <a:lnTo>
                    <a:pt x="1805" y="908"/>
                  </a:lnTo>
                  <a:lnTo>
                    <a:pt x="1800" y="911"/>
                  </a:lnTo>
                  <a:lnTo>
                    <a:pt x="1813" y="919"/>
                  </a:lnTo>
                  <a:lnTo>
                    <a:pt x="1824" y="927"/>
                  </a:lnTo>
                  <a:lnTo>
                    <a:pt x="1834" y="935"/>
                  </a:lnTo>
                  <a:lnTo>
                    <a:pt x="1839" y="947"/>
                  </a:lnTo>
                  <a:lnTo>
                    <a:pt x="1842" y="950"/>
                  </a:lnTo>
                  <a:lnTo>
                    <a:pt x="1851" y="947"/>
                  </a:lnTo>
                  <a:lnTo>
                    <a:pt x="1859" y="943"/>
                  </a:lnTo>
                  <a:lnTo>
                    <a:pt x="1872" y="945"/>
                  </a:lnTo>
                  <a:lnTo>
                    <a:pt x="1874" y="951"/>
                  </a:lnTo>
                  <a:close/>
                </a:path>
              </a:pathLst>
            </a:custGeom>
            <a:solidFill>
              <a:srgbClr val="E6E6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20"/>
            <p:cNvSpPr>
              <a:spLocks/>
            </p:cNvSpPr>
            <p:nvPr/>
          </p:nvSpPr>
          <p:spPr bwMode="auto">
            <a:xfrm>
              <a:off x="7696200" y="2225676"/>
              <a:ext cx="992188" cy="1203325"/>
            </a:xfrm>
            <a:custGeom>
              <a:avLst/>
              <a:gdLst>
                <a:gd name="T0" fmla="*/ 1844 w 1875"/>
                <a:gd name="T1" fmla="*/ 1028 h 2276"/>
                <a:gd name="T2" fmla="*/ 1845 w 1875"/>
                <a:gd name="T3" fmla="*/ 1113 h 2276"/>
                <a:gd name="T4" fmla="*/ 1802 w 1875"/>
                <a:gd name="T5" fmla="*/ 1253 h 2276"/>
                <a:gd name="T6" fmla="*/ 1845 w 1875"/>
                <a:gd name="T7" fmla="*/ 1290 h 2276"/>
                <a:gd name="T8" fmla="*/ 1817 w 1875"/>
                <a:gd name="T9" fmla="*/ 1378 h 2276"/>
                <a:gd name="T10" fmla="*/ 1633 w 1875"/>
                <a:gd name="T11" fmla="*/ 1492 h 2276"/>
                <a:gd name="T12" fmla="*/ 1549 w 1875"/>
                <a:gd name="T13" fmla="*/ 1536 h 2276"/>
                <a:gd name="T14" fmla="*/ 1382 w 1875"/>
                <a:gd name="T15" fmla="*/ 1576 h 2276"/>
                <a:gd name="T16" fmla="*/ 1307 w 1875"/>
                <a:gd name="T17" fmla="*/ 1682 h 2276"/>
                <a:gd name="T18" fmla="*/ 1132 w 1875"/>
                <a:gd name="T19" fmla="*/ 1721 h 2276"/>
                <a:gd name="T20" fmla="*/ 1034 w 1875"/>
                <a:gd name="T21" fmla="*/ 2008 h 2276"/>
                <a:gd name="T22" fmla="*/ 745 w 1875"/>
                <a:gd name="T23" fmla="*/ 1950 h 2276"/>
                <a:gd name="T24" fmla="*/ 563 w 1875"/>
                <a:gd name="T25" fmla="*/ 2095 h 2276"/>
                <a:gd name="T26" fmla="*/ 146 w 1875"/>
                <a:gd name="T27" fmla="*/ 2244 h 2276"/>
                <a:gd name="T28" fmla="*/ 1 w 1875"/>
                <a:gd name="T29" fmla="*/ 2058 h 2276"/>
                <a:gd name="T30" fmla="*/ 99 w 1875"/>
                <a:gd name="T31" fmla="*/ 1817 h 2276"/>
                <a:gd name="T32" fmla="*/ 345 w 1875"/>
                <a:gd name="T33" fmla="*/ 1504 h 2276"/>
                <a:gd name="T34" fmla="*/ 433 w 1875"/>
                <a:gd name="T35" fmla="*/ 1279 h 2276"/>
                <a:gd name="T36" fmla="*/ 399 w 1875"/>
                <a:gd name="T37" fmla="*/ 1083 h 2276"/>
                <a:gd name="T38" fmla="*/ 486 w 1875"/>
                <a:gd name="T39" fmla="*/ 582 h 2276"/>
                <a:gd name="T40" fmla="*/ 507 w 1875"/>
                <a:gd name="T41" fmla="*/ 400 h 2276"/>
                <a:gd name="T42" fmla="*/ 554 w 1875"/>
                <a:gd name="T43" fmla="*/ 352 h 2276"/>
                <a:gd name="T44" fmla="*/ 570 w 1875"/>
                <a:gd name="T45" fmla="*/ 293 h 2276"/>
                <a:gd name="T46" fmla="*/ 612 w 1875"/>
                <a:gd name="T47" fmla="*/ 261 h 2276"/>
                <a:gd name="T48" fmla="*/ 650 w 1875"/>
                <a:gd name="T49" fmla="*/ 249 h 2276"/>
                <a:gd name="T50" fmla="*/ 705 w 1875"/>
                <a:gd name="T51" fmla="*/ 203 h 2276"/>
                <a:gd name="T52" fmla="*/ 715 w 1875"/>
                <a:gd name="T53" fmla="*/ 197 h 2276"/>
                <a:gd name="T54" fmla="*/ 737 w 1875"/>
                <a:gd name="T55" fmla="*/ 188 h 2276"/>
                <a:gd name="T56" fmla="*/ 749 w 1875"/>
                <a:gd name="T57" fmla="*/ 145 h 2276"/>
                <a:gd name="T58" fmla="*/ 787 w 1875"/>
                <a:gd name="T59" fmla="*/ 140 h 2276"/>
                <a:gd name="T60" fmla="*/ 897 w 1875"/>
                <a:gd name="T61" fmla="*/ 113 h 2276"/>
                <a:gd name="T62" fmla="*/ 938 w 1875"/>
                <a:gd name="T63" fmla="*/ 103 h 2276"/>
                <a:gd name="T64" fmla="*/ 995 w 1875"/>
                <a:gd name="T65" fmla="*/ 89 h 2276"/>
                <a:gd name="T66" fmla="*/ 1003 w 1875"/>
                <a:gd name="T67" fmla="*/ 70 h 2276"/>
                <a:gd name="T68" fmla="*/ 1041 w 1875"/>
                <a:gd name="T69" fmla="*/ 18 h 2276"/>
                <a:gd name="T70" fmla="*/ 1070 w 1875"/>
                <a:gd name="T71" fmla="*/ 62 h 2276"/>
                <a:gd name="T72" fmla="*/ 1126 w 1875"/>
                <a:gd name="T73" fmla="*/ 222 h 2276"/>
                <a:gd name="T74" fmla="*/ 1265 w 1875"/>
                <a:gd name="T75" fmla="*/ 362 h 2276"/>
                <a:gd name="T76" fmla="*/ 1268 w 1875"/>
                <a:gd name="T77" fmla="*/ 380 h 2276"/>
                <a:gd name="T78" fmla="*/ 1383 w 1875"/>
                <a:gd name="T79" fmla="*/ 354 h 2276"/>
                <a:gd name="T80" fmla="*/ 1382 w 1875"/>
                <a:gd name="T81" fmla="*/ 392 h 2276"/>
                <a:gd name="T82" fmla="*/ 1348 w 1875"/>
                <a:gd name="T83" fmla="*/ 424 h 2276"/>
                <a:gd name="T84" fmla="*/ 1337 w 1875"/>
                <a:gd name="T85" fmla="*/ 508 h 2276"/>
                <a:gd name="T86" fmla="*/ 1325 w 1875"/>
                <a:gd name="T87" fmla="*/ 559 h 2276"/>
                <a:gd name="T88" fmla="*/ 1333 w 1875"/>
                <a:gd name="T89" fmla="*/ 581 h 2276"/>
                <a:gd name="T90" fmla="*/ 1333 w 1875"/>
                <a:gd name="T91" fmla="*/ 613 h 2276"/>
                <a:gd name="T92" fmla="*/ 1341 w 1875"/>
                <a:gd name="T93" fmla="*/ 631 h 2276"/>
                <a:gd name="T94" fmla="*/ 1362 w 1875"/>
                <a:gd name="T95" fmla="*/ 677 h 2276"/>
                <a:gd name="T96" fmla="*/ 1407 w 1875"/>
                <a:gd name="T97" fmla="*/ 700 h 2276"/>
                <a:gd name="T98" fmla="*/ 1452 w 1875"/>
                <a:gd name="T99" fmla="*/ 760 h 2276"/>
                <a:gd name="T100" fmla="*/ 1509 w 1875"/>
                <a:gd name="T101" fmla="*/ 788 h 2276"/>
                <a:gd name="T102" fmla="*/ 1572 w 1875"/>
                <a:gd name="T103" fmla="*/ 823 h 2276"/>
                <a:gd name="T104" fmla="*/ 1782 w 1875"/>
                <a:gd name="T105" fmla="*/ 868 h 2276"/>
                <a:gd name="T106" fmla="*/ 1805 w 1875"/>
                <a:gd name="T107" fmla="*/ 908 h 2276"/>
                <a:gd name="T108" fmla="*/ 1851 w 1875"/>
                <a:gd name="T109" fmla="*/ 947 h 2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75" h="2276">
                  <a:moveTo>
                    <a:pt x="1874" y="951"/>
                  </a:moveTo>
                  <a:lnTo>
                    <a:pt x="1875" y="957"/>
                  </a:lnTo>
                  <a:lnTo>
                    <a:pt x="1862" y="969"/>
                  </a:lnTo>
                  <a:lnTo>
                    <a:pt x="1861" y="972"/>
                  </a:lnTo>
                  <a:lnTo>
                    <a:pt x="1859" y="977"/>
                  </a:lnTo>
                  <a:lnTo>
                    <a:pt x="1855" y="984"/>
                  </a:lnTo>
                  <a:lnTo>
                    <a:pt x="1844" y="1028"/>
                  </a:lnTo>
                  <a:lnTo>
                    <a:pt x="1845" y="1035"/>
                  </a:lnTo>
                  <a:lnTo>
                    <a:pt x="1834" y="1042"/>
                  </a:lnTo>
                  <a:lnTo>
                    <a:pt x="1837" y="1053"/>
                  </a:lnTo>
                  <a:lnTo>
                    <a:pt x="1848" y="1081"/>
                  </a:lnTo>
                  <a:lnTo>
                    <a:pt x="1849" y="1087"/>
                  </a:lnTo>
                  <a:lnTo>
                    <a:pt x="1849" y="1091"/>
                  </a:lnTo>
                  <a:lnTo>
                    <a:pt x="1845" y="1113"/>
                  </a:lnTo>
                  <a:lnTo>
                    <a:pt x="1840" y="1133"/>
                  </a:lnTo>
                  <a:lnTo>
                    <a:pt x="1826" y="1195"/>
                  </a:lnTo>
                  <a:lnTo>
                    <a:pt x="1821" y="1205"/>
                  </a:lnTo>
                  <a:lnTo>
                    <a:pt x="1799" y="1235"/>
                  </a:lnTo>
                  <a:lnTo>
                    <a:pt x="1796" y="1240"/>
                  </a:lnTo>
                  <a:lnTo>
                    <a:pt x="1797" y="1247"/>
                  </a:lnTo>
                  <a:lnTo>
                    <a:pt x="1802" y="1253"/>
                  </a:lnTo>
                  <a:lnTo>
                    <a:pt x="1804" y="1254"/>
                  </a:lnTo>
                  <a:lnTo>
                    <a:pt x="1816" y="1254"/>
                  </a:lnTo>
                  <a:lnTo>
                    <a:pt x="1820" y="1256"/>
                  </a:lnTo>
                  <a:lnTo>
                    <a:pt x="1823" y="1261"/>
                  </a:lnTo>
                  <a:lnTo>
                    <a:pt x="1829" y="1269"/>
                  </a:lnTo>
                  <a:lnTo>
                    <a:pt x="1839" y="1279"/>
                  </a:lnTo>
                  <a:lnTo>
                    <a:pt x="1845" y="1290"/>
                  </a:lnTo>
                  <a:lnTo>
                    <a:pt x="1849" y="1302"/>
                  </a:lnTo>
                  <a:lnTo>
                    <a:pt x="1849" y="1318"/>
                  </a:lnTo>
                  <a:lnTo>
                    <a:pt x="1847" y="1331"/>
                  </a:lnTo>
                  <a:lnTo>
                    <a:pt x="1842" y="1347"/>
                  </a:lnTo>
                  <a:lnTo>
                    <a:pt x="1835" y="1362"/>
                  </a:lnTo>
                  <a:lnTo>
                    <a:pt x="1828" y="1373"/>
                  </a:lnTo>
                  <a:lnTo>
                    <a:pt x="1817" y="1378"/>
                  </a:lnTo>
                  <a:lnTo>
                    <a:pt x="1785" y="1389"/>
                  </a:lnTo>
                  <a:lnTo>
                    <a:pt x="1773" y="1398"/>
                  </a:lnTo>
                  <a:lnTo>
                    <a:pt x="1749" y="1417"/>
                  </a:lnTo>
                  <a:lnTo>
                    <a:pt x="1736" y="1424"/>
                  </a:lnTo>
                  <a:lnTo>
                    <a:pt x="1701" y="1436"/>
                  </a:lnTo>
                  <a:lnTo>
                    <a:pt x="1688" y="1443"/>
                  </a:lnTo>
                  <a:lnTo>
                    <a:pt x="1633" y="1492"/>
                  </a:lnTo>
                  <a:lnTo>
                    <a:pt x="1629" y="1496"/>
                  </a:lnTo>
                  <a:lnTo>
                    <a:pt x="1612" y="1498"/>
                  </a:lnTo>
                  <a:lnTo>
                    <a:pt x="1604" y="1500"/>
                  </a:lnTo>
                  <a:lnTo>
                    <a:pt x="1588" y="1518"/>
                  </a:lnTo>
                  <a:lnTo>
                    <a:pt x="1576" y="1526"/>
                  </a:lnTo>
                  <a:lnTo>
                    <a:pt x="1563" y="1532"/>
                  </a:lnTo>
                  <a:lnTo>
                    <a:pt x="1549" y="1536"/>
                  </a:lnTo>
                  <a:lnTo>
                    <a:pt x="1536" y="1534"/>
                  </a:lnTo>
                  <a:lnTo>
                    <a:pt x="1493" y="1516"/>
                  </a:lnTo>
                  <a:lnTo>
                    <a:pt x="1468" y="1508"/>
                  </a:lnTo>
                  <a:lnTo>
                    <a:pt x="1450" y="1508"/>
                  </a:lnTo>
                  <a:lnTo>
                    <a:pt x="1426" y="1527"/>
                  </a:lnTo>
                  <a:lnTo>
                    <a:pt x="1403" y="1550"/>
                  </a:lnTo>
                  <a:lnTo>
                    <a:pt x="1382" y="1576"/>
                  </a:lnTo>
                  <a:lnTo>
                    <a:pt x="1367" y="1602"/>
                  </a:lnTo>
                  <a:lnTo>
                    <a:pt x="1357" y="1627"/>
                  </a:lnTo>
                  <a:lnTo>
                    <a:pt x="1350" y="1638"/>
                  </a:lnTo>
                  <a:lnTo>
                    <a:pt x="1326" y="1651"/>
                  </a:lnTo>
                  <a:lnTo>
                    <a:pt x="1317" y="1659"/>
                  </a:lnTo>
                  <a:lnTo>
                    <a:pt x="1309" y="1670"/>
                  </a:lnTo>
                  <a:lnTo>
                    <a:pt x="1307" y="1682"/>
                  </a:lnTo>
                  <a:lnTo>
                    <a:pt x="1311" y="1705"/>
                  </a:lnTo>
                  <a:lnTo>
                    <a:pt x="1306" y="1715"/>
                  </a:lnTo>
                  <a:lnTo>
                    <a:pt x="1270" y="1717"/>
                  </a:lnTo>
                  <a:lnTo>
                    <a:pt x="1181" y="1737"/>
                  </a:lnTo>
                  <a:lnTo>
                    <a:pt x="1160" y="1733"/>
                  </a:lnTo>
                  <a:lnTo>
                    <a:pt x="1140" y="1728"/>
                  </a:lnTo>
                  <a:lnTo>
                    <a:pt x="1132" y="1721"/>
                  </a:lnTo>
                  <a:lnTo>
                    <a:pt x="1125" y="1719"/>
                  </a:lnTo>
                  <a:lnTo>
                    <a:pt x="1103" y="1723"/>
                  </a:lnTo>
                  <a:lnTo>
                    <a:pt x="1098" y="1758"/>
                  </a:lnTo>
                  <a:lnTo>
                    <a:pt x="1098" y="1801"/>
                  </a:lnTo>
                  <a:lnTo>
                    <a:pt x="1090" y="1844"/>
                  </a:lnTo>
                  <a:lnTo>
                    <a:pt x="1056" y="1926"/>
                  </a:lnTo>
                  <a:lnTo>
                    <a:pt x="1034" y="2008"/>
                  </a:lnTo>
                  <a:lnTo>
                    <a:pt x="1002" y="2025"/>
                  </a:lnTo>
                  <a:lnTo>
                    <a:pt x="961" y="2018"/>
                  </a:lnTo>
                  <a:lnTo>
                    <a:pt x="925" y="1994"/>
                  </a:lnTo>
                  <a:lnTo>
                    <a:pt x="891" y="1963"/>
                  </a:lnTo>
                  <a:lnTo>
                    <a:pt x="848" y="1946"/>
                  </a:lnTo>
                  <a:lnTo>
                    <a:pt x="795" y="1939"/>
                  </a:lnTo>
                  <a:lnTo>
                    <a:pt x="745" y="1950"/>
                  </a:lnTo>
                  <a:lnTo>
                    <a:pt x="710" y="1989"/>
                  </a:lnTo>
                  <a:lnTo>
                    <a:pt x="674" y="2021"/>
                  </a:lnTo>
                  <a:lnTo>
                    <a:pt x="651" y="2022"/>
                  </a:lnTo>
                  <a:lnTo>
                    <a:pt x="635" y="2035"/>
                  </a:lnTo>
                  <a:lnTo>
                    <a:pt x="625" y="2057"/>
                  </a:lnTo>
                  <a:lnTo>
                    <a:pt x="608" y="2075"/>
                  </a:lnTo>
                  <a:lnTo>
                    <a:pt x="563" y="2095"/>
                  </a:lnTo>
                  <a:lnTo>
                    <a:pt x="513" y="2100"/>
                  </a:lnTo>
                  <a:lnTo>
                    <a:pt x="467" y="2110"/>
                  </a:lnTo>
                  <a:lnTo>
                    <a:pt x="433" y="2139"/>
                  </a:lnTo>
                  <a:lnTo>
                    <a:pt x="368" y="2222"/>
                  </a:lnTo>
                  <a:lnTo>
                    <a:pt x="289" y="2276"/>
                  </a:lnTo>
                  <a:lnTo>
                    <a:pt x="190" y="2271"/>
                  </a:lnTo>
                  <a:lnTo>
                    <a:pt x="146" y="2244"/>
                  </a:lnTo>
                  <a:lnTo>
                    <a:pt x="105" y="2176"/>
                  </a:lnTo>
                  <a:lnTo>
                    <a:pt x="82" y="2161"/>
                  </a:lnTo>
                  <a:lnTo>
                    <a:pt x="55" y="2151"/>
                  </a:lnTo>
                  <a:lnTo>
                    <a:pt x="32" y="2135"/>
                  </a:lnTo>
                  <a:lnTo>
                    <a:pt x="13" y="2113"/>
                  </a:lnTo>
                  <a:lnTo>
                    <a:pt x="0" y="2085"/>
                  </a:lnTo>
                  <a:lnTo>
                    <a:pt x="1" y="2058"/>
                  </a:lnTo>
                  <a:lnTo>
                    <a:pt x="46" y="1984"/>
                  </a:lnTo>
                  <a:lnTo>
                    <a:pt x="39" y="1931"/>
                  </a:lnTo>
                  <a:lnTo>
                    <a:pt x="63" y="1924"/>
                  </a:lnTo>
                  <a:lnTo>
                    <a:pt x="82" y="1909"/>
                  </a:lnTo>
                  <a:lnTo>
                    <a:pt x="96" y="1891"/>
                  </a:lnTo>
                  <a:lnTo>
                    <a:pt x="102" y="1869"/>
                  </a:lnTo>
                  <a:lnTo>
                    <a:pt x="99" y="1817"/>
                  </a:lnTo>
                  <a:lnTo>
                    <a:pt x="107" y="1768"/>
                  </a:lnTo>
                  <a:lnTo>
                    <a:pt x="142" y="1730"/>
                  </a:lnTo>
                  <a:lnTo>
                    <a:pt x="288" y="1679"/>
                  </a:lnTo>
                  <a:lnTo>
                    <a:pt x="327" y="1651"/>
                  </a:lnTo>
                  <a:lnTo>
                    <a:pt x="345" y="1608"/>
                  </a:lnTo>
                  <a:lnTo>
                    <a:pt x="342" y="1557"/>
                  </a:lnTo>
                  <a:lnTo>
                    <a:pt x="345" y="1504"/>
                  </a:lnTo>
                  <a:lnTo>
                    <a:pt x="359" y="1484"/>
                  </a:lnTo>
                  <a:lnTo>
                    <a:pt x="377" y="1466"/>
                  </a:lnTo>
                  <a:lnTo>
                    <a:pt x="401" y="1421"/>
                  </a:lnTo>
                  <a:lnTo>
                    <a:pt x="464" y="1345"/>
                  </a:lnTo>
                  <a:lnTo>
                    <a:pt x="461" y="1321"/>
                  </a:lnTo>
                  <a:lnTo>
                    <a:pt x="451" y="1300"/>
                  </a:lnTo>
                  <a:lnTo>
                    <a:pt x="433" y="1279"/>
                  </a:lnTo>
                  <a:lnTo>
                    <a:pt x="406" y="1272"/>
                  </a:lnTo>
                  <a:lnTo>
                    <a:pt x="386" y="1275"/>
                  </a:lnTo>
                  <a:lnTo>
                    <a:pt x="369" y="1269"/>
                  </a:lnTo>
                  <a:lnTo>
                    <a:pt x="374" y="1245"/>
                  </a:lnTo>
                  <a:lnTo>
                    <a:pt x="409" y="1173"/>
                  </a:lnTo>
                  <a:lnTo>
                    <a:pt x="413" y="1146"/>
                  </a:lnTo>
                  <a:lnTo>
                    <a:pt x="399" y="1083"/>
                  </a:lnTo>
                  <a:lnTo>
                    <a:pt x="427" y="875"/>
                  </a:lnTo>
                  <a:lnTo>
                    <a:pt x="415" y="783"/>
                  </a:lnTo>
                  <a:lnTo>
                    <a:pt x="483" y="720"/>
                  </a:lnTo>
                  <a:lnTo>
                    <a:pt x="510" y="683"/>
                  </a:lnTo>
                  <a:lnTo>
                    <a:pt x="526" y="645"/>
                  </a:lnTo>
                  <a:lnTo>
                    <a:pt x="520" y="607"/>
                  </a:lnTo>
                  <a:lnTo>
                    <a:pt x="486" y="582"/>
                  </a:lnTo>
                  <a:lnTo>
                    <a:pt x="460" y="552"/>
                  </a:lnTo>
                  <a:lnTo>
                    <a:pt x="448" y="514"/>
                  </a:lnTo>
                  <a:lnTo>
                    <a:pt x="463" y="395"/>
                  </a:lnTo>
                  <a:lnTo>
                    <a:pt x="463" y="394"/>
                  </a:lnTo>
                  <a:lnTo>
                    <a:pt x="480" y="394"/>
                  </a:lnTo>
                  <a:lnTo>
                    <a:pt x="494" y="396"/>
                  </a:lnTo>
                  <a:lnTo>
                    <a:pt x="507" y="400"/>
                  </a:lnTo>
                  <a:lnTo>
                    <a:pt x="516" y="403"/>
                  </a:lnTo>
                  <a:lnTo>
                    <a:pt x="524" y="398"/>
                  </a:lnTo>
                  <a:lnTo>
                    <a:pt x="528" y="391"/>
                  </a:lnTo>
                  <a:lnTo>
                    <a:pt x="533" y="358"/>
                  </a:lnTo>
                  <a:lnTo>
                    <a:pt x="535" y="355"/>
                  </a:lnTo>
                  <a:lnTo>
                    <a:pt x="550" y="353"/>
                  </a:lnTo>
                  <a:lnTo>
                    <a:pt x="554" y="352"/>
                  </a:lnTo>
                  <a:lnTo>
                    <a:pt x="559" y="346"/>
                  </a:lnTo>
                  <a:lnTo>
                    <a:pt x="562" y="339"/>
                  </a:lnTo>
                  <a:lnTo>
                    <a:pt x="567" y="326"/>
                  </a:lnTo>
                  <a:lnTo>
                    <a:pt x="556" y="323"/>
                  </a:lnTo>
                  <a:lnTo>
                    <a:pt x="561" y="313"/>
                  </a:lnTo>
                  <a:lnTo>
                    <a:pt x="569" y="301"/>
                  </a:lnTo>
                  <a:lnTo>
                    <a:pt x="570" y="293"/>
                  </a:lnTo>
                  <a:lnTo>
                    <a:pt x="593" y="272"/>
                  </a:lnTo>
                  <a:lnTo>
                    <a:pt x="596" y="268"/>
                  </a:lnTo>
                  <a:lnTo>
                    <a:pt x="598" y="272"/>
                  </a:lnTo>
                  <a:lnTo>
                    <a:pt x="604" y="272"/>
                  </a:lnTo>
                  <a:lnTo>
                    <a:pt x="607" y="268"/>
                  </a:lnTo>
                  <a:lnTo>
                    <a:pt x="611" y="264"/>
                  </a:lnTo>
                  <a:lnTo>
                    <a:pt x="612" y="261"/>
                  </a:lnTo>
                  <a:lnTo>
                    <a:pt x="612" y="250"/>
                  </a:lnTo>
                  <a:lnTo>
                    <a:pt x="619" y="255"/>
                  </a:lnTo>
                  <a:lnTo>
                    <a:pt x="625" y="261"/>
                  </a:lnTo>
                  <a:lnTo>
                    <a:pt x="632" y="265"/>
                  </a:lnTo>
                  <a:lnTo>
                    <a:pt x="641" y="267"/>
                  </a:lnTo>
                  <a:lnTo>
                    <a:pt x="646" y="264"/>
                  </a:lnTo>
                  <a:lnTo>
                    <a:pt x="650" y="249"/>
                  </a:lnTo>
                  <a:lnTo>
                    <a:pt x="658" y="245"/>
                  </a:lnTo>
                  <a:lnTo>
                    <a:pt x="672" y="242"/>
                  </a:lnTo>
                  <a:lnTo>
                    <a:pt x="682" y="236"/>
                  </a:lnTo>
                  <a:lnTo>
                    <a:pt x="699" y="216"/>
                  </a:lnTo>
                  <a:lnTo>
                    <a:pt x="702" y="206"/>
                  </a:lnTo>
                  <a:lnTo>
                    <a:pt x="703" y="206"/>
                  </a:lnTo>
                  <a:lnTo>
                    <a:pt x="705" y="203"/>
                  </a:lnTo>
                  <a:lnTo>
                    <a:pt x="708" y="206"/>
                  </a:lnTo>
                  <a:lnTo>
                    <a:pt x="711" y="210"/>
                  </a:lnTo>
                  <a:lnTo>
                    <a:pt x="713" y="212"/>
                  </a:lnTo>
                  <a:lnTo>
                    <a:pt x="722" y="211"/>
                  </a:lnTo>
                  <a:lnTo>
                    <a:pt x="722" y="209"/>
                  </a:lnTo>
                  <a:lnTo>
                    <a:pt x="718" y="205"/>
                  </a:lnTo>
                  <a:lnTo>
                    <a:pt x="715" y="197"/>
                  </a:lnTo>
                  <a:lnTo>
                    <a:pt x="716" y="195"/>
                  </a:lnTo>
                  <a:lnTo>
                    <a:pt x="725" y="192"/>
                  </a:lnTo>
                  <a:lnTo>
                    <a:pt x="728" y="191"/>
                  </a:lnTo>
                  <a:lnTo>
                    <a:pt x="729" y="191"/>
                  </a:lnTo>
                  <a:lnTo>
                    <a:pt x="734" y="191"/>
                  </a:lnTo>
                  <a:lnTo>
                    <a:pt x="737" y="191"/>
                  </a:lnTo>
                  <a:lnTo>
                    <a:pt x="737" y="188"/>
                  </a:lnTo>
                  <a:lnTo>
                    <a:pt x="735" y="184"/>
                  </a:lnTo>
                  <a:lnTo>
                    <a:pt x="737" y="182"/>
                  </a:lnTo>
                  <a:lnTo>
                    <a:pt x="753" y="164"/>
                  </a:lnTo>
                  <a:lnTo>
                    <a:pt x="762" y="157"/>
                  </a:lnTo>
                  <a:lnTo>
                    <a:pt x="759" y="152"/>
                  </a:lnTo>
                  <a:lnTo>
                    <a:pt x="753" y="149"/>
                  </a:lnTo>
                  <a:lnTo>
                    <a:pt x="749" y="145"/>
                  </a:lnTo>
                  <a:lnTo>
                    <a:pt x="745" y="144"/>
                  </a:lnTo>
                  <a:lnTo>
                    <a:pt x="745" y="140"/>
                  </a:lnTo>
                  <a:lnTo>
                    <a:pt x="755" y="142"/>
                  </a:lnTo>
                  <a:lnTo>
                    <a:pt x="762" y="145"/>
                  </a:lnTo>
                  <a:lnTo>
                    <a:pt x="767" y="145"/>
                  </a:lnTo>
                  <a:lnTo>
                    <a:pt x="771" y="136"/>
                  </a:lnTo>
                  <a:lnTo>
                    <a:pt x="787" y="140"/>
                  </a:lnTo>
                  <a:lnTo>
                    <a:pt x="804" y="136"/>
                  </a:lnTo>
                  <a:lnTo>
                    <a:pt x="860" y="109"/>
                  </a:lnTo>
                  <a:lnTo>
                    <a:pt x="876" y="103"/>
                  </a:lnTo>
                  <a:lnTo>
                    <a:pt x="893" y="102"/>
                  </a:lnTo>
                  <a:lnTo>
                    <a:pt x="893" y="105"/>
                  </a:lnTo>
                  <a:lnTo>
                    <a:pt x="890" y="111"/>
                  </a:lnTo>
                  <a:lnTo>
                    <a:pt x="897" y="113"/>
                  </a:lnTo>
                  <a:lnTo>
                    <a:pt x="907" y="113"/>
                  </a:lnTo>
                  <a:lnTo>
                    <a:pt x="919" y="110"/>
                  </a:lnTo>
                  <a:lnTo>
                    <a:pt x="919" y="112"/>
                  </a:lnTo>
                  <a:lnTo>
                    <a:pt x="922" y="114"/>
                  </a:lnTo>
                  <a:lnTo>
                    <a:pt x="929" y="104"/>
                  </a:lnTo>
                  <a:lnTo>
                    <a:pt x="932" y="102"/>
                  </a:lnTo>
                  <a:lnTo>
                    <a:pt x="938" y="103"/>
                  </a:lnTo>
                  <a:lnTo>
                    <a:pt x="939" y="108"/>
                  </a:lnTo>
                  <a:lnTo>
                    <a:pt x="938" y="113"/>
                  </a:lnTo>
                  <a:lnTo>
                    <a:pt x="935" y="119"/>
                  </a:lnTo>
                  <a:lnTo>
                    <a:pt x="952" y="112"/>
                  </a:lnTo>
                  <a:lnTo>
                    <a:pt x="969" y="109"/>
                  </a:lnTo>
                  <a:lnTo>
                    <a:pt x="983" y="103"/>
                  </a:lnTo>
                  <a:lnTo>
                    <a:pt x="995" y="89"/>
                  </a:lnTo>
                  <a:lnTo>
                    <a:pt x="986" y="87"/>
                  </a:lnTo>
                  <a:lnTo>
                    <a:pt x="984" y="85"/>
                  </a:lnTo>
                  <a:lnTo>
                    <a:pt x="990" y="76"/>
                  </a:lnTo>
                  <a:lnTo>
                    <a:pt x="994" y="74"/>
                  </a:lnTo>
                  <a:lnTo>
                    <a:pt x="997" y="75"/>
                  </a:lnTo>
                  <a:lnTo>
                    <a:pt x="1001" y="74"/>
                  </a:lnTo>
                  <a:lnTo>
                    <a:pt x="1003" y="70"/>
                  </a:lnTo>
                  <a:lnTo>
                    <a:pt x="1002" y="67"/>
                  </a:lnTo>
                  <a:lnTo>
                    <a:pt x="999" y="62"/>
                  </a:lnTo>
                  <a:lnTo>
                    <a:pt x="999" y="59"/>
                  </a:lnTo>
                  <a:lnTo>
                    <a:pt x="1002" y="53"/>
                  </a:lnTo>
                  <a:lnTo>
                    <a:pt x="1008" y="48"/>
                  </a:lnTo>
                  <a:lnTo>
                    <a:pt x="1031" y="26"/>
                  </a:lnTo>
                  <a:lnTo>
                    <a:pt x="1041" y="18"/>
                  </a:lnTo>
                  <a:lnTo>
                    <a:pt x="1040" y="7"/>
                  </a:lnTo>
                  <a:lnTo>
                    <a:pt x="1046" y="4"/>
                  </a:lnTo>
                  <a:lnTo>
                    <a:pt x="1065" y="0"/>
                  </a:lnTo>
                  <a:lnTo>
                    <a:pt x="1065" y="1"/>
                  </a:lnTo>
                  <a:lnTo>
                    <a:pt x="1066" y="19"/>
                  </a:lnTo>
                  <a:lnTo>
                    <a:pt x="1068" y="39"/>
                  </a:lnTo>
                  <a:lnTo>
                    <a:pt x="1070" y="62"/>
                  </a:lnTo>
                  <a:lnTo>
                    <a:pt x="1064" y="84"/>
                  </a:lnTo>
                  <a:lnTo>
                    <a:pt x="1101" y="152"/>
                  </a:lnTo>
                  <a:lnTo>
                    <a:pt x="1093" y="171"/>
                  </a:lnTo>
                  <a:lnTo>
                    <a:pt x="1094" y="161"/>
                  </a:lnTo>
                  <a:lnTo>
                    <a:pt x="1082" y="173"/>
                  </a:lnTo>
                  <a:lnTo>
                    <a:pt x="1089" y="195"/>
                  </a:lnTo>
                  <a:lnTo>
                    <a:pt x="1126" y="222"/>
                  </a:lnTo>
                  <a:lnTo>
                    <a:pt x="1126" y="226"/>
                  </a:lnTo>
                  <a:lnTo>
                    <a:pt x="1134" y="231"/>
                  </a:lnTo>
                  <a:lnTo>
                    <a:pt x="1146" y="258"/>
                  </a:lnTo>
                  <a:lnTo>
                    <a:pt x="1186" y="311"/>
                  </a:lnTo>
                  <a:lnTo>
                    <a:pt x="1210" y="334"/>
                  </a:lnTo>
                  <a:lnTo>
                    <a:pt x="1250" y="356"/>
                  </a:lnTo>
                  <a:lnTo>
                    <a:pt x="1265" y="362"/>
                  </a:lnTo>
                  <a:lnTo>
                    <a:pt x="1282" y="363"/>
                  </a:lnTo>
                  <a:lnTo>
                    <a:pt x="1289" y="368"/>
                  </a:lnTo>
                  <a:lnTo>
                    <a:pt x="1286" y="378"/>
                  </a:lnTo>
                  <a:lnTo>
                    <a:pt x="1279" y="381"/>
                  </a:lnTo>
                  <a:lnTo>
                    <a:pt x="1276" y="378"/>
                  </a:lnTo>
                  <a:lnTo>
                    <a:pt x="1271" y="379"/>
                  </a:lnTo>
                  <a:lnTo>
                    <a:pt x="1268" y="380"/>
                  </a:lnTo>
                  <a:lnTo>
                    <a:pt x="1267" y="383"/>
                  </a:lnTo>
                  <a:lnTo>
                    <a:pt x="1275" y="389"/>
                  </a:lnTo>
                  <a:lnTo>
                    <a:pt x="1282" y="411"/>
                  </a:lnTo>
                  <a:lnTo>
                    <a:pt x="1294" y="410"/>
                  </a:lnTo>
                  <a:lnTo>
                    <a:pt x="1313" y="404"/>
                  </a:lnTo>
                  <a:lnTo>
                    <a:pt x="1364" y="360"/>
                  </a:lnTo>
                  <a:lnTo>
                    <a:pt x="1383" y="354"/>
                  </a:lnTo>
                  <a:lnTo>
                    <a:pt x="1381" y="358"/>
                  </a:lnTo>
                  <a:lnTo>
                    <a:pt x="1376" y="365"/>
                  </a:lnTo>
                  <a:lnTo>
                    <a:pt x="1376" y="371"/>
                  </a:lnTo>
                  <a:lnTo>
                    <a:pt x="1382" y="372"/>
                  </a:lnTo>
                  <a:lnTo>
                    <a:pt x="1385" y="384"/>
                  </a:lnTo>
                  <a:lnTo>
                    <a:pt x="1385" y="391"/>
                  </a:lnTo>
                  <a:lnTo>
                    <a:pt x="1382" y="392"/>
                  </a:lnTo>
                  <a:lnTo>
                    <a:pt x="1378" y="384"/>
                  </a:lnTo>
                  <a:lnTo>
                    <a:pt x="1374" y="383"/>
                  </a:lnTo>
                  <a:lnTo>
                    <a:pt x="1367" y="394"/>
                  </a:lnTo>
                  <a:lnTo>
                    <a:pt x="1351" y="400"/>
                  </a:lnTo>
                  <a:lnTo>
                    <a:pt x="1345" y="407"/>
                  </a:lnTo>
                  <a:lnTo>
                    <a:pt x="1347" y="417"/>
                  </a:lnTo>
                  <a:lnTo>
                    <a:pt x="1348" y="424"/>
                  </a:lnTo>
                  <a:lnTo>
                    <a:pt x="1342" y="430"/>
                  </a:lnTo>
                  <a:lnTo>
                    <a:pt x="1323" y="460"/>
                  </a:lnTo>
                  <a:lnTo>
                    <a:pt x="1323" y="475"/>
                  </a:lnTo>
                  <a:lnTo>
                    <a:pt x="1336" y="482"/>
                  </a:lnTo>
                  <a:lnTo>
                    <a:pt x="1336" y="491"/>
                  </a:lnTo>
                  <a:lnTo>
                    <a:pt x="1333" y="508"/>
                  </a:lnTo>
                  <a:lnTo>
                    <a:pt x="1337" y="508"/>
                  </a:lnTo>
                  <a:lnTo>
                    <a:pt x="1335" y="520"/>
                  </a:lnTo>
                  <a:lnTo>
                    <a:pt x="1328" y="531"/>
                  </a:lnTo>
                  <a:lnTo>
                    <a:pt x="1336" y="540"/>
                  </a:lnTo>
                  <a:lnTo>
                    <a:pt x="1346" y="543"/>
                  </a:lnTo>
                  <a:lnTo>
                    <a:pt x="1341" y="549"/>
                  </a:lnTo>
                  <a:lnTo>
                    <a:pt x="1325" y="554"/>
                  </a:lnTo>
                  <a:lnTo>
                    <a:pt x="1325" y="559"/>
                  </a:lnTo>
                  <a:lnTo>
                    <a:pt x="1331" y="559"/>
                  </a:lnTo>
                  <a:lnTo>
                    <a:pt x="1339" y="562"/>
                  </a:lnTo>
                  <a:lnTo>
                    <a:pt x="1339" y="568"/>
                  </a:lnTo>
                  <a:lnTo>
                    <a:pt x="1343" y="572"/>
                  </a:lnTo>
                  <a:lnTo>
                    <a:pt x="1348" y="576"/>
                  </a:lnTo>
                  <a:lnTo>
                    <a:pt x="1342" y="579"/>
                  </a:lnTo>
                  <a:lnTo>
                    <a:pt x="1333" y="581"/>
                  </a:lnTo>
                  <a:lnTo>
                    <a:pt x="1345" y="589"/>
                  </a:lnTo>
                  <a:lnTo>
                    <a:pt x="1334" y="591"/>
                  </a:lnTo>
                  <a:lnTo>
                    <a:pt x="1328" y="594"/>
                  </a:lnTo>
                  <a:lnTo>
                    <a:pt x="1332" y="601"/>
                  </a:lnTo>
                  <a:lnTo>
                    <a:pt x="1336" y="604"/>
                  </a:lnTo>
                  <a:lnTo>
                    <a:pt x="1335" y="608"/>
                  </a:lnTo>
                  <a:lnTo>
                    <a:pt x="1333" y="613"/>
                  </a:lnTo>
                  <a:lnTo>
                    <a:pt x="1333" y="617"/>
                  </a:lnTo>
                  <a:lnTo>
                    <a:pt x="1340" y="618"/>
                  </a:lnTo>
                  <a:lnTo>
                    <a:pt x="1340" y="622"/>
                  </a:lnTo>
                  <a:lnTo>
                    <a:pt x="1332" y="627"/>
                  </a:lnTo>
                  <a:lnTo>
                    <a:pt x="1332" y="631"/>
                  </a:lnTo>
                  <a:lnTo>
                    <a:pt x="1336" y="632"/>
                  </a:lnTo>
                  <a:lnTo>
                    <a:pt x="1341" y="631"/>
                  </a:lnTo>
                  <a:lnTo>
                    <a:pt x="1341" y="637"/>
                  </a:lnTo>
                  <a:lnTo>
                    <a:pt x="1336" y="640"/>
                  </a:lnTo>
                  <a:lnTo>
                    <a:pt x="1328" y="643"/>
                  </a:lnTo>
                  <a:lnTo>
                    <a:pt x="1336" y="648"/>
                  </a:lnTo>
                  <a:lnTo>
                    <a:pt x="1348" y="651"/>
                  </a:lnTo>
                  <a:lnTo>
                    <a:pt x="1359" y="662"/>
                  </a:lnTo>
                  <a:lnTo>
                    <a:pt x="1362" y="677"/>
                  </a:lnTo>
                  <a:lnTo>
                    <a:pt x="1367" y="678"/>
                  </a:lnTo>
                  <a:lnTo>
                    <a:pt x="1376" y="685"/>
                  </a:lnTo>
                  <a:lnTo>
                    <a:pt x="1378" y="694"/>
                  </a:lnTo>
                  <a:lnTo>
                    <a:pt x="1384" y="701"/>
                  </a:lnTo>
                  <a:lnTo>
                    <a:pt x="1392" y="698"/>
                  </a:lnTo>
                  <a:lnTo>
                    <a:pt x="1397" y="694"/>
                  </a:lnTo>
                  <a:lnTo>
                    <a:pt x="1407" y="700"/>
                  </a:lnTo>
                  <a:lnTo>
                    <a:pt x="1412" y="713"/>
                  </a:lnTo>
                  <a:lnTo>
                    <a:pt x="1418" y="717"/>
                  </a:lnTo>
                  <a:lnTo>
                    <a:pt x="1424" y="720"/>
                  </a:lnTo>
                  <a:lnTo>
                    <a:pt x="1427" y="727"/>
                  </a:lnTo>
                  <a:lnTo>
                    <a:pt x="1434" y="732"/>
                  </a:lnTo>
                  <a:lnTo>
                    <a:pt x="1448" y="740"/>
                  </a:lnTo>
                  <a:lnTo>
                    <a:pt x="1452" y="760"/>
                  </a:lnTo>
                  <a:lnTo>
                    <a:pt x="1452" y="769"/>
                  </a:lnTo>
                  <a:lnTo>
                    <a:pt x="1455" y="774"/>
                  </a:lnTo>
                  <a:lnTo>
                    <a:pt x="1472" y="782"/>
                  </a:lnTo>
                  <a:lnTo>
                    <a:pt x="1488" y="776"/>
                  </a:lnTo>
                  <a:lnTo>
                    <a:pt x="1501" y="778"/>
                  </a:lnTo>
                  <a:lnTo>
                    <a:pt x="1504" y="784"/>
                  </a:lnTo>
                  <a:lnTo>
                    <a:pt x="1509" y="788"/>
                  </a:lnTo>
                  <a:lnTo>
                    <a:pt x="1552" y="775"/>
                  </a:lnTo>
                  <a:lnTo>
                    <a:pt x="1572" y="774"/>
                  </a:lnTo>
                  <a:lnTo>
                    <a:pt x="1572" y="774"/>
                  </a:lnTo>
                  <a:lnTo>
                    <a:pt x="1575" y="785"/>
                  </a:lnTo>
                  <a:lnTo>
                    <a:pt x="1575" y="797"/>
                  </a:lnTo>
                  <a:lnTo>
                    <a:pt x="1572" y="815"/>
                  </a:lnTo>
                  <a:lnTo>
                    <a:pt x="1572" y="823"/>
                  </a:lnTo>
                  <a:lnTo>
                    <a:pt x="1577" y="832"/>
                  </a:lnTo>
                  <a:lnTo>
                    <a:pt x="1586" y="837"/>
                  </a:lnTo>
                  <a:lnTo>
                    <a:pt x="1594" y="839"/>
                  </a:lnTo>
                  <a:lnTo>
                    <a:pt x="1722" y="842"/>
                  </a:lnTo>
                  <a:lnTo>
                    <a:pt x="1762" y="853"/>
                  </a:lnTo>
                  <a:lnTo>
                    <a:pt x="1778" y="860"/>
                  </a:lnTo>
                  <a:lnTo>
                    <a:pt x="1782" y="868"/>
                  </a:lnTo>
                  <a:lnTo>
                    <a:pt x="1778" y="875"/>
                  </a:lnTo>
                  <a:lnTo>
                    <a:pt x="1778" y="881"/>
                  </a:lnTo>
                  <a:lnTo>
                    <a:pt x="1783" y="886"/>
                  </a:lnTo>
                  <a:lnTo>
                    <a:pt x="1801" y="899"/>
                  </a:lnTo>
                  <a:lnTo>
                    <a:pt x="1809" y="903"/>
                  </a:lnTo>
                  <a:lnTo>
                    <a:pt x="1809" y="908"/>
                  </a:lnTo>
                  <a:lnTo>
                    <a:pt x="1805" y="908"/>
                  </a:lnTo>
                  <a:lnTo>
                    <a:pt x="1800" y="911"/>
                  </a:lnTo>
                  <a:lnTo>
                    <a:pt x="1813" y="919"/>
                  </a:lnTo>
                  <a:lnTo>
                    <a:pt x="1824" y="927"/>
                  </a:lnTo>
                  <a:lnTo>
                    <a:pt x="1834" y="935"/>
                  </a:lnTo>
                  <a:lnTo>
                    <a:pt x="1839" y="947"/>
                  </a:lnTo>
                  <a:lnTo>
                    <a:pt x="1842" y="950"/>
                  </a:lnTo>
                  <a:lnTo>
                    <a:pt x="1851" y="947"/>
                  </a:lnTo>
                  <a:lnTo>
                    <a:pt x="1859" y="943"/>
                  </a:lnTo>
                  <a:lnTo>
                    <a:pt x="1872" y="945"/>
                  </a:lnTo>
                  <a:lnTo>
                    <a:pt x="1874" y="951"/>
                  </a:lnTo>
                  <a:close/>
                </a:path>
              </a:pathLst>
            </a:custGeom>
            <a:noFill/>
            <a:ln w="6">
              <a:solidFill>
                <a:srgbClr val="6C6D7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Freeform 21"/>
            <p:cNvSpPr>
              <a:spLocks/>
            </p:cNvSpPr>
            <p:nvPr/>
          </p:nvSpPr>
          <p:spPr bwMode="auto">
            <a:xfrm>
              <a:off x="8259763" y="2225676"/>
              <a:ext cx="268288" cy="415925"/>
            </a:xfrm>
            <a:custGeom>
              <a:avLst/>
              <a:gdLst>
                <a:gd name="T0" fmla="*/ 1 w 508"/>
                <a:gd name="T1" fmla="*/ 1 h 788"/>
                <a:gd name="T2" fmla="*/ 155 w 508"/>
                <a:gd name="T3" fmla="*/ 6 h 788"/>
                <a:gd name="T4" fmla="*/ 507 w 508"/>
                <a:gd name="T5" fmla="*/ 724 h 788"/>
                <a:gd name="T6" fmla="*/ 508 w 508"/>
                <a:gd name="T7" fmla="*/ 774 h 788"/>
                <a:gd name="T8" fmla="*/ 445 w 508"/>
                <a:gd name="T9" fmla="*/ 788 h 788"/>
                <a:gd name="T10" fmla="*/ 437 w 508"/>
                <a:gd name="T11" fmla="*/ 778 h 788"/>
                <a:gd name="T12" fmla="*/ 408 w 508"/>
                <a:gd name="T13" fmla="*/ 782 h 788"/>
                <a:gd name="T14" fmla="*/ 388 w 508"/>
                <a:gd name="T15" fmla="*/ 769 h 788"/>
                <a:gd name="T16" fmla="*/ 384 w 508"/>
                <a:gd name="T17" fmla="*/ 740 h 788"/>
                <a:gd name="T18" fmla="*/ 363 w 508"/>
                <a:gd name="T19" fmla="*/ 727 h 788"/>
                <a:gd name="T20" fmla="*/ 354 w 508"/>
                <a:gd name="T21" fmla="*/ 717 h 788"/>
                <a:gd name="T22" fmla="*/ 343 w 508"/>
                <a:gd name="T23" fmla="*/ 700 h 788"/>
                <a:gd name="T24" fmla="*/ 328 w 508"/>
                <a:gd name="T25" fmla="*/ 698 h 788"/>
                <a:gd name="T26" fmla="*/ 314 w 508"/>
                <a:gd name="T27" fmla="*/ 694 h 788"/>
                <a:gd name="T28" fmla="*/ 303 w 508"/>
                <a:gd name="T29" fmla="*/ 678 h 788"/>
                <a:gd name="T30" fmla="*/ 295 w 508"/>
                <a:gd name="T31" fmla="*/ 662 h 788"/>
                <a:gd name="T32" fmla="*/ 272 w 508"/>
                <a:gd name="T33" fmla="*/ 648 h 788"/>
                <a:gd name="T34" fmla="*/ 272 w 508"/>
                <a:gd name="T35" fmla="*/ 640 h 788"/>
                <a:gd name="T36" fmla="*/ 277 w 508"/>
                <a:gd name="T37" fmla="*/ 631 h 788"/>
                <a:gd name="T38" fmla="*/ 268 w 508"/>
                <a:gd name="T39" fmla="*/ 631 h 788"/>
                <a:gd name="T40" fmla="*/ 276 w 508"/>
                <a:gd name="T41" fmla="*/ 622 h 788"/>
                <a:gd name="T42" fmla="*/ 269 w 508"/>
                <a:gd name="T43" fmla="*/ 617 h 788"/>
                <a:gd name="T44" fmla="*/ 271 w 508"/>
                <a:gd name="T45" fmla="*/ 608 h 788"/>
                <a:gd name="T46" fmla="*/ 268 w 508"/>
                <a:gd name="T47" fmla="*/ 601 h 788"/>
                <a:gd name="T48" fmla="*/ 270 w 508"/>
                <a:gd name="T49" fmla="*/ 591 h 788"/>
                <a:gd name="T50" fmla="*/ 269 w 508"/>
                <a:gd name="T51" fmla="*/ 581 h 788"/>
                <a:gd name="T52" fmla="*/ 284 w 508"/>
                <a:gd name="T53" fmla="*/ 576 h 788"/>
                <a:gd name="T54" fmla="*/ 275 w 508"/>
                <a:gd name="T55" fmla="*/ 568 h 788"/>
                <a:gd name="T56" fmla="*/ 267 w 508"/>
                <a:gd name="T57" fmla="*/ 559 h 788"/>
                <a:gd name="T58" fmla="*/ 261 w 508"/>
                <a:gd name="T59" fmla="*/ 554 h 788"/>
                <a:gd name="T60" fmla="*/ 282 w 508"/>
                <a:gd name="T61" fmla="*/ 543 h 788"/>
                <a:gd name="T62" fmla="*/ 264 w 508"/>
                <a:gd name="T63" fmla="*/ 531 h 788"/>
                <a:gd name="T64" fmla="*/ 273 w 508"/>
                <a:gd name="T65" fmla="*/ 508 h 788"/>
                <a:gd name="T66" fmla="*/ 272 w 508"/>
                <a:gd name="T67" fmla="*/ 491 h 788"/>
                <a:gd name="T68" fmla="*/ 259 w 508"/>
                <a:gd name="T69" fmla="*/ 475 h 788"/>
                <a:gd name="T70" fmla="*/ 278 w 508"/>
                <a:gd name="T71" fmla="*/ 430 h 788"/>
                <a:gd name="T72" fmla="*/ 283 w 508"/>
                <a:gd name="T73" fmla="*/ 417 h 788"/>
                <a:gd name="T74" fmla="*/ 287 w 508"/>
                <a:gd name="T75" fmla="*/ 400 h 788"/>
                <a:gd name="T76" fmla="*/ 310 w 508"/>
                <a:gd name="T77" fmla="*/ 383 h 788"/>
                <a:gd name="T78" fmla="*/ 318 w 508"/>
                <a:gd name="T79" fmla="*/ 392 h 788"/>
                <a:gd name="T80" fmla="*/ 321 w 508"/>
                <a:gd name="T81" fmla="*/ 384 h 788"/>
                <a:gd name="T82" fmla="*/ 312 w 508"/>
                <a:gd name="T83" fmla="*/ 371 h 788"/>
                <a:gd name="T84" fmla="*/ 317 w 508"/>
                <a:gd name="T85" fmla="*/ 358 h 788"/>
                <a:gd name="T86" fmla="*/ 300 w 508"/>
                <a:gd name="T87" fmla="*/ 360 h 788"/>
                <a:gd name="T88" fmla="*/ 230 w 508"/>
                <a:gd name="T89" fmla="*/ 410 h 788"/>
                <a:gd name="T90" fmla="*/ 211 w 508"/>
                <a:gd name="T91" fmla="*/ 389 h 788"/>
                <a:gd name="T92" fmla="*/ 204 w 508"/>
                <a:gd name="T93" fmla="*/ 380 h 788"/>
                <a:gd name="T94" fmla="*/ 212 w 508"/>
                <a:gd name="T95" fmla="*/ 378 h 788"/>
                <a:gd name="T96" fmla="*/ 222 w 508"/>
                <a:gd name="T97" fmla="*/ 378 h 788"/>
                <a:gd name="T98" fmla="*/ 218 w 508"/>
                <a:gd name="T99" fmla="*/ 363 h 788"/>
                <a:gd name="T100" fmla="*/ 186 w 508"/>
                <a:gd name="T101" fmla="*/ 356 h 788"/>
                <a:gd name="T102" fmla="*/ 122 w 508"/>
                <a:gd name="T103" fmla="*/ 311 h 788"/>
                <a:gd name="T104" fmla="*/ 70 w 508"/>
                <a:gd name="T105" fmla="*/ 231 h 788"/>
                <a:gd name="T106" fmla="*/ 62 w 508"/>
                <a:gd name="T107" fmla="*/ 222 h 788"/>
                <a:gd name="T108" fmla="*/ 18 w 508"/>
                <a:gd name="T109" fmla="*/ 173 h 788"/>
                <a:gd name="T110" fmla="*/ 29 w 508"/>
                <a:gd name="T111" fmla="*/ 171 h 788"/>
                <a:gd name="T112" fmla="*/ 0 w 508"/>
                <a:gd name="T113" fmla="*/ 84 h 788"/>
                <a:gd name="T114" fmla="*/ 4 w 508"/>
                <a:gd name="T115" fmla="*/ 39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8" h="788">
                  <a:moveTo>
                    <a:pt x="2" y="19"/>
                  </a:moveTo>
                  <a:lnTo>
                    <a:pt x="1" y="1"/>
                  </a:lnTo>
                  <a:lnTo>
                    <a:pt x="1" y="0"/>
                  </a:lnTo>
                  <a:lnTo>
                    <a:pt x="155" y="6"/>
                  </a:lnTo>
                  <a:lnTo>
                    <a:pt x="436" y="394"/>
                  </a:lnTo>
                  <a:lnTo>
                    <a:pt x="507" y="724"/>
                  </a:lnTo>
                  <a:lnTo>
                    <a:pt x="508" y="772"/>
                  </a:lnTo>
                  <a:lnTo>
                    <a:pt x="508" y="774"/>
                  </a:lnTo>
                  <a:lnTo>
                    <a:pt x="488" y="775"/>
                  </a:lnTo>
                  <a:lnTo>
                    <a:pt x="445" y="788"/>
                  </a:lnTo>
                  <a:lnTo>
                    <a:pt x="440" y="784"/>
                  </a:lnTo>
                  <a:lnTo>
                    <a:pt x="437" y="778"/>
                  </a:lnTo>
                  <a:lnTo>
                    <a:pt x="424" y="776"/>
                  </a:lnTo>
                  <a:lnTo>
                    <a:pt x="408" y="782"/>
                  </a:lnTo>
                  <a:lnTo>
                    <a:pt x="391" y="774"/>
                  </a:lnTo>
                  <a:lnTo>
                    <a:pt x="388" y="769"/>
                  </a:lnTo>
                  <a:lnTo>
                    <a:pt x="388" y="760"/>
                  </a:lnTo>
                  <a:lnTo>
                    <a:pt x="384" y="740"/>
                  </a:lnTo>
                  <a:lnTo>
                    <a:pt x="370" y="732"/>
                  </a:lnTo>
                  <a:lnTo>
                    <a:pt x="363" y="727"/>
                  </a:lnTo>
                  <a:lnTo>
                    <a:pt x="360" y="720"/>
                  </a:lnTo>
                  <a:lnTo>
                    <a:pt x="354" y="717"/>
                  </a:lnTo>
                  <a:lnTo>
                    <a:pt x="348" y="713"/>
                  </a:lnTo>
                  <a:lnTo>
                    <a:pt x="343" y="700"/>
                  </a:lnTo>
                  <a:lnTo>
                    <a:pt x="333" y="694"/>
                  </a:lnTo>
                  <a:lnTo>
                    <a:pt x="328" y="698"/>
                  </a:lnTo>
                  <a:lnTo>
                    <a:pt x="320" y="701"/>
                  </a:lnTo>
                  <a:lnTo>
                    <a:pt x="314" y="694"/>
                  </a:lnTo>
                  <a:lnTo>
                    <a:pt x="312" y="685"/>
                  </a:lnTo>
                  <a:lnTo>
                    <a:pt x="303" y="678"/>
                  </a:lnTo>
                  <a:lnTo>
                    <a:pt x="298" y="677"/>
                  </a:lnTo>
                  <a:lnTo>
                    <a:pt x="295" y="662"/>
                  </a:lnTo>
                  <a:lnTo>
                    <a:pt x="284" y="651"/>
                  </a:lnTo>
                  <a:lnTo>
                    <a:pt x="272" y="648"/>
                  </a:lnTo>
                  <a:lnTo>
                    <a:pt x="264" y="643"/>
                  </a:lnTo>
                  <a:lnTo>
                    <a:pt x="272" y="640"/>
                  </a:lnTo>
                  <a:lnTo>
                    <a:pt x="277" y="637"/>
                  </a:lnTo>
                  <a:lnTo>
                    <a:pt x="277" y="631"/>
                  </a:lnTo>
                  <a:lnTo>
                    <a:pt x="272" y="632"/>
                  </a:lnTo>
                  <a:lnTo>
                    <a:pt x="268" y="631"/>
                  </a:lnTo>
                  <a:lnTo>
                    <a:pt x="268" y="627"/>
                  </a:lnTo>
                  <a:lnTo>
                    <a:pt x="276" y="622"/>
                  </a:lnTo>
                  <a:lnTo>
                    <a:pt x="276" y="618"/>
                  </a:lnTo>
                  <a:lnTo>
                    <a:pt x="269" y="617"/>
                  </a:lnTo>
                  <a:lnTo>
                    <a:pt x="269" y="613"/>
                  </a:lnTo>
                  <a:lnTo>
                    <a:pt x="271" y="608"/>
                  </a:lnTo>
                  <a:lnTo>
                    <a:pt x="272" y="604"/>
                  </a:lnTo>
                  <a:lnTo>
                    <a:pt x="268" y="601"/>
                  </a:lnTo>
                  <a:lnTo>
                    <a:pt x="264" y="594"/>
                  </a:lnTo>
                  <a:lnTo>
                    <a:pt x="270" y="591"/>
                  </a:lnTo>
                  <a:lnTo>
                    <a:pt x="281" y="589"/>
                  </a:lnTo>
                  <a:lnTo>
                    <a:pt x="269" y="581"/>
                  </a:lnTo>
                  <a:lnTo>
                    <a:pt x="278" y="579"/>
                  </a:lnTo>
                  <a:lnTo>
                    <a:pt x="284" y="576"/>
                  </a:lnTo>
                  <a:lnTo>
                    <a:pt x="279" y="572"/>
                  </a:lnTo>
                  <a:lnTo>
                    <a:pt x="275" y="568"/>
                  </a:lnTo>
                  <a:lnTo>
                    <a:pt x="275" y="562"/>
                  </a:lnTo>
                  <a:lnTo>
                    <a:pt x="267" y="559"/>
                  </a:lnTo>
                  <a:lnTo>
                    <a:pt x="261" y="559"/>
                  </a:lnTo>
                  <a:lnTo>
                    <a:pt x="261" y="554"/>
                  </a:lnTo>
                  <a:lnTo>
                    <a:pt x="277" y="549"/>
                  </a:lnTo>
                  <a:lnTo>
                    <a:pt x="282" y="543"/>
                  </a:lnTo>
                  <a:lnTo>
                    <a:pt x="272" y="540"/>
                  </a:lnTo>
                  <a:lnTo>
                    <a:pt x="264" y="531"/>
                  </a:lnTo>
                  <a:lnTo>
                    <a:pt x="271" y="520"/>
                  </a:lnTo>
                  <a:lnTo>
                    <a:pt x="273" y="508"/>
                  </a:lnTo>
                  <a:lnTo>
                    <a:pt x="269" y="508"/>
                  </a:lnTo>
                  <a:lnTo>
                    <a:pt x="272" y="491"/>
                  </a:lnTo>
                  <a:lnTo>
                    <a:pt x="272" y="482"/>
                  </a:lnTo>
                  <a:lnTo>
                    <a:pt x="259" y="475"/>
                  </a:lnTo>
                  <a:lnTo>
                    <a:pt x="259" y="460"/>
                  </a:lnTo>
                  <a:lnTo>
                    <a:pt x="278" y="430"/>
                  </a:lnTo>
                  <a:lnTo>
                    <a:pt x="284" y="424"/>
                  </a:lnTo>
                  <a:lnTo>
                    <a:pt x="283" y="417"/>
                  </a:lnTo>
                  <a:lnTo>
                    <a:pt x="281" y="407"/>
                  </a:lnTo>
                  <a:lnTo>
                    <a:pt x="287" y="400"/>
                  </a:lnTo>
                  <a:lnTo>
                    <a:pt x="303" y="394"/>
                  </a:lnTo>
                  <a:lnTo>
                    <a:pt x="310" y="383"/>
                  </a:lnTo>
                  <a:lnTo>
                    <a:pt x="314" y="384"/>
                  </a:lnTo>
                  <a:lnTo>
                    <a:pt x="318" y="392"/>
                  </a:lnTo>
                  <a:lnTo>
                    <a:pt x="321" y="391"/>
                  </a:lnTo>
                  <a:lnTo>
                    <a:pt x="321" y="384"/>
                  </a:lnTo>
                  <a:lnTo>
                    <a:pt x="318" y="372"/>
                  </a:lnTo>
                  <a:lnTo>
                    <a:pt x="312" y="371"/>
                  </a:lnTo>
                  <a:lnTo>
                    <a:pt x="312" y="365"/>
                  </a:lnTo>
                  <a:lnTo>
                    <a:pt x="317" y="358"/>
                  </a:lnTo>
                  <a:lnTo>
                    <a:pt x="319" y="354"/>
                  </a:lnTo>
                  <a:lnTo>
                    <a:pt x="300" y="360"/>
                  </a:lnTo>
                  <a:lnTo>
                    <a:pt x="249" y="404"/>
                  </a:lnTo>
                  <a:lnTo>
                    <a:pt x="230" y="410"/>
                  </a:lnTo>
                  <a:lnTo>
                    <a:pt x="218" y="411"/>
                  </a:lnTo>
                  <a:lnTo>
                    <a:pt x="211" y="389"/>
                  </a:lnTo>
                  <a:lnTo>
                    <a:pt x="203" y="383"/>
                  </a:lnTo>
                  <a:lnTo>
                    <a:pt x="204" y="380"/>
                  </a:lnTo>
                  <a:lnTo>
                    <a:pt x="207" y="379"/>
                  </a:lnTo>
                  <a:lnTo>
                    <a:pt x="212" y="378"/>
                  </a:lnTo>
                  <a:lnTo>
                    <a:pt x="215" y="381"/>
                  </a:lnTo>
                  <a:lnTo>
                    <a:pt x="222" y="378"/>
                  </a:lnTo>
                  <a:lnTo>
                    <a:pt x="225" y="368"/>
                  </a:lnTo>
                  <a:lnTo>
                    <a:pt x="218" y="363"/>
                  </a:lnTo>
                  <a:lnTo>
                    <a:pt x="201" y="362"/>
                  </a:lnTo>
                  <a:lnTo>
                    <a:pt x="186" y="356"/>
                  </a:lnTo>
                  <a:lnTo>
                    <a:pt x="146" y="334"/>
                  </a:lnTo>
                  <a:lnTo>
                    <a:pt x="122" y="311"/>
                  </a:lnTo>
                  <a:lnTo>
                    <a:pt x="82" y="258"/>
                  </a:lnTo>
                  <a:lnTo>
                    <a:pt x="70" y="231"/>
                  </a:lnTo>
                  <a:lnTo>
                    <a:pt x="62" y="226"/>
                  </a:lnTo>
                  <a:lnTo>
                    <a:pt x="62" y="222"/>
                  </a:lnTo>
                  <a:lnTo>
                    <a:pt x="25" y="195"/>
                  </a:lnTo>
                  <a:lnTo>
                    <a:pt x="18" y="173"/>
                  </a:lnTo>
                  <a:lnTo>
                    <a:pt x="30" y="161"/>
                  </a:lnTo>
                  <a:lnTo>
                    <a:pt x="29" y="171"/>
                  </a:lnTo>
                  <a:lnTo>
                    <a:pt x="37" y="152"/>
                  </a:lnTo>
                  <a:lnTo>
                    <a:pt x="0" y="84"/>
                  </a:lnTo>
                  <a:lnTo>
                    <a:pt x="6" y="62"/>
                  </a:lnTo>
                  <a:lnTo>
                    <a:pt x="4" y="39"/>
                  </a:lnTo>
                  <a:lnTo>
                    <a:pt x="2" y="19"/>
                  </a:lnTo>
                  <a:close/>
                </a:path>
              </a:pathLst>
            </a:custGeom>
            <a:solidFill>
              <a:srgbClr val="E6E6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22"/>
            <p:cNvSpPr>
              <a:spLocks/>
            </p:cNvSpPr>
            <p:nvPr/>
          </p:nvSpPr>
          <p:spPr bwMode="auto">
            <a:xfrm>
              <a:off x="8259763" y="2225676"/>
              <a:ext cx="268288" cy="415925"/>
            </a:xfrm>
            <a:custGeom>
              <a:avLst/>
              <a:gdLst>
                <a:gd name="T0" fmla="*/ 1 w 508"/>
                <a:gd name="T1" fmla="*/ 1 h 788"/>
                <a:gd name="T2" fmla="*/ 155 w 508"/>
                <a:gd name="T3" fmla="*/ 6 h 788"/>
                <a:gd name="T4" fmla="*/ 507 w 508"/>
                <a:gd name="T5" fmla="*/ 724 h 788"/>
                <a:gd name="T6" fmla="*/ 508 w 508"/>
                <a:gd name="T7" fmla="*/ 774 h 788"/>
                <a:gd name="T8" fmla="*/ 488 w 508"/>
                <a:gd name="T9" fmla="*/ 775 h 788"/>
                <a:gd name="T10" fmla="*/ 440 w 508"/>
                <a:gd name="T11" fmla="*/ 784 h 788"/>
                <a:gd name="T12" fmla="*/ 424 w 508"/>
                <a:gd name="T13" fmla="*/ 776 h 788"/>
                <a:gd name="T14" fmla="*/ 391 w 508"/>
                <a:gd name="T15" fmla="*/ 774 h 788"/>
                <a:gd name="T16" fmla="*/ 388 w 508"/>
                <a:gd name="T17" fmla="*/ 760 h 788"/>
                <a:gd name="T18" fmla="*/ 370 w 508"/>
                <a:gd name="T19" fmla="*/ 732 h 788"/>
                <a:gd name="T20" fmla="*/ 360 w 508"/>
                <a:gd name="T21" fmla="*/ 720 h 788"/>
                <a:gd name="T22" fmla="*/ 348 w 508"/>
                <a:gd name="T23" fmla="*/ 713 h 788"/>
                <a:gd name="T24" fmla="*/ 333 w 508"/>
                <a:gd name="T25" fmla="*/ 694 h 788"/>
                <a:gd name="T26" fmla="*/ 320 w 508"/>
                <a:gd name="T27" fmla="*/ 701 h 788"/>
                <a:gd name="T28" fmla="*/ 312 w 508"/>
                <a:gd name="T29" fmla="*/ 685 h 788"/>
                <a:gd name="T30" fmla="*/ 298 w 508"/>
                <a:gd name="T31" fmla="*/ 677 h 788"/>
                <a:gd name="T32" fmla="*/ 284 w 508"/>
                <a:gd name="T33" fmla="*/ 651 h 788"/>
                <a:gd name="T34" fmla="*/ 264 w 508"/>
                <a:gd name="T35" fmla="*/ 643 h 788"/>
                <a:gd name="T36" fmla="*/ 277 w 508"/>
                <a:gd name="T37" fmla="*/ 637 h 788"/>
                <a:gd name="T38" fmla="*/ 272 w 508"/>
                <a:gd name="T39" fmla="*/ 632 h 788"/>
                <a:gd name="T40" fmla="*/ 268 w 508"/>
                <a:gd name="T41" fmla="*/ 627 h 788"/>
                <a:gd name="T42" fmla="*/ 276 w 508"/>
                <a:gd name="T43" fmla="*/ 618 h 788"/>
                <a:gd name="T44" fmla="*/ 269 w 508"/>
                <a:gd name="T45" fmla="*/ 613 h 788"/>
                <a:gd name="T46" fmla="*/ 272 w 508"/>
                <a:gd name="T47" fmla="*/ 604 h 788"/>
                <a:gd name="T48" fmla="*/ 264 w 508"/>
                <a:gd name="T49" fmla="*/ 594 h 788"/>
                <a:gd name="T50" fmla="*/ 281 w 508"/>
                <a:gd name="T51" fmla="*/ 589 h 788"/>
                <a:gd name="T52" fmla="*/ 278 w 508"/>
                <a:gd name="T53" fmla="*/ 579 h 788"/>
                <a:gd name="T54" fmla="*/ 279 w 508"/>
                <a:gd name="T55" fmla="*/ 572 h 788"/>
                <a:gd name="T56" fmla="*/ 275 w 508"/>
                <a:gd name="T57" fmla="*/ 562 h 788"/>
                <a:gd name="T58" fmla="*/ 261 w 508"/>
                <a:gd name="T59" fmla="*/ 559 h 788"/>
                <a:gd name="T60" fmla="*/ 277 w 508"/>
                <a:gd name="T61" fmla="*/ 549 h 788"/>
                <a:gd name="T62" fmla="*/ 272 w 508"/>
                <a:gd name="T63" fmla="*/ 540 h 788"/>
                <a:gd name="T64" fmla="*/ 271 w 508"/>
                <a:gd name="T65" fmla="*/ 520 h 788"/>
                <a:gd name="T66" fmla="*/ 269 w 508"/>
                <a:gd name="T67" fmla="*/ 508 h 788"/>
                <a:gd name="T68" fmla="*/ 272 w 508"/>
                <a:gd name="T69" fmla="*/ 482 h 788"/>
                <a:gd name="T70" fmla="*/ 259 w 508"/>
                <a:gd name="T71" fmla="*/ 460 h 788"/>
                <a:gd name="T72" fmla="*/ 284 w 508"/>
                <a:gd name="T73" fmla="*/ 424 h 788"/>
                <a:gd name="T74" fmla="*/ 281 w 508"/>
                <a:gd name="T75" fmla="*/ 407 h 788"/>
                <a:gd name="T76" fmla="*/ 303 w 508"/>
                <a:gd name="T77" fmla="*/ 394 h 788"/>
                <a:gd name="T78" fmla="*/ 314 w 508"/>
                <a:gd name="T79" fmla="*/ 384 h 788"/>
                <a:gd name="T80" fmla="*/ 321 w 508"/>
                <a:gd name="T81" fmla="*/ 391 h 788"/>
                <a:gd name="T82" fmla="*/ 318 w 508"/>
                <a:gd name="T83" fmla="*/ 372 h 788"/>
                <a:gd name="T84" fmla="*/ 312 w 508"/>
                <a:gd name="T85" fmla="*/ 365 h 788"/>
                <a:gd name="T86" fmla="*/ 319 w 508"/>
                <a:gd name="T87" fmla="*/ 354 h 788"/>
                <a:gd name="T88" fmla="*/ 249 w 508"/>
                <a:gd name="T89" fmla="*/ 404 h 788"/>
                <a:gd name="T90" fmla="*/ 218 w 508"/>
                <a:gd name="T91" fmla="*/ 411 h 788"/>
                <a:gd name="T92" fmla="*/ 203 w 508"/>
                <a:gd name="T93" fmla="*/ 383 h 788"/>
                <a:gd name="T94" fmla="*/ 207 w 508"/>
                <a:gd name="T95" fmla="*/ 379 h 788"/>
                <a:gd name="T96" fmla="*/ 215 w 508"/>
                <a:gd name="T97" fmla="*/ 381 h 788"/>
                <a:gd name="T98" fmla="*/ 225 w 508"/>
                <a:gd name="T99" fmla="*/ 368 h 788"/>
                <a:gd name="T100" fmla="*/ 201 w 508"/>
                <a:gd name="T101" fmla="*/ 362 h 788"/>
                <a:gd name="T102" fmla="*/ 146 w 508"/>
                <a:gd name="T103" fmla="*/ 334 h 788"/>
                <a:gd name="T104" fmla="*/ 82 w 508"/>
                <a:gd name="T105" fmla="*/ 258 h 788"/>
                <a:gd name="T106" fmla="*/ 62 w 508"/>
                <a:gd name="T107" fmla="*/ 226 h 788"/>
                <a:gd name="T108" fmla="*/ 25 w 508"/>
                <a:gd name="T109" fmla="*/ 195 h 788"/>
                <a:gd name="T110" fmla="*/ 30 w 508"/>
                <a:gd name="T111" fmla="*/ 161 h 788"/>
                <a:gd name="T112" fmla="*/ 37 w 508"/>
                <a:gd name="T113" fmla="*/ 152 h 788"/>
                <a:gd name="T114" fmla="*/ 6 w 508"/>
                <a:gd name="T115" fmla="*/ 62 h 788"/>
                <a:gd name="T116" fmla="*/ 2 w 508"/>
                <a:gd name="T117" fmla="*/ 19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8" h="788">
                  <a:moveTo>
                    <a:pt x="2" y="19"/>
                  </a:moveTo>
                  <a:lnTo>
                    <a:pt x="1" y="1"/>
                  </a:lnTo>
                  <a:lnTo>
                    <a:pt x="1" y="0"/>
                  </a:lnTo>
                  <a:lnTo>
                    <a:pt x="155" y="6"/>
                  </a:lnTo>
                  <a:lnTo>
                    <a:pt x="436" y="394"/>
                  </a:lnTo>
                  <a:lnTo>
                    <a:pt x="507" y="724"/>
                  </a:lnTo>
                  <a:lnTo>
                    <a:pt x="508" y="772"/>
                  </a:lnTo>
                  <a:lnTo>
                    <a:pt x="508" y="774"/>
                  </a:lnTo>
                  <a:lnTo>
                    <a:pt x="508" y="774"/>
                  </a:lnTo>
                  <a:lnTo>
                    <a:pt x="488" y="775"/>
                  </a:lnTo>
                  <a:lnTo>
                    <a:pt x="445" y="788"/>
                  </a:lnTo>
                  <a:lnTo>
                    <a:pt x="440" y="784"/>
                  </a:lnTo>
                  <a:lnTo>
                    <a:pt x="437" y="778"/>
                  </a:lnTo>
                  <a:lnTo>
                    <a:pt x="424" y="776"/>
                  </a:lnTo>
                  <a:lnTo>
                    <a:pt x="408" y="782"/>
                  </a:lnTo>
                  <a:lnTo>
                    <a:pt x="391" y="774"/>
                  </a:lnTo>
                  <a:lnTo>
                    <a:pt x="388" y="769"/>
                  </a:lnTo>
                  <a:lnTo>
                    <a:pt x="388" y="760"/>
                  </a:lnTo>
                  <a:lnTo>
                    <a:pt x="384" y="740"/>
                  </a:lnTo>
                  <a:lnTo>
                    <a:pt x="370" y="732"/>
                  </a:lnTo>
                  <a:lnTo>
                    <a:pt x="363" y="727"/>
                  </a:lnTo>
                  <a:lnTo>
                    <a:pt x="360" y="720"/>
                  </a:lnTo>
                  <a:lnTo>
                    <a:pt x="354" y="717"/>
                  </a:lnTo>
                  <a:lnTo>
                    <a:pt x="348" y="713"/>
                  </a:lnTo>
                  <a:lnTo>
                    <a:pt x="343" y="700"/>
                  </a:lnTo>
                  <a:lnTo>
                    <a:pt x="333" y="694"/>
                  </a:lnTo>
                  <a:lnTo>
                    <a:pt x="328" y="698"/>
                  </a:lnTo>
                  <a:lnTo>
                    <a:pt x="320" y="701"/>
                  </a:lnTo>
                  <a:lnTo>
                    <a:pt x="314" y="694"/>
                  </a:lnTo>
                  <a:lnTo>
                    <a:pt x="312" y="685"/>
                  </a:lnTo>
                  <a:lnTo>
                    <a:pt x="303" y="678"/>
                  </a:lnTo>
                  <a:lnTo>
                    <a:pt x="298" y="677"/>
                  </a:lnTo>
                  <a:lnTo>
                    <a:pt x="295" y="662"/>
                  </a:lnTo>
                  <a:lnTo>
                    <a:pt x="284" y="651"/>
                  </a:lnTo>
                  <a:lnTo>
                    <a:pt x="272" y="648"/>
                  </a:lnTo>
                  <a:lnTo>
                    <a:pt x="264" y="643"/>
                  </a:lnTo>
                  <a:lnTo>
                    <a:pt x="272" y="640"/>
                  </a:lnTo>
                  <a:lnTo>
                    <a:pt x="277" y="637"/>
                  </a:lnTo>
                  <a:lnTo>
                    <a:pt x="277" y="631"/>
                  </a:lnTo>
                  <a:lnTo>
                    <a:pt x="272" y="632"/>
                  </a:lnTo>
                  <a:lnTo>
                    <a:pt x="268" y="631"/>
                  </a:lnTo>
                  <a:lnTo>
                    <a:pt x="268" y="627"/>
                  </a:lnTo>
                  <a:lnTo>
                    <a:pt x="276" y="622"/>
                  </a:lnTo>
                  <a:lnTo>
                    <a:pt x="276" y="618"/>
                  </a:lnTo>
                  <a:lnTo>
                    <a:pt x="269" y="617"/>
                  </a:lnTo>
                  <a:lnTo>
                    <a:pt x="269" y="613"/>
                  </a:lnTo>
                  <a:lnTo>
                    <a:pt x="271" y="608"/>
                  </a:lnTo>
                  <a:lnTo>
                    <a:pt x="272" y="604"/>
                  </a:lnTo>
                  <a:lnTo>
                    <a:pt x="268" y="601"/>
                  </a:lnTo>
                  <a:lnTo>
                    <a:pt x="264" y="594"/>
                  </a:lnTo>
                  <a:lnTo>
                    <a:pt x="270" y="591"/>
                  </a:lnTo>
                  <a:lnTo>
                    <a:pt x="281" y="589"/>
                  </a:lnTo>
                  <a:lnTo>
                    <a:pt x="269" y="581"/>
                  </a:lnTo>
                  <a:lnTo>
                    <a:pt x="278" y="579"/>
                  </a:lnTo>
                  <a:lnTo>
                    <a:pt x="284" y="576"/>
                  </a:lnTo>
                  <a:lnTo>
                    <a:pt x="279" y="572"/>
                  </a:lnTo>
                  <a:lnTo>
                    <a:pt x="275" y="568"/>
                  </a:lnTo>
                  <a:lnTo>
                    <a:pt x="275" y="562"/>
                  </a:lnTo>
                  <a:lnTo>
                    <a:pt x="267" y="559"/>
                  </a:lnTo>
                  <a:lnTo>
                    <a:pt x="261" y="559"/>
                  </a:lnTo>
                  <a:lnTo>
                    <a:pt x="261" y="554"/>
                  </a:lnTo>
                  <a:lnTo>
                    <a:pt x="277" y="549"/>
                  </a:lnTo>
                  <a:lnTo>
                    <a:pt x="282" y="543"/>
                  </a:lnTo>
                  <a:lnTo>
                    <a:pt x="272" y="540"/>
                  </a:lnTo>
                  <a:lnTo>
                    <a:pt x="264" y="531"/>
                  </a:lnTo>
                  <a:lnTo>
                    <a:pt x="271" y="520"/>
                  </a:lnTo>
                  <a:lnTo>
                    <a:pt x="273" y="508"/>
                  </a:lnTo>
                  <a:lnTo>
                    <a:pt x="269" y="508"/>
                  </a:lnTo>
                  <a:lnTo>
                    <a:pt x="272" y="491"/>
                  </a:lnTo>
                  <a:lnTo>
                    <a:pt x="272" y="482"/>
                  </a:lnTo>
                  <a:lnTo>
                    <a:pt x="259" y="475"/>
                  </a:lnTo>
                  <a:lnTo>
                    <a:pt x="259" y="460"/>
                  </a:lnTo>
                  <a:lnTo>
                    <a:pt x="278" y="430"/>
                  </a:lnTo>
                  <a:lnTo>
                    <a:pt x="284" y="424"/>
                  </a:lnTo>
                  <a:lnTo>
                    <a:pt x="283" y="417"/>
                  </a:lnTo>
                  <a:lnTo>
                    <a:pt x="281" y="407"/>
                  </a:lnTo>
                  <a:lnTo>
                    <a:pt x="287" y="400"/>
                  </a:lnTo>
                  <a:lnTo>
                    <a:pt x="303" y="394"/>
                  </a:lnTo>
                  <a:lnTo>
                    <a:pt x="310" y="383"/>
                  </a:lnTo>
                  <a:lnTo>
                    <a:pt x="314" y="384"/>
                  </a:lnTo>
                  <a:lnTo>
                    <a:pt x="318" y="392"/>
                  </a:lnTo>
                  <a:lnTo>
                    <a:pt x="321" y="391"/>
                  </a:lnTo>
                  <a:lnTo>
                    <a:pt x="321" y="384"/>
                  </a:lnTo>
                  <a:lnTo>
                    <a:pt x="318" y="372"/>
                  </a:lnTo>
                  <a:lnTo>
                    <a:pt x="312" y="371"/>
                  </a:lnTo>
                  <a:lnTo>
                    <a:pt x="312" y="365"/>
                  </a:lnTo>
                  <a:lnTo>
                    <a:pt x="317" y="358"/>
                  </a:lnTo>
                  <a:lnTo>
                    <a:pt x="319" y="354"/>
                  </a:lnTo>
                  <a:lnTo>
                    <a:pt x="300" y="360"/>
                  </a:lnTo>
                  <a:lnTo>
                    <a:pt x="249" y="404"/>
                  </a:lnTo>
                  <a:lnTo>
                    <a:pt x="230" y="410"/>
                  </a:lnTo>
                  <a:lnTo>
                    <a:pt x="218" y="411"/>
                  </a:lnTo>
                  <a:lnTo>
                    <a:pt x="211" y="389"/>
                  </a:lnTo>
                  <a:lnTo>
                    <a:pt x="203" y="383"/>
                  </a:lnTo>
                  <a:lnTo>
                    <a:pt x="204" y="380"/>
                  </a:lnTo>
                  <a:lnTo>
                    <a:pt x="207" y="379"/>
                  </a:lnTo>
                  <a:lnTo>
                    <a:pt x="212" y="378"/>
                  </a:lnTo>
                  <a:lnTo>
                    <a:pt x="215" y="381"/>
                  </a:lnTo>
                  <a:lnTo>
                    <a:pt x="222" y="378"/>
                  </a:lnTo>
                  <a:lnTo>
                    <a:pt x="225" y="368"/>
                  </a:lnTo>
                  <a:lnTo>
                    <a:pt x="218" y="363"/>
                  </a:lnTo>
                  <a:lnTo>
                    <a:pt x="201" y="362"/>
                  </a:lnTo>
                  <a:lnTo>
                    <a:pt x="186" y="356"/>
                  </a:lnTo>
                  <a:lnTo>
                    <a:pt x="146" y="334"/>
                  </a:lnTo>
                  <a:lnTo>
                    <a:pt x="122" y="311"/>
                  </a:lnTo>
                  <a:lnTo>
                    <a:pt x="82" y="258"/>
                  </a:lnTo>
                  <a:lnTo>
                    <a:pt x="70" y="231"/>
                  </a:lnTo>
                  <a:lnTo>
                    <a:pt x="62" y="226"/>
                  </a:lnTo>
                  <a:lnTo>
                    <a:pt x="62" y="222"/>
                  </a:lnTo>
                  <a:lnTo>
                    <a:pt x="25" y="195"/>
                  </a:lnTo>
                  <a:lnTo>
                    <a:pt x="18" y="173"/>
                  </a:lnTo>
                  <a:lnTo>
                    <a:pt x="30" y="161"/>
                  </a:lnTo>
                  <a:lnTo>
                    <a:pt x="29" y="171"/>
                  </a:lnTo>
                  <a:lnTo>
                    <a:pt x="37" y="152"/>
                  </a:lnTo>
                  <a:lnTo>
                    <a:pt x="0" y="84"/>
                  </a:lnTo>
                  <a:lnTo>
                    <a:pt x="6" y="62"/>
                  </a:lnTo>
                  <a:lnTo>
                    <a:pt x="4" y="39"/>
                  </a:lnTo>
                  <a:lnTo>
                    <a:pt x="2" y="19"/>
                  </a:lnTo>
                  <a:close/>
                </a:path>
              </a:pathLst>
            </a:custGeom>
            <a:noFill/>
            <a:ln w="6">
              <a:solidFill>
                <a:srgbClr val="6C6D7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Freeform 23"/>
            <p:cNvSpPr>
              <a:spLocks/>
            </p:cNvSpPr>
            <p:nvPr/>
          </p:nvSpPr>
          <p:spPr bwMode="auto">
            <a:xfrm>
              <a:off x="6230938" y="4743451"/>
              <a:ext cx="260350" cy="395288"/>
            </a:xfrm>
            <a:custGeom>
              <a:avLst/>
              <a:gdLst>
                <a:gd name="T0" fmla="*/ 419 w 491"/>
                <a:gd name="T1" fmla="*/ 198 h 746"/>
                <a:gd name="T2" fmla="*/ 452 w 491"/>
                <a:gd name="T3" fmla="*/ 234 h 746"/>
                <a:gd name="T4" fmla="*/ 462 w 491"/>
                <a:gd name="T5" fmla="*/ 334 h 746"/>
                <a:gd name="T6" fmla="*/ 483 w 491"/>
                <a:gd name="T7" fmla="*/ 413 h 746"/>
                <a:gd name="T8" fmla="*/ 421 w 491"/>
                <a:gd name="T9" fmla="*/ 381 h 746"/>
                <a:gd name="T10" fmla="*/ 366 w 491"/>
                <a:gd name="T11" fmla="*/ 330 h 746"/>
                <a:gd name="T12" fmla="*/ 312 w 491"/>
                <a:gd name="T13" fmla="*/ 305 h 746"/>
                <a:gd name="T14" fmla="*/ 299 w 491"/>
                <a:gd name="T15" fmla="*/ 359 h 746"/>
                <a:gd name="T16" fmla="*/ 283 w 491"/>
                <a:gd name="T17" fmla="*/ 401 h 746"/>
                <a:gd name="T18" fmla="*/ 305 w 491"/>
                <a:gd name="T19" fmla="*/ 417 h 746"/>
                <a:gd name="T20" fmla="*/ 283 w 491"/>
                <a:gd name="T21" fmla="*/ 441 h 746"/>
                <a:gd name="T22" fmla="*/ 224 w 491"/>
                <a:gd name="T23" fmla="*/ 444 h 746"/>
                <a:gd name="T24" fmla="*/ 229 w 491"/>
                <a:gd name="T25" fmla="*/ 469 h 746"/>
                <a:gd name="T26" fmla="*/ 222 w 491"/>
                <a:gd name="T27" fmla="*/ 518 h 746"/>
                <a:gd name="T28" fmla="*/ 224 w 491"/>
                <a:gd name="T29" fmla="*/ 574 h 746"/>
                <a:gd name="T30" fmla="*/ 199 w 491"/>
                <a:gd name="T31" fmla="*/ 622 h 746"/>
                <a:gd name="T32" fmla="*/ 195 w 491"/>
                <a:gd name="T33" fmla="*/ 674 h 746"/>
                <a:gd name="T34" fmla="*/ 187 w 491"/>
                <a:gd name="T35" fmla="*/ 696 h 746"/>
                <a:gd name="T36" fmla="*/ 205 w 491"/>
                <a:gd name="T37" fmla="*/ 746 h 746"/>
                <a:gd name="T38" fmla="*/ 131 w 491"/>
                <a:gd name="T39" fmla="*/ 717 h 746"/>
                <a:gd name="T40" fmla="*/ 85 w 491"/>
                <a:gd name="T41" fmla="*/ 708 h 746"/>
                <a:gd name="T42" fmla="*/ 8 w 491"/>
                <a:gd name="T43" fmla="*/ 711 h 746"/>
                <a:gd name="T44" fmla="*/ 64 w 491"/>
                <a:gd name="T45" fmla="*/ 565 h 746"/>
                <a:gd name="T46" fmla="*/ 55 w 491"/>
                <a:gd name="T47" fmla="*/ 513 h 746"/>
                <a:gd name="T48" fmla="*/ 124 w 491"/>
                <a:gd name="T49" fmla="*/ 355 h 746"/>
                <a:gd name="T50" fmla="*/ 137 w 491"/>
                <a:gd name="T51" fmla="*/ 323 h 746"/>
                <a:gd name="T52" fmla="*/ 148 w 491"/>
                <a:gd name="T53" fmla="*/ 297 h 746"/>
                <a:gd name="T54" fmla="*/ 146 w 491"/>
                <a:gd name="T55" fmla="*/ 263 h 746"/>
                <a:gd name="T56" fmla="*/ 143 w 491"/>
                <a:gd name="T57" fmla="*/ 229 h 746"/>
                <a:gd name="T58" fmla="*/ 141 w 491"/>
                <a:gd name="T59" fmla="*/ 209 h 746"/>
                <a:gd name="T60" fmla="*/ 140 w 491"/>
                <a:gd name="T61" fmla="*/ 112 h 746"/>
                <a:gd name="T62" fmla="*/ 98 w 491"/>
                <a:gd name="T63" fmla="*/ 87 h 746"/>
                <a:gd name="T64" fmla="*/ 54 w 491"/>
                <a:gd name="T65" fmla="*/ 59 h 746"/>
                <a:gd name="T66" fmla="*/ 124 w 491"/>
                <a:gd name="T67" fmla="*/ 1 h 746"/>
                <a:gd name="T68" fmla="*/ 129 w 491"/>
                <a:gd name="T69" fmla="*/ 8 h 746"/>
                <a:gd name="T70" fmla="*/ 188 w 491"/>
                <a:gd name="T71" fmla="*/ 0 h 746"/>
                <a:gd name="T72" fmla="*/ 229 w 491"/>
                <a:gd name="T73" fmla="*/ 68 h 746"/>
                <a:gd name="T74" fmla="*/ 261 w 491"/>
                <a:gd name="T75" fmla="*/ 125 h 746"/>
                <a:gd name="T76" fmla="*/ 385 w 491"/>
                <a:gd name="T77" fmla="*/ 142 h 746"/>
                <a:gd name="T78" fmla="*/ 398 w 491"/>
                <a:gd name="T79" fmla="*/ 182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1" h="746">
                  <a:moveTo>
                    <a:pt x="398" y="182"/>
                  </a:moveTo>
                  <a:lnTo>
                    <a:pt x="419" y="198"/>
                  </a:lnTo>
                  <a:lnTo>
                    <a:pt x="442" y="206"/>
                  </a:lnTo>
                  <a:lnTo>
                    <a:pt x="452" y="234"/>
                  </a:lnTo>
                  <a:lnTo>
                    <a:pt x="447" y="268"/>
                  </a:lnTo>
                  <a:lnTo>
                    <a:pt x="462" y="334"/>
                  </a:lnTo>
                  <a:lnTo>
                    <a:pt x="491" y="391"/>
                  </a:lnTo>
                  <a:lnTo>
                    <a:pt x="483" y="413"/>
                  </a:lnTo>
                  <a:lnTo>
                    <a:pt x="454" y="408"/>
                  </a:lnTo>
                  <a:lnTo>
                    <a:pt x="421" y="381"/>
                  </a:lnTo>
                  <a:lnTo>
                    <a:pt x="387" y="362"/>
                  </a:lnTo>
                  <a:lnTo>
                    <a:pt x="366" y="330"/>
                  </a:lnTo>
                  <a:lnTo>
                    <a:pt x="336" y="308"/>
                  </a:lnTo>
                  <a:lnTo>
                    <a:pt x="312" y="305"/>
                  </a:lnTo>
                  <a:lnTo>
                    <a:pt x="295" y="318"/>
                  </a:lnTo>
                  <a:lnTo>
                    <a:pt x="299" y="359"/>
                  </a:lnTo>
                  <a:lnTo>
                    <a:pt x="284" y="393"/>
                  </a:lnTo>
                  <a:lnTo>
                    <a:pt x="283" y="401"/>
                  </a:lnTo>
                  <a:lnTo>
                    <a:pt x="298" y="405"/>
                  </a:lnTo>
                  <a:lnTo>
                    <a:pt x="305" y="417"/>
                  </a:lnTo>
                  <a:lnTo>
                    <a:pt x="300" y="430"/>
                  </a:lnTo>
                  <a:lnTo>
                    <a:pt x="283" y="441"/>
                  </a:lnTo>
                  <a:lnTo>
                    <a:pt x="253" y="436"/>
                  </a:lnTo>
                  <a:lnTo>
                    <a:pt x="224" y="444"/>
                  </a:lnTo>
                  <a:lnTo>
                    <a:pt x="223" y="457"/>
                  </a:lnTo>
                  <a:lnTo>
                    <a:pt x="229" y="469"/>
                  </a:lnTo>
                  <a:lnTo>
                    <a:pt x="229" y="479"/>
                  </a:lnTo>
                  <a:lnTo>
                    <a:pt x="222" y="518"/>
                  </a:lnTo>
                  <a:lnTo>
                    <a:pt x="219" y="546"/>
                  </a:lnTo>
                  <a:lnTo>
                    <a:pt x="224" y="574"/>
                  </a:lnTo>
                  <a:lnTo>
                    <a:pt x="219" y="602"/>
                  </a:lnTo>
                  <a:lnTo>
                    <a:pt x="199" y="622"/>
                  </a:lnTo>
                  <a:lnTo>
                    <a:pt x="185" y="644"/>
                  </a:lnTo>
                  <a:lnTo>
                    <a:pt x="195" y="674"/>
                  </a:lnTo>
                  <a:lnTo>
                    <a:pt x="189" y="685"/>
                  </a:lnTo>
                  <a:lnTo>
                    <a:pt x="187" y="696"/>
                  </a:lnTo>
                  <a:lnTo>
                    <a:pt x="201" y="720"/>
                  </a:lnTo>
                  <a:lnTo>
                    <a:pt x="205" y="746"/>
                  </a:lnTo>
                  <a:lnTo>
                    <a:pt x="165" y="718"/>
                  </a:lnTo>
                  <a:lnTo>
                    <a:pt x="131" y="717"/>
                  </a:lnTo>
                  <a:lnTo>
                    <a:pt x="107" y="708"/>
                  </a:lnTo>
                  <a:lnTo>
                    <a:pt x="85" y="708"/>
                  </a:lnTo>
                  <a:lnTo>
                    <a:pt x="33" y="719"/>
                  </a:lnTo>
                  <a:lnTo>
                    <a:pt x="8" y="711"/>
                  </a:lnTo>
                  <a:lnTo>
                    <a:pt x="0" y="662"/>
                  </a:lnTo>
                  <a:lnTo>
                    <a:pt x="64" y="565"/>
                  </a:lnTo>
                  <a:lnTo>
                    <a:pt x="67" y="535"/>
                  </a:lnTo>
                  <a:lnTo>
                    <a:pt x="55" y="513"/>
                  </a:lnTo>
                  <a:lnTo>
                    <a:pt x="100" y="381"/>
                  </a:lnTo>
                  <a:lnTo>
                    <a:pt x="124" y="355"/>
                  </a:lnTo>
                  <a:lnTo>
                    <a:pt x="130" y="340"/>
                  </a:lnTo>
                  <a:lnTo>
                    <a:pt x="137" y="323"/>
                  </a:lnTo>
                  <a:lnTo>
                    <a:pt x="145" y="310"/>
                  </a:lnTo>
                  <a:lnTo>
                    <a:pt x="148" y="297"/>
                  </a:lnTo>
                  <a:lnTo>
                    <a:pt x="148" y="280"/>
                  </a:lnTo>
                  <a:lnTo>
                    <a:pt x="146" y="263"/>
                  </a:lnTo>
                  <a:lnTo>
                    <a:pt x="146" y="246"/>
                  </a:lnTo>
                  <a:lnTo>
                    <a:pt x="143" y="229"/>
                  </a:lnTo>
                  <a:lnTo>
                    <a:pt x="137" y="219"/>
                  </a:lnTo>
                  <a:lnTo>
                    <a:pt x="141" y="209"/>
                  </a:lnTo>
                  <a:lnTo>
                    <a:pt x="146" y="182"/>
                  </a:lnTo>
                  <a:lnTo>
                    <a:pt x="140" y="112"/>
                  </a:lnTo>
                  <a:lnTo>
                    <a:pt x="115" y="91"/>
                  </a:lnTo>
                  <a:lnTo>
                    <a:pt x="98" y="87"/>
                  </a:lnTo>
                  <a:lnTo>
                    <a:pt x="67" y="71"/>
                  </a:lnTo>
                  <a:lnTo>
                    <a:pt x="54" y="59"/>
                  </a:lnTo>
                  <a:lnTo>
                    <a:pt x="83" y="23"/>
                  </a:lnTo>
                  <a:lnTo>
                    <a:pt x="124" y="1"/>
                  </a:lnTo>
                  <a:lnTo>
                    <a:pt x="128" y="3"/>
                  </a:lnTo>
                  <a:lnTo>
                    <a:pt x="129" y="8"/>
                  </a:lnTo>
                  <a:lnTo>
                    <a:pt x="159" y="1"/>
                  </a:lnTo>
                  <a:lnTo>
                    <a:pt x="188" y="0"/>
                  </a:lnTo>
                  <a:lnTo>
                    <a:pt x="229" y="31"/>
                  </a:lnTo>
                  <a:lnTo>
                    <a:pt x="229" y="68"/>
                  </a:lnTo>
                  <a:lnTo>
                    <a:pt x="224" y="108"/>
                  </a:lnTo>
                  <a:lnTo>
                    <a:pt x="261" y="125"/>
                  </a:lnTo>
                  <a:lnTo>
                    <a:pt x="352" y="127"/>
                  </a:lnTo>
                  <a:lnTo>
                    <a:pt x="385" y="142"/>
                  </a:lnTo>
                  <a:lnTo>
                    <a:pt x="390" y="163"/>
                  </a:lnTo>
                  <a:lnTo>
                    <a:pt x="398" y="182"/>
                  </a:lnTo>
                  <a:close/>
                </a:path>
              </a:pathLst>
            </a:custGeom>
            <a:solidFill>
              <a:srgbClr val="E6E6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24"/>
            <p:cNvSpPr>
              <a:spLocks/>
            </p:cNvSpPr>
            <p:nvPr/>
          </p:nvSpPr>
          <p:spPr bwMode="auto">
            <a:xfrm>
              <a:off x="6230938" y="4743451"/>
              <a:ext cx="260350" cy="395288"/>
            </a:xfrm>
            <a:custGeom>
              <a:avLst/>
              <a:gdLst>
                <a:gd name="T0" fmla="*/ 419 w 491"/>
                <a:gd name="T1" fmla="*/ 198 h 746"/>
                <a:gd name="T2" fmla="*/ 452 w 491"/>
                <a:gd name="T3" fmla="*/ 234 h 746"/>
                <a:gd name="T4" fmla="*/ 462 w 491"/>
                <a:gd name="T5" fmla="*/ 334 h 746"/>
                <a:gd name="T6" fmla="*/ 483 w 491"/>
                <a:gd name="T7" fmla="*/ 413 h 746"/>
                <a:gd name="T8" fmla="*/ 421 w 491"/>
                <a:gd name="T9" fmla="*/ 381 h 746"/>
                <a:gd name="T10" fmla="*/ 366 w 491"/>
                <a:gd name="T11" fmla="*/ 330 h 746"/>
                <a:gd name="T12" fmla="*/ 312 w 491"/>
                <a:gd name="T13" fmla="*/ 305 h 746"/>
                <a:gd name="T14" fmla="*/ 299 w 491"/>
                <a:gd name="T15" fmla="*/ 359 h 746"/>
                <a:gd name="T16" fmla="*/ 283 w 491"/>
                <a:gd name="T17" fmla="*/ 401 h 746"/>
                <a:gd name="T18" fmla="*/ 305 w 491"/>
                <a:gd name="T19" fmla="*/ 417 h 746"/>
                <a:gd name="T20" fmla="*/ 283 w 491"/>
                <a:gd name="T21" fmla="*/ 441 h 746"/>
                <a:gd name="T22" fmla="*/ 224 w 491"/>
                <a:gd name="T23" fmla="*/ 444 h 746"/>
                <a:gd name="T24" fmla="*/ 229 w 491"/>
                <a:gd name="T25" fmla="*/ 469 h 746"/>
                <a:gd name="T26" fmla="*/ 222 w 491"/>
                <a:gd name="T27" fmla="*/ 518 h 746"/>
                <a:gd name="T28" fmla="*/ 224 w 491"/>
                <a:gd name="T29" fmla="*/ 574 h 746"/>
                <a:gd name="T30" fmla="*/ 199 w 491"/>
                <a:gd name="T31" fmla="*/ 622 h 746"/>
                <a:gd name="T32" fmla="*/ 195 w 491"/>
                <a:gd name="T33" fmla="*/ 674 h 746"/>
                <a:gd name="T34" fmla="*/ 187 w 491"/>
                <a:gd name="T35" fmla="*/ 696 h 746"/>
                <a:gd name="T36" fmla="*/ 205 w 491"/>
                <a:gd name="T37" fmla="*/ 746 h 746"/>
                <a:gd name="T38" fmla="*/ 131 w 491"/>
                <a:gd name="T39" fmla="*/ 717 h 746"/>
                <a:gd name="T40" fmla="*/ 85 w 491"/>
                <a:gd name="T41" fmla="*/ 708 h 746"/>
                <a:gd name="T42" fmla="*/ 8 w 491"/>
                <a:gd name="T43" fmla="*/ 711 h 746"/>
                <a:gd name="T44" fmla="*/ 64 w 491"/>
                <a:gd name="T45" fmla="*/ 565 h 746"/>
                <a:gd name="T46" fmla="*/ 55 w 491"/>
                <a:gd name="T47" fmla="*/ 513 h 746"/>
                <a:gd name="T48" fmla="*/ 124 w 491"/>
                <a:gd name="T49" fmla="*/ 355 h 746"/>
                <a:gd name="T50" fmla="*/ 137 w 491"/>
                <a:gd name="T51" fmla="*/ 323 h 746"/>
                <a:gd name="T52" fmla="*/ 148 w 491"/>
                <a:gd name="T53" fmla="*/ 297 h 746"/>
                <a:gd name="T54" fmla="*/ 146 w 491"/>
                <a:gd name="T55" fmla="*/ 263 h 746"/>
                <a:gd name="T56" fmla="*/ 143 w 491"/>
                <a:gd name="T57" fmla="*/ 229 h 746"/>
                <a:gd name="T58" fmla="*/ 141 w 491"/>
                <a:gd name="T59" fmla="*/ 209 h 746"/>
                <a:gd name="T60" fmla="*/ 140 w 491"/>
                <a:gd name="T61" fmla="*/ 112 h 746"/>
                <a:gd name="T62" fmla="*/ 98 w 491"/>
                <a:gd name="T63" fmla="*/ 87 h 746"/>
                <a:gd name="T64" fmla="*/ 54 w 491"/>
                <a:gd name="T65" fmla="*/ 59 h 746"/>
                <a:gd name="T66" fmla="*/ 124 w 491"/>
                <a:gd name="T67" fmla="*/ 1 h 746"/>
                <a:gd name="T68" fmla="*/ 129 w 491"/>
                <a:gd name="T69" fmla="*/ 8 h 746"/>
                <a:gd name="T70" fmla="*/ 188 w 491"/>
                <a:gd name="T71" fmla="*/ 0 h 746"/>
                <a:gd name="T72" fmla="*/ 229 w 491"/>
                <a:gd name="T73" fmla="*/ 68 h 746"/>
                <a:gd name="T74" fmla="*/ 261 w 491"/>
                <a:gd name="T75" fmla="*/ 125 h 746"/>
                <a:gd name="T76" fmla="*/ 385 w 491"/>
                <a:gd name="T77" fmla="*/ 142 h 746"/>
                <a:gd name="T78" fmla="*/ 398 w 491"/>
                <a:gd name="T79" fmla="*/ 182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1" h="746">
                  <a:moveTo>
                    <a:pt x="398" y="182"/>
                  </a:moveTo>
                  <a:lnTo>
                    <a:pt x="419" y="198"/>
                  </a:lnTo>
                  <a:lnTo>
                    <a:pt x="442" y="206"/>
                  </a:lnTo>
                  <a:lnTo>
                    <a:pt x="452" y="234"/>
                  </a:lnTo>
                  <a:lnTo>
                    <a:pt x="447" y="268"/>
                  </a:lnTo>
                  <a:lnTo>
                    <a:pt x="462" y="334"/>
                  </a:lnTo>
                  <a:lnTo>
                    <a:pt x="491" y="391"/>
                  </a:lnTo>
                  <a:lnTo>
                    <a:pt x="483" y="413"/>
                  </a:lnTo>
                  <a:lnTo>
                    <a:pt x="454" y="408"/>
                  </a:lnTo>
                  <a:lnTo>
                    <a:pt x="421" y="381"/>
                  </a:lnTo>
                  <a:lnTo>
                    <a:pt x="387" y="362"/>
                  </a:lnTo>
                  <a:lnTo>
                    <a:pt x="366" y="330"/>
                  </a:lnTo>
                  <a:lnTo>
                    <a:pt x="336" y="308"/>
                  </a:lnTo>
                  <a:lnTo>
                    <a:pt x="312" y="305"/>
                  </a:lnTo>
                  <a:lnTo>
                    <a:pt x="295" y="318"/>
                  </a:lnTo>
                  <a:lnTo>
                    <a:pt x="299" y="359"/>
                  </a:lnTo>
                  <a:lnTo>
                    <a:pt x="284" y="393"/>
                  </a:lnTo>
                  <a:lnTo>
                    <a:pt x="283" y="401"/>
                  </a:lnTo>
                  <a:lnTo>
                    <a:pt x="298" y="405"/>
                  </a:lnTo>
                  <a:lnTo>
                    <a:pt x="305" y="417"/>
                  </a:lnTo>
                  <a:lnTo>
                    <a:pt x="300" y="430"/>
                  </a:lnTo>
                  <a:lnTo>
                    <a:pt x="283" y="441"/>
                  </a:lnTo>
                  <a:lnTo>
                    <a:pt x="253" y="436"/>
                  </a:lnTo>
                  <a:lnTo>
                    <a:pt x="224" y="444"/>
                  </a:lnTo>
                  <a:lnTo>
                    <a:pt x="223" y="457"/>
                  </a:lnTo>
                  <a:lnTo>
                    <a:pt x="229" y="469"/>
                  </a:lnTo>
                  <a:lnTo>
                    <a:pt x="229" y="479"/>
                  </a:lnTo>
                  <a:lnTo>
                    <a:pt x="222" y="518"/>
                  </a:lnTo>
                  <a:lnTo>
                    <a:pt x="219" y="546"/>
                  </a:lnTo>
                  <a:lnTo>
                    <a:pt x="224" y="574"/>
                  </a:lnTo>
                  <a:lnTo>
                    <a:pt x="219" y="602"/>
                  </a:lnTo>
                  <a:lnTo>
                    <a:pt x="199" y="622"/>
                  </a:lnTo>
                  <a:lnTo>
                    <a:pt x="185" y="644"/>
                  </a:lnTo>
                  <a:lnTo>
                    <a:pt x="195" y="674"/>
                  </a:lnTo>
                  <a:lnTo>
                    <a:pt x="189" y="685"/>
                  </a:lnTo>
                  <a:lnTo>
                    <a:pt x="187" y="696"/>
                  </a:lnTo>
                  <a:lnTo>
                    <a:pt x="201" y="720"/>
                  </a:lnTo>
                  <a:lnTo>
                    <a:pt x="205" y="746"/>
                  </a:lnTo>
                  <a:lnTo>
                    <a:pt x="165" y="718"/>
                  </a:lnTo>
                  <a:lnTo>
                    <a:pt x="131" y="717"/>
                  </a:lnTo>
                  <a:lnTo>
                    <a:pt x="107" y="708"/>
                  </a:lnTo>
                  <a:lnTo>
                    <a:pt x="85" y="708"/>
                  </a:lnTo>
                  <a:lnTo>
                    <a:pt x="33" y="719"/>
                  </a:lnTo>
                  <a:lnTo>
                    <a:pt x="8" y="711"/>
                  </a:lnTo>
                  <a:lnTo>
                    <a:pt x="0" y="662"/>
                  </a:lnTo>
                  <a:lnTo>
                    <a:pt x="64" y="565"/>
                  </a:lnTo>
                  <a:lnTo>
                    <a:pt x="67" y="535"/>
                  </a:lnTo>
                  <a:lnTo>
                    <a:pt x="55" y="513"/>
                  </a:lnTo>
                  <a:lnTo>
                    <a:pt x="100" y="381"/>
                  </a:lnTo>
                  <a:lnTo>
                    <a:pt x="124" y="355"/>
                  </a:lnTo>
                  <a:lnTo>
                    <a:pt x="130" y="340"/>
                  </a:lnTo>
                  <a:lnTo>
                    <a:pt x="137" y="323"/>
                  </a:lnTo>
                  <a:lnTo>
                    <a:pt x="145" y="310"/>
                  </a:lnTo>
                  <a:lnTo>
                    <a:pt x="148" y="297"/>
                  </a:lnTo>
                  <a:lnTo>
                    <a:pt x="148" y="280"/>
                  </a:lnTo>
                  <a:lnTo>
                    <a:pt x="146" y="263"/>
                  </a:lnTo>
                  <a:lnTo>
                    <a:pt x="146" y="246"/>
                  </a:lnTo>
                  <a:lnTo>
                    <a:pt x="143" y="229"/>
                  </a:lnTo>
                  <a:lnTo>
                    <a:pt x="137" y="219"/>
                  </a:lnTo>
                  <a:lnTo>
                    <a:pt x="141" y="209"/>
                  </a:lnTo>
                  <a:lnTo>
                    <a:pt x="146" y="182"/>
                  </a:lnTo>
                  <a:lnTo>
                    <a:pt x="140" y="112"/>
                  </a:lnTo>
                  <a:lnTo>
                    <a:pt x="115" y="91"/>
                  </a:lnTo>
                  <a:lnTo>
                    <a:pt x="98" y="87"/>
                  </a:lnTo>
                  <a:lnTo>
                    <a:pt x="67" y="71"/>
                  </a:lnTo>
                  <a:lnTo>
                    <a:pt x="54" y="59"/>
                  </a:lnTo>
                  <a:lnTo>
                    <a:pt x="83" y="23"/>
                  </a:lnTo>
                  <a:lnTo>
                    <a:pt x="124" y="1"/>
                  </a:lnTo>
                  <a:lnTo>
                    <a:pt x="128" y="3"/>
                  </a:lnTo>
                  <a:lnTo>
                    <a:pt x="129" y="8"/>
                  </a:lnTo>
                  <a:lnTo>
                    <a:pt x="159" y="1"/>
                  </a:lnTo>
                  <a:lnTo>
                    <a:pt x="188" y="0"/>
                  </a:lnTo>
                  <a:lnTo>
                    <a:pt x="229" y="31"/>
                  </a:lnTo>
                  <a:lnTo>
                    <a:pt x="229" y="68"/>
                  </a:lnTo>
                  <a:lnTo>
                    <a:pt x="224" y="108"/>
                  </a:lnTo>
                  <a:lnTo>
                    <a:pt x="261" y="125"/>
                  </a:lnTo>
                  <a:lnTo>
                    <a:pt x="352" y="127"/>
                  </a:lnTo>
                  <a:lnTo>
                    <a:pt x="385" y="142"/>
                  </a:lnTo>
                  <a:lnTo>
                    <a:pt x="390" y="163"/>
                  </a:lnTo>
                  <a:lnTo>
                    <a:pt x="398" y="182"/>
                  </a:lnTo>
                  <a:close/>
                </a:path>
              </a:pathLst>
            </a:custGeom>
            <a:noFill/>
            <a:ln w="6">
              <a:solidFill>
                <a:srgbClr val="6C6D7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Freeform 25"/>
            <p:cNvSpPr>
              <a:spLocks/>
            </p:cNvSpPr>
            <p:nvPr/>
          </p:nvSpPr>
          <p:spPr bwMode="auto">
            <a:xfrm>
              <a:off x="6329363" y="4905376"/>
              <a:ext cx="292100" cy="338138"/>
            </a:xfrm>
            <a:custGeom>
              <a:avLst/>
              <a:gdLst>
                <a:gd name="T0" fmla="*/ 510 w 553"/>
                <a:gd name="T1" fmla="*/ 461 h 639"/>
                <a:gd name="T2" fmla="*/ 521 w 553"/>
                <a:gd name="T3" fmla="*/ 465 h 639"/>
                <a:gd name="T4" fmla="*/ 538 w 553"/>
                <a:gd name="T5" fmla="*/ 503 h 639"/>
                <a:gd name="T6" fmla="*/ 532 w 553"/>
                <a:gd name="T7" fmla="*/ 520 h 639"/>
                <a:gd name="T8" fmla="*/ 533 w 553"/>
                <a:gd name="T9" fmla="*/ 535 h 639"/>
                <a:gd name="T10" fmla="*/ 546 w 553"/>
                <a:gd name="T11" fmla="*/ 540 h 639"/>
                <a:gd name="T12" fmla="*/ 553 w 553"/>
                <a:gd name="T13" fmla="*/ 559 h 639"/>
                <a:gd name="T14" fmla="*/ 532 w 553"/>
                <a:gd name="T15" fmla="*/ 575 h 639"/>
                <a:gd name="T16" fmla="*/ 517 w 553"/>
                <a:gd name="T17" fmla="*/ 604 h 639"/>
                <a:gd name="T18" fmla="*/ 505 w 553"/>
                <a:gd name="T19" fmla="*/ 608 h 639"/>
                <a:gd name="T20" fmla="*/ 442 w 553"/>
                <a:gd name="T21" fmla="*/ 604 h 639"/>
                <a:gd name="T22" fmla="*/ 364 w 553"/>
                <a:gd name="T23" fmla="*/ 601 h 639"/>
                <a:gd name="T24" fmla="*/ 332 w 553"/>
                <a:gd name="T25" fmla="*/ 611 h 639"/>
                <a:gd name="T26" fmla="*/ 293 w 553"/>
                <a:gd name="T27" fmla="*/ 613 h 639"/>
                <a:gd name="T28" fmla="*/ 181 w 553"/>
                <a:gd name="T29" fmla="*/ 622 h 639"/>
                <a:gd name="T30" fmla="*/ 166 w 553"/>
                <a:gd name="T31" fmla="*/ 623 h 639"/>
                <a:gd name="T32" fmla="*/ 168 w 553"/>
                <a:gd name="T33" fmla="*/ 630 h 639"/>
                <a:gd name="T34" fmla="*/ 183 w 553"/>
                <a:gd name="T35" fmla="*/ 634 h 639"/>
                <a:gd name="T36" fmla="*/ 149 w 553"/>
                <a:gd name="T37" fmla="*/ 639 h 639"/>
                <a:gd name="T38" fmla="*/ 122 w 553"/>
                <a:gd name="T39" fmla="*/ 628 h 639"/>
                <a:gd name="T40" fmla="*/ 59 w 553"/>
                <a:gd name="T41" fmla="*/ 622 h 639"/>
                <a:gd name="T42" fmla="*/ 62 w 553"/>
                <a:gd name="T43" fmla="*/ 617 h 639"/>
                <a:gd name="T44" fmla="*/ 68 w 553"/>
                <a:gd name="T45" fmla="*/ 613 h 639"/>
                <a:gd name="T46" fmla="*/ 53 w 553"/>
                <a:gd name="T47" fmla="*/ 611 h 639"/>
                <a:gd name="T48" fmla="*/ 47 w 553"/>
                <a:gd name="T49" fmla="*/ 604 h 639"/>
                <a:gd name="T50" fmla="*/ 53 w 553"/>
                <a:gd name="T51" fmla="*/ 597 h 639"/>
                <a:gd name="T52" fmla="*/ 59 w 553"/>
                <a:gd name="T53" fmla="*/ 588 h 639"/>
                <a:gd name="T54" fmla="*/ 47 w 553"/>
                <a:gd name="T55" fmla="*/ 571 h 639"/>
                <a:gd name="T56" fmla="*/ 52 w 553"/>
                <a:gd name="T57" fmla="*/ 562 h 639"/>
                <a:gd name="T58" fmla="*/ 43 w 553"/>
                <a:gd name="T59" fmla="*/ 535 h 639"/>
                <a:gd name="T60" fmla="*/ 52 w 553"/>
                <a:gd name="T61" fmla="*/ 507 h 639"/>
                <a:gd name="T62" fmla="*/ 44 w 553"/>
                <a:gd name="T63" fmla="*/ 496 h 639"/>
                <a:gd name="T64" fmla="*/ 29 w 553"/>
                <a:gd name="T65" fmla="*/ 456 h 639"/>
                <a:gd name="T66" fmla="*/ 16 w 553"/>
                <a:gd name="T67" fmla="*/ 415 h 639"/>
                <a:gd name="T68" fmla="*/ 4 w 553"/>
                <a:gd name="T69" fmla="*/ 380 h 639"/>
                <a:gd name="T70" fmla="*/ 0 w 553"/>
                <a:gd name="T71" fmla="*/ 339 h 639"/>
                <a:gd name="T72" fmla="*/ 34 w 553"/>
                <a:gd name="T73" fmla="*/ 297 h 639"/>
                <a:gd name="T74" fmla="*/ 34 w 553"/>
                <a:gd name="T75" fmla="*/ 241 h 639"/>
                <a:gd name="T76" fmla="*/ 44 w 553"/>
                <a:gd name="T77" fmla="*/ 174 h 639"/>
                <a:gd name="T78" fmla="*/ 38 w 553"/>
                <a:gd name="T79" fmla="*/ 152 h 639"/>
                <a:gd name="T80" fmla="*/ 68 w 553"/>
                <a:gd name="T81" fmla="*/ 131 h 639"/>
                <a:gd name="T82" fmla="*/ 115 w 553"/>
                <a:gd name="T83" fmla="*/ 125 h 639"/>
                <a:gd name="T84" fmla="*/ 113 w 553"/>
                <a:gd name="T85" fmla="*/ 100 h 639"/>
                <a:gd name="T86" fmla="*/ 99 w 553"/>
                <a:gd name="T87" fmla="*/ 88 h 639"/>
                <a:gd name="T88" fmla="*/ 110 w 553"/>
                <a:gd name="T89" fmla="*/ 13 h 639"/>
                <a:gd name="T90" fmla="*/ 151 w 553"/>
                <a:gd name="T91" fmla="*/ 3 h 639"/>
                <a:gd name="T92" fmla="*/ 202 w 553"/>
                <a:gd name="T93" fmla="*/ 57 h 639"/>
                <a:gd name="T94" fmla="*/ 269 w 553"/>
                <a:gd name="T95" fmla="*/ 103 h 639"/>
                <a:gd name="T96" fmla="*/ 262 w 553"/>
                <a:gd name="T97" fmla="*/ 147 h 639"/>
                <a:gd name="T98" fmla="*/ 281 w 553"/>
                <a:gd name="T99" fmla="*/ 169 h 639"/>
                <a:gd name="T100" fmla="*/ 334 w 553"/>
                <a:gd name="T101" fmla="*/ 167 h 639"/>
                <a:gd name="T102" fmla="*/ 370 w 553"/>
                <a:gd name="T103" fmla="*/ 196 h 639"/>
                <a:gd name="T104" fmla="*/ 376 w 553"/>
                <a:gd name="T105" fmla="*/ 306 h 639"/>
                <a:gd name="T106" fmla="*/ 415 w 553"/>
                <a:gd name="T107" fmla="*/ 367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3" h="639">
                  <a:moveTo>
                    <a:pt x="488" y="443"/>
                  </a:moveTo>
                  <a:lnTo>
                    <a:pt x="510" y="461"/>
                  </a:lnTo>
                  <a:lnTo>
                    <a:pt x="518" y="462"/>
                  </a:lnTo>
                  <a:lnTo>
                    <a:pt x="521" y="465"/>
                  </a:lnTo>
                  <a:lnTo>
                    <a:pt x="531" y="493"/>
                  </a:lnTo>
                  <a:lnTo>
                    <a:pt x="538" y="503"/>
                  </a:lnTo>
                  <a:lnTo>
                    <a:pt x="536" y="507"/>
                  </a:lnTo>
                  <a:lnTo>
                    <a:pt x="532" y="520"/>
                  </a:lnTo>
                  <a:lnTo>
                    <a:pt x="530" y="526"/>
                  </a:lnTo>
                  <a:lnTo>
                    <a:pt x="533" y="535"/>
                  </a:lnTo>
                  <a:lnTo>
                    <a:pt x="538" y="538"/>
                  </a:lnTo>
                  <a:lnTo>
                    <a:pt x="546" y="540"/>
                  </a:lnTo>
                  <a:lnTo>
                    <a:pt x="552" y="545"/>
                  </a:lnTo>
                  <a:lnTo>
                    <a:pt x="553" y="559"/>
                  </a:lnTo>
                  <a:lnTo>
                    <a:pt x="543" y="568"/>
                  </a:lnTo>
                  <a:lnTo>
                    <a:pt x="532" y="575"/>
                  </a:lnTo>
                  <a:lnTo>
                    <a:pt x="526" y="586"/>
                  </a:lnTo>
                  <a:lnTo>
                    <a:pt x="517" y="604"/>
                  </a:lnTo>
                  <a:lnTo>
                    <a:pt x="511" y="607"/>
                  </a:lnTo>
                  <a:lnTo>
                    <a:pt x="505" y="608"/>
                  </a:lnTo>
                  <a:lnTo>
                    <a:pt x="478" y="608"/>
                  </a:lnTo>
                  <a:lnTo>
                    <a:pt x="442" y="604"/>
                  </a:lnTo>
                  <a:lnTo>
                    <a:pt x="390" y="604"/>
                  </a:lnTo>
                  <a:lnTo>
                    <a:pt x="364" y="601"/>
                  </a:lnTo>
                  <a:lnTo>
                    <a:pt x="353" y="601"/>
                  </a:lnTo>
                  <a:lnTo>
                    <a:pt x="332" y="611"/>
                  </a:lnTo>
                  <a:lnTo>
                    <a:pt x="320" y="613"/>
                  </a:lnTo>
                  <a:lnTo>
                    <a:pt x="293" y="613"/>
                  </a:lnTo>
                  <a:lnTo>
                    <a:pt x="187" y="625"/>
                  </a:lnTo>
                  <a:lnTo>
                    <a:pt x="181" y="622"/>
                  </a:lnTo>
                  <a:lnTo>
                    <a:pt x="173" y="621"/>
                  </a:lnTo>
                  <a:lnTo>
                    <a:pt x="166" y="623"/>
                  </a:lnTo>
                  <a:lnTo>
                    <a:pt x="160" y="630"/>
                  </a:lnTo>
                  <a:lnTo>
                    <a:pt x="168" y="630"/>
                  </a:lnTo>
                  <a:lnTo>
                    <a:pt x="178" y="632"/>
                  </a:lnTo>
                  <a:lnTo>
                    <a:pt x="183" y="634"/>
                  </a:lnTo>
                  <a:lnTo>
                    <a:pt x="169" y="638"/>
                  </a:lnTo>
                  <a:lnTo>
                    <a:pt x="149" y="639"/>
                  </a:lnTo>
                  <a:lnTo>
                    <a:pt x="131" y="635"/>
                  </a:lnTo>
                  <a:lnTo>
                    <a:pt x="122" y="628"/>
                  </a:lnTo>
                  <a:lnTo>
                    <a:pt x="114" y="625"/>
                  </a:lnTo>
                  <a:lnTo>
                    <a:pt x="59" y="622"/>
                  </a:lnTo>
                  <a:lnTo>
                    <a:pt x="60" y="620"/>
                  </a:lnTo>
                  <a:lnTo>
                    <a:pt x="62" y="617"/>
                  </a:lnTo>
                  <a:lnTo>
                    <a:pt x="64" y="615"/>
                  </a:lnTo>
                  <a:lnTo>
                    <a:pt x="68" y="613"/>
                  </a:lnTo>
                  <a:lnTo>
                    <a:pt x="60" y="610"/>
                  </a:lnTo>
                  <a:lnTo>
                    <a:pt x="53" y="611"/>
                  </a:lnTo>
                  <a:lnTo>
                    <a:pt x="48" y="611"/>
                  </a:lnTo>
                  <a:lnTo>
                    <a:pt x="47" y="604"/>
                  </a:lnTo>
                  <a:lnTo>
                    <a:pt x="48" y="601"/>
                  </a:lnTo>
                  <a:lnTo>
                    <a:pt x="53" y="597"/>
                  </a:lnTo>
                  <a:lnTo>
                    <a:pt x="57" y="594"/>
                  </a:lnTo>
                  <a:lnTo>
                    <a:pt x="59" y="588"/>
                  </a:lnTo>
                  <a:lnTo>
                    <a:pt x="58" y="585"/>
                  </a:lnTo>
                  <a:lnTo>
                    <a:pt x="47" y="571"/>
                  </a:lnTo>
                  <a:lnTo>
                    <a:pt x="48" y="568"/>
                  </a:lnTo>
                  <a:lnTo>
                    <a:pt x="52" y="562"/>
                  </a:lnTo>
                  <a:lnTo>
                    <a:pt x="41" y="551"/>
                  </a:lnTo>
                  <a:lnTo>
                    <a:pt x="43" y="535"/>
                  </a:lnTo>
                  <a:lnTo>
                    <a:pt x="55" y="507"/>
                  </a:lnTo>
                  <a:lnTo>
                    <a:pt x="52" y="507"/>
                  </a:lnTo>
                  <a:lnTo>
                    <a:pt x="44" y="512"/>
                  </a:lnTo>
                  <a:lnTo>
                    <a:pt x="44" y="496"/>
                  </a:lnTo>
                  <a:lnTo>
                    <a:pt x="39" y="474"/>
                  </a:lnTo>
                  <a:lnTo>
                    <a:pt x="29" y="456"/>
                  </a:lnTo>
                  <a:lnTo>
                    <a:pt x="20" y="441"/>
                  </a:lnTo>
                  <a:lnTo>
                    <a:pt x="16" y="415"/>
                  </a:lnTo>
                  <a:lnTo>
                    <a:pt x="2" y="391"/>
                  </a:lnTo>
                  <a:lnTo>
                    <a:pt x="4" y="380"/>
                  </a:lnTo>
                  <a:lnTo>
                    <a:pt x="10" y="369"/>
                  </a:lnTo>
                  <a:lnTo>
                    <a:pt x="0" y="339"/>
                  </a:lnTo>
                  <a:lnTo>
                    <a:pt x="14" y="317"/>
                  </a:lnTo>
                  <a:lnTo>
                    <a:pt x="34" y="297"/>
                  </a:lnTo>
                  <a:lnTo>
                    <a:pt x="39" y="269"/>
                  </a:lnTo>
                  <a:lnTo>
                    <a:pt x="34" y="241"/>
                  </a:lnTo>
                  <a:lnTo>
                    <a:pt x="37" y="213"/>
                  </a:lnTo>
                  <a:lnTo>
                    <a:pt x="44" y="174"/>
                  </a:lnTo>
                  <a:lnTo>
                    <a:pt x="44" y="164"/>
                  </a:lnTo>
                  <a:lnTo>
                    <a:pt x="38" y="152"/>
                  </a:lnTo>
                  <a:lnTo>
                    <a:pt x="39" y="139"/>
                  </a:lnTo>
                  <a:lnTo>
                    <a:pt x="68" y="131"/>
                  </a:lnTo>
                  <a:lnTo>
                    <a:pt x="98" y="136"/>
                  </a:lnTo>
                  <a:lnTo>
                    <a:pt x="115" y="125"/>
                  </a:lnTo>
                  <a:lnTo>
                    <a:pt x="120" y="112"/>
                  </a:lnTo>
                  <a:lnTo>
                    <a:pt x="113" y="100"/>
                  </a:lnTo>
                  <a:lnTo>
                    <a:pt x="98" y="96"/>
                  </a:lnTo>
                  <a:lnTo>
                    <a:pt x="99" y="88"/>
                  </a:lnTo>
                  <a:lnTo>
                    <a:pt x="114" y="54"/>
                  </a:lnTo>
                  <a:lnTo>
                    <a:pt x="110" y="13"/>
                  </a:lnTo>
                  <a:lnTo>
                    <a:pt x="127" y="0"/>
                  </a:lnTo>
                  <a:lnTo>
                    <a:pt x="151" y="3"/>
                  </a:lnTo>
                  <a:lnTo>
                    <a:pt x="181" y="25"/>
                  </a:lnTo>
                  <a:lnTo>
                    <a:pt x="202" y="57"/>
                  </a:lnTo>
                  <a:lnTo>
                    <a:pt x="236" y="76"/>
                  </a:lnTo>
                  <a:lnTo>
                    <a:pt x="269" y="103"/>
                  </a:lnTo>
                  <a:lnTo>
                    <a:pt x="251" y="123"/>
                  </a:lnTo>
                  <a:lnTo>
                    <a:pt x="262" y="147"/>
                  </a:lnTo>
                  <a:lnTo>
                    <a:pt x="268" y="159"/>
                  </a:lnTo>
                  <a:lnTo>
                    <a:pt x="281" y="169"/>
                  </a:lnTo>
                  <a:lnTo>
                    <a:pt x="318" y="164"/>
                  </a:lnTo>
                  <a:lnTo>
                    <a:pt x="334" y="167"/>
                  </a:lnTo>
                  <a:lnTo>
                    <a:pt x="362" y="184"/>
                  </a:lnTo>
                  <a:lnTo>
                    <a:pt x="370" y="196"/>
                  </a:lnTo>
                  <a:lnTo>
                    <a:pt x="367" y="271"/>
                  </a:lnTo>
                  <a:lnTo>
                    <a:pt x="376" y="306"/>
                  </a:lnTo>
                  <a:lnTo>
                    <a:pt x="392" y="337"/>
                  </a:lnTo>
                  <a:lnTo>
                    <a:pt x="415" y="367"/>
                  </a:lnTo>
                  <a:lnTo>
                    <a:pt x="488" y="443"/>
                  </a:lnTo>
                  <a:close/>
                </a:path>
              </a:pathLst>
            </a:custGeom>
            <a:solidFill>
              <a:srgbClr val="E6E6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6"/>
            <p:cNvSpPr>
              <a:spLocks/>
            </p:cNvSpPr>
            <p:nvPr/>
          </p:nvSpPr>
          <p:spPr bwMode="auto">
            <a:xfrm>
              <a:off x="6329363" y="4905376"/>
              <a:ext cx="292100" cy="338138"/>
            </a:xfrm>
            <a:custGeom>
              <a:avLst/>
              <a:gdLst>
                <a:gd name="T0" fmla="*/ 510 w 553"/>
                <a:gd name="T1" fmla="*/ 461 h 639"/>
                <a:gd name="T2" fmla="*/ 521 w 553"/>
                <a:gd name="T3" fmla="*/ 465 h 639"/>
                <a:gd name="T4" fmla="*/ 538 w 553"/>
                <a:gd name="T5" fmla="*/ 503 h 639"/>
                <a:gd name="T6" fmla="*/ 532 w 553"/>
                <a:gd name="T7" fmla="*/ 520 h 639"/>
                <a:gd name="T8" fmla="*/ 533 w 553"/>
                <a:gd name="T9" fmla="*/ 535 h 639"/>
                <a:gd name="T10" fmla="*/ 546 w 553"/>
                <a:gd name="T11" fmla="*/ 540 h 639"/>
                <a:gd name="T12" fmla="*/ 553 w 553"/>
                <a:gd name="T13" fmla="*/ 559 h 639"/>
                <a:gd name="T14" fmla="*/ 532 w 553"/>
                <a:gd name="T15" fmla="*/ 575 h 639"/>
                <a:gd name="T16" fmla="*/ 517 w 553"/>
                <a:gd name="T17" fmla="*/ 604 h 639"/>
                <a:gd name="T18" fmla="*/ 505 w 553"/>
                <a:gd name="T19" fmla="*/ 608 h 639"/>
                <a:gd name="T20" fmla="*/ 442 w 553"/>
                <a:gd name="T21" fmla="*/ 604 h 639"/>
                <a:gd name="T22" fmla="*/ 364 w 553"/>
                <a:gd name="T23" fmla="*/ 601 h 639"/>
                <a:gd name="T24" fmla="*/ 332 w 553"/>
                <a:gd name="T25" fmla="*/ 611 h 639"/>
                <a:gd name="T26" fmla="*/ 293 w 553"/>
                <a:gd name="T27" fmla="*/ 613 h 639"/>
                <a:gd name="T28" fmla="*/ 181 w 553"/>
                <a:gd name="T29" fmla="*/ 622 h 639"/>
                <a:gd name="T30" fmla="*/ 166 w 553"/>
                <a:gd name="T31" fmla="*/ 623 h 639"/>
                <a:gd name="T32" fmla="*/ 168 w 553"/>
                <a:gd name="T33" fmla="*/ 630 h 639"/>
                <a:gd name="T34" fmla="*/ 183 w 553"/>
                <a:gd name="T35" fmla="*/ 634 h 639"/>
                <a:gd name="T36" fmla="*/ 149 w 553"/>
                <a:gd name="T37" fmla="*/ 639 h 639"/>
                <a:gd name="T38" fmla="*/ 122 w 553"/>
                <a:gd name="T39" fmla="*/ 628 h 639"/>
                <a:gd name="T40" fmla="*/ 59 w 553"/>
                <a:gd name="T41" fmla="*/ 622 h 639"/>
                <a:gd name="T42" fmla="*/ 62 w 553"/>
                <a:gd name="T43" fmla="*/ 617 h 639"/>
                <a:gd name="T44" fmla="*/ 68 w 553"/>
                <a:gd name="T45" fmla="*/ 613 h 639"/>
                <a:gd name="T46" fmla="*/ 53 w 553"/>
                <a:gd name="T47" fmla="*/ 611 h 639"/>
                <a:gd name="T48" fmla="*/ 47 w 553"/>
                <a:gd name="T49" fmla="*/ 604 h 639"/>
                <a:gd name="T50" fmla="*/ 53 w 553"/>
                <a:gd name="T51" fmla="*/ 597 h 639"/>
                <a:gd name="T52" fmla="*/ 59 w 553"/>
                <a:gd name="T53" fmla="*/ 588 h 639"/>
                <a:gd name="T54" fmla="*/ 47 w 553"/>
                <a:gd name="T55" fmla="*/ 571 h 639"/>
                <a:gd name="T56" fmla="*/ 52 w 553"/>
                <a:gd name="T57" fmla="*/ 562 h 639"/>
                <a:gd name="T58" fmla="*/ 43 w 553"/>
                <a:gd name="T59" fmla="*/ 535 h 639"/>
                <a:gd name="T60" fmla="*/ 52 w 553"/>
                <a:gd name="T61" fmla="*/ 507 h 639"/>
                <a:gd name="T62" fmla="*/ 44 w 553"/>
                <a:gd name="T63" fmla="*/ 496 h 639"/>
                <a:gd name="T64" fmla="*/ 29 w 553"/>
                <a:gd name="T65" fmla="*/ 456 h 639"/>
                <a:gd name="T66" fmla="*/ 16 w 553"/>
                <a:gd name="T67" fmla="*/ 415 h 639"/>
                <a:gd name="T68" fmla="*/ 4 w 553"/>
                <a:gd name="T69" fmla="*/ 380 h 639"/>
                <a:gd name="T70" fmla="*/ 0 w 553"/>
                <a:gd name="T71" fmla="*/ 339 h 639"/>
                <a:gd name="T72" fmla="*/ 34 w 553"/>
                <a:gd name="T73" fmla="*/ 297 h 639"/>
                <a:gd name="T74" fmla="*/ 34 w 553"/>
                <a:gd name="T75" fmla="*/ 241 h 639"/>
                <a:gd name="T76" fmla="*/ 44 w 553"/>
                <a:gd name="T77" fmla="*/ 174 h 639"/>
                <a:gd name="T78" fmla="*/ 38 w 553"/>
                <a:gd name="T79" fmla="*/ 152 h 639"/>
                <a:gd name="T80" fmla="*/ 68 w 553"/>
                <a:gd name="T81" fmla="*/ 131 h 639"/>
                <a:gd name="T82" fmla="*/ 115 w 553"/>
                <a:gd name="T83" fmla="*/ 125 h 639"/>
                <a:gd name="T84" fmla="*/ 113 w 553"/>
                <a:gd name="T85" fmla="*/ 100 h 639"/>
                <a:gd name="T86" fmla="*/ 99 w 553"/>
                <a:gd name="T87" fmla="*/ 88 h 639"/>
                <a:gd name="T88" fmla="*/ 110 w 553"/>
                <a:gd name="T89" fmla="*/ 13 h 639"/>
                <a:gd name="T90" fmla="*/ 151 w 553"/>
                <a:gd name="T91" fmla="*/ 3 h 639"/>
                <a:gd name="T92" fmla="*/ 202 w 553"/>
                <a:gd name="T93" fmla="*/ 57 h 639"/>
                <a:gd name="T94" fmla="*/ 269 w 553"/>
                <a:gd name="T95" fmla="*/ 103 h 639"/>
                <a:gd name="T96" fmla="*/ 262 w 553"/>
                <a:gd name="T97" fmla="*/ 147 h 639"/>
                <a:gd name="T98" fmla="*/ 281 w 553"/>
                <a:gd name="T99" fmla="*/ 169 h 639"/>
                <a:gd name="T100" fmla="*/ 334 w 553"/>
                <a:gd name="T101" fmla="*/ 167 h 639"/>
                <a:gd name="T102" fmla="*/ 370 w 553"/>
                <a:gd name="T103" fmla="*/ 196 h 639"/>
                <a:gd name="T104" fmla="*/ 376 w 553"/>
                <a:gd name="T105" fmla="*/ 306 h 639"/>
                <a:gd name="T106" fmla="*/ 415 w 553"/>
                <a:gd name="T107" fmla="*/ 367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3" h="639">
                  <a:moveTo>
                    <a:pt x="488" y="443"/>
                  </a:moveTo>
                  <a:lnTo>
                    <a:pt x="510" y="461"/>
                  </a:lnTo>
                  <a:lnTo>
                    <a:pt x="518" y="462"/>
                  </a:lnTo>
                  <a:lnTo>
                    <a:pt x="521" y="465"/>
                  </a:lnTo>
                  <a:lnTo>
                    <a:pt x="531" y="493"/>
                  </a:lnTo>
                  <a:lnTo>
                    <a:pt x="538" y="503"/>
                  </a:lnTo>
                  <a:lnTo>
                    <a:pt x="536" y="507"/>
                  </a:lnTo>
                  <a:lnTo>
                    <a:pt x="532" y="520"/>
                  </a:lnTo>
                  <a:lnTo>
                    <a:pt x="530" y="526"/>
                  </a:lnTo>
                  <a:lnTo>
                    <a:pt x="533" y="535"/>
                  </a:lnTo>
                  <a:lnTo>
                    <a:pt x="538" y="538"/>
                  </a:lnTo>
                  <a:lnTo>
                    <a:pt x="546" y="540"/>
                  </a:lnTo>
                  <a:lnTo>
                    <a:pt x="552" y="545"/>
                  </a:lnTo>
                  <a:lnTo>
                    <a:pt x="553" y="559"/>
                  </a:lnTo>
                  <a:lnTo>
                    <a:pt x="543" y="568"/>
                  </a:lnTo>
                  <a:lnTo>
                    <a:pt x="532" y="575"/>
                  </a:lnTo>
                  <a:lnTo>
                    <a:pt x="526" y="586"/>
                  </a:lnTo>
                  <a:lnTo>
                    <a:pt x="517" y="604"/>
                  </a:lnTo>
                  <a:lnTo>
                    <a:pt x="511" y="607"/>
                  </a:lnTo>
                  <a:lnTo>
                    <a:pt x="505" y="608"/>
                  </a:lnTo>
                  <a:lnTo>
                    <a:pt x="478" y="608"/>
                  </a:lnTo>
                  <a:lnTo>
                    <a:pt x="442" y="604"/>
                  </a:lnTo>
                  <a:lnTo>
                    <a:pt x="390" y="604"/>
                  </a:lnTo>
                  <a:lnTo>
                    <a:pt x="364" y="601"/>
                  </a:lnTo>
                  <a:lnTo>
                    <a:pt x="353" y="601"/>
                  </a:lnTo>
                  <a:lnTo>
                    <a:pt x="332" y="611"/>
                  </a:lnTo>
                  <a:lnTo>
                    <a:pt x="320" y="613"/>
                  </a:lnTo>
                  <a:lnTo>
                    <a:pt x="293" y="613"/>
                  </a:lnTo>
                  <a:lnTo>
                    <a:pt x="187" y="625"/>
                  </a:lnTo>
                  <a:lnTo>
                    <a:pt x="181" y="622"/>
                  </a:lnTo>
                  <a:lnTo>
                    <a:pt x="173" y="621"/>
                  </a:lnTo>
                  <a:lnTo>
                    <a:pt x="166" y="623"/>
                  </a:lnTo>
                  <a:lnTo>
                    <a:pt x="160" y="630"/>
                  </a:lnTo>
                  <a:lnTo>
                    <a:pt x="168" y="630"/>
                  </a:lnTo>
                  <a:lnTo>
                    <a:pt x="178" y="632"/>
                  </a:lnTo>
                  <a:lnTo>
                    <a:pt x="183" y="634"/>
                  </a:lnTo>
                  <a:lnTo>
                    <a:pt x="169" y="638"/>
                  </a:lnTo>
                  <a:lnTo>
                    <a:pt x="149" y="639"/>
                  </a:lnTo>
                  <a:lnTo>
                    <a:pt x="131" y="635"/>
                  </a:lnTo>
                  <a:lnTo>
                    <a:pt x="122" y="628"/>
                  </a:lnTo>
                  <a:lnTo>
                    <a:pt x="114" y="625"/>
                  </a:lnTo>
                  <a:lnTo>
                    <a:pt x="59" y="622"/>
                  </a:lnTo>
                  <a:lnTo>
                    <a:pt x="60" y="620"/>
                  </a:lnTo>
                  <a:lnTo>
                    <a:pt x="62" y="617"/>
                  </a:lnTo>
                  <a:lnTo>
                    <a:pt x="64" y="615"/>
                  </a:lnTo>
                  <a:lnTo>
                    <a:pt x="68" y="613"/>
                  </a:lnTo>
                  <a:lnTo>
                    <a:pt x="60" y="610"/>
                  </a:lnTo>
                  <a:lnTo>
                    <a:pt x="53" y="611"/>
                  </a:lnTo>
                  <a:lnTo>
                    <a:pt x="48" y="611"/>
                  </a:lnTo>
                  <a:lnTo>
                    <a:pt x="47" y="604"/>
                  </a:lnTo>
                  <a:lnTo>
                    <a:pt x="48" y="601"/>
                  </a:lnTo>
                  <a:lnTo>
                    <a:pt x="53" y="597"/>
                  </a:lnTo>
                  <a:lnTo>
                    <a:pt x="57" y="594"/>
                  </a:lnTo>
                  <a:lnTo>
                    <a:pt x="59" y="588"/>
                  </a:lnTo>
                  <a:lnTo>
                    <a:pt x="58" y="585"/>
                  </a:lnTo>
                  <a:lnTo>
                    <a:pt x="47" y="571"/>
                  </a:lnTo>
                  <a:lnTo>
                    <a:pt x="48" y="568"/>
                  </a:lnTo>
                  <a:lnTo>
                    <a:pt x="52" y="562"/>
                  </a:lnTo>
                  <a:lnTo>
                    <a:pt x="41" y="551"/>
                  </a:lnTo>
                  <a:lnTo>
                    <a:pt x="43" y="535"/>
                  </a:lnTo>
                  <a:lnTo>
                    <a:pt x="55" y="507"/>
                  </a:lnTo>
                  <a:lnTo>
                    <a:pt x="52" y="507"/>
                  </a:lnTo>
                  <a:lnTo>
                    <a:pt x="44" y="512"/>
                  </a:lnTo>
                  <a:lnTo>
                    <a:pt x="44" y="496"/>
                  </a:lnTo>
                  <a:lnTo>
                    <a:pt x="39" y="474"/>
                  </a:lnTo>
                  <a:lnTo>
                    <a:pt x="29" y="456"/>
                  </a:lnTo>
                  <a:lnTo>
                    <a:pt x="20" y="441"/>
                  </a:lnTo>
                  <a:lnTo>
                    <a:pt x="16" y="415"/>
                  </a:lnTo>
                  <a:lnTo>
                    <a:pt x="2" y="391"/>
                  </a:lnTo>
                  <a:lnTo>
                    <a:pt x="4" y="380"/>
                  </a:lnTo>
                  <a:lnTo>
                    <a:pt x="10" y="369"/>
                  </a:lnTo>
                  <a:lnTo>
                    <a:pt x="0" y="339"/>
                  </a:lnTo>
                  <a:lnTo>
                    <a:pt x="14" y="317"/>
                  </a:lnTo>
                  <a:lnTo>
                    <a:pt x="34" y="297"/>
                  </a:lnTo>
                  <a:lnTo>
                    <a:pt x="39" y="269"/>
                  </a:lnTo>
                  <a:lnTo>
                    <a:pt x="34" y="241"/>
                  </a:lnTo>
                  <a:lnTo>
                    <a:pt x="37" y="213"/>
                  </a:lnTo>
                  <a:lnTo>
                    <a:pt x="44" y="174"/>
                  </a:lnTo>
                  <a:lnTo>
                    <a:pt x="44" y="164"/>
                  </a:lnTo>
                  <a:lnTo>
                    <a:pt x="38" y="152"/>
                  </a:lnTo>
                  <a:lnTo>
                    <a:pt x="39" y="139"/>
                  </a:lnTo>
                  <a:lnTo>
                    <a:pt x="68" y="131"/>
                  </a:lnTo>
                  <a:lnTo>
                    <a:pt x="98" y="136"/>
                  </a:lnTo>
                  <a:lnTo>
                    <a:pt x="115" y="125"/>
                  </a:lnTo>
                  <a:lnTo>
                    <a:pt x="120" y="112"/>
                  </a:lnTo>
                  <a:lnTo>
                    <a:pt x="113" y="100"/>
                  </a:lnTo>
                  <a:lnTo>
                    <a:pt x="98" y="96"/>
                  </a:lnTo>
                  <a:lnTo>
                    <a:pt x="99" y="88"/>
                  </a:lnTo>
                  <a:lnTo>
                    <a:pt x="114" y="54"/>
                  </a:lnTo>
                  <a:lnTo>
                    <a:pt x="110" y="13"/>
                  </a:lnTo>
                  <a:lnTo>
                    <a:pt x="127" y="0"/>
                  </a:lnTo>
                  <a:lnTo>
                    <a:pt x="151" y="3"/>
                  </a:lnTo>
                  <a:lnTo>
                    <a:pt x="181" y="25"/>
                  </a:lnTo>
                  <a:lnTo>
                    <a:pt x="202" y="57"/>
                  </a:lnTo>
                  <a:lnTo>
                    <a:pt x="236" y="76"/>
                  </a:lnTo>
                  <a:lnTo>
                    <a:pt x="269" y="103"/>
                  </a:lnTo>
                  <a:lnTo>
                    <a:pt x="251" y="123"/>
                  </a:lnTo>
                  <a:lnTo>
                    <a:pt x="262" y="147"/>
                  </a:lnTo>
                  <a:lnTo>
                    <a:pt x="268" y="159"/>
                  </a:lnTo>
                  <a:lnTo>
                    <a:pt x="281" y="169"/>
                  </a:lnTo>
                  <a:lnTo>
                    <a:pt x="318" y="164"/>
                  </a:lnTo>
                  <a:lnTo>
                    <a:pt x="334" y="167"/>
                  </a:lnTo>
                  <a:lnTo>
                    <a:pt x="362" y="184"/>
                  </a:lnTo>
                  <a:lnTo>
                    <a:pt x="370" y="196"/>
                  </a:lnTo>
                  <a:lnTo>
                    <a:pt x="367" y="271"/>
                  </a:lnTo>
                  <a:lnTo>
                    <a:pt x="376" y="306"/>
                  </a:lnTo>
                  <a:lnTo>
                    <a:pt x="392" y="337"/>
                  </a:lnTo>
                  <a:lnTo>
                    <a:pt x="415" y="367"/>
                  </a:lnTo>
                  <a:lnTo>
                    <a:pt x="488" y="443"/>
                  </a:lnTo>
                  <a:close/>
                </a:path>
              </a:pathLst>
            </a:custGeom>
            <a:noFill/>
            <a:ln w="6">
              <a:solidFill>
                <a:srgbClr val="6C6D7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Freeform 27"/>
            <p:cNvSpPr>
              <a:spLocks/>
            </p:cNvSpPr>
            <p:nvPr/>
          </p:nvSpPr>
          <p:spPr bwMode="auto">
            <a:xfrm>
              <a:off x="6056313" y="4775201"/>
              <a:ext cx="254000" cy="242888"/>
            </a:xfrm>
            <a:custGeom>
              <a:avLst/>
              <a:gdLst>
                <a:gd name="T0" fmla="*/ 456 w 480"/>
                <a:gd name="T1" fmla="*/ 296 h 461"/>
                <a:gd name="T2" fmla="*/ 432 w 480"/>
                <a:gd name="T3" fmla="*/ 322 h 461"/>
                <a:gd name="T4" fmla="*/ 387 w 480"/>
                <a:gd name="T5" fmla="*/ 454 h 461"/>
                <a:gd name="T6" fmla="*/ 367 w 480"/>
                <a:gd name="T7" fmla="*/ 458 h 461"/>
                <a:gd name="T8" fmla="*/ 348 w 480"/>
                <a:gd name="T9" fmla="*/ 461 h 461"/>
                <a:gd name="T10" fmla="*/ 317 w 480"/>
                <a:gd name="T11" fmla="*/ 452 h 461"/>
                <a:gd name="T12" fmla="*/ 238 w 480"/>
                <a:gd name="T13" fmla="*/ 459 h 461"/>
                <a:gd name="T14" fmla="*/ 151 w 480"/>
                <a:gd name="T15" fmla="*/ 454 h 461"/>
                <a:gd name="T16" fmla="*/ 86 w 480"/>
                <a:gd name="T17" fmla="*/ 411 h 461"/>
                <a:gd name="T18" fmla="*/ 81 w 480"/>
                <a:gd name="T19" fmla="*/ 403 h 461"/>
                <a:gd name="T20" fmla="*/ 67 w 480"/>
                <a:gd name="T21" fmla="*/ 392 h 461"/>
                <a:gd name="T22" fmla="*/ 61 w 480"/>
                <a:gd name="T23" fmla="*/ 385 h 461"/>
                <a:gd name="T24" fmla="*/ 59 w 480"/>
                <a:gd name="T25" fmla="*/ 363 h 461"/>
                <a:gd name="T26" fmla="*/ 69 w 480"/>
                <a:gd name="T27" fmla="*/ 344 h 461"/>
                <a:gd name="T28" fmla="*/ 75 w 480"/>
                <a:gd name="T29" fmla="*/ 300 h 461"/>
                <a:gd name="T30" fmla="*/ 49 w 480"/>
                <a:gd name="T31" fmla="*/ 274 h 461"/>
                <a:gd name="T32" fmla="*/ 25 w 480"/>
                <a:gd name="T33" fmla="*/ 278 h 461"/>
                <a:gd name="T34" fmla="*/ 3 w 480"/>
                <a:gd name="T35" fmla="*/ 277 h 461"/>
                <a:gd name="T36" fmla="*/ 0 w 480"/>
                <a:gd name="T37" fmla="*/ 263 h 461"/>
                <a:gd name="T38" fmla="*/ 20 w 480"/>
                <a:gd name="T39" fmla="*/ 166 h 461"/>
                <a:gd name="T40" fmla="*/ 25 w 480"/>
                <a:gd name="T41" fmla="*/ 145 h 461"/>
                <a:gd name="T42" fmla="*/ 68 w 480"/>
                <a:gd name="T43" fmla="*/ 111 h 461"/>
                <a:gd name="T44" fmla="*/ 115 w 480"/>
                <a:gd name="T45" fmla="*/ 97 h 461"/>
                <a:gd name="T46" fmla="*/ 141 w 480"/>
                <a:gd name="T47" fmla="*/ 109 h 461"/>
                <a:gd name="T48" fmla="*/ 167 w 480"/>
                <a:gd name="T49" fmla="*/ 103 h 461"/>
                <a:gd name="T50" fmla="*/ 191 w 480"/>
                <a:gd name="T51" fmla="*/ 53 h 461"/>
                <a:gd name="T52" fmla="*/ 198 w 480"/>
                <a:gd name="T53" fmla="*/ 27 h 461"/>
                <a:gd name="T54" fmla="*/ 223 w 480"/>
                <a:gd name="T55" fmla="*/ 12 h 461"/>
                <a:gd name="T56" fmla="*/ 250 w 480"/>
                <a:gd name="T57" fmla="*/ 7 h 461"/>
                <a:gd name="T58" fmla="*/ 279 w 480"/>
                <a:gd name="T59" fmla="*/ 3 h 461"/>
                <a:gd name="T60" fmla="*/ 335 w 480"/>
                <a:gd name="T61" fmla="*/ 14 h 461"/>
                <a:gd name="T62" fmla="*/ 360 w 480"/>
                <a:gd name="T63" fmla="*/ 7 h 461"/>
                <a:gd name="T64" fmla="*/ 386 w 480"/>
                <a:gd name="T65" fmla="*/ 0 h 461"/>
                <a:gd name="T66" fmla="*/ 399 w 480"/>
                <a:gd name="T67" fmla="*/ 12 h 461"/>
                <a:gd name="T68" fmla="*/ 430 w 480"/>
                <a:gd name="T69" fmla="*/ 28 h 461"/>
                <a:gd name="T70" fmla="*/ 447 w 480"/>
                <a:gd name="T71" fmla="*/ 32 h 461"/>
                <a:gd name="T72" fmla="*/ 472 w 480"/>
                <a:gd name="T73" fmla="*/ 53 h 461"/>
                <a:gd name="T74" fmla="*/ 478 w 480"/>
                <a:gd name="T75" fmla="*/ 123 h 461"/>
                <a:gd name="T76" fmla="*/ 473 w 480"/>
                <a:gd name="T77" fmla="*/ 150 h 461"/>
                <a:gd name="T78" fmla="*/ 469 w 480"/>
                <a:gd name="T79" fmla="*/ 160 h 461"/>
                <a:gd name="T80" fmla="*/ 475 w 480"/>
                <a:gd name="T81" fmla="*/ 170 h 461"/>
                <a:gd name="T82" fmla="*/ 478 w 480"/>
                <a:gd name="T83" fmla="*/ 187 h 461"/>
                <a:gd name="T84" fmla="*/ 478 w 480"/>
                <a:gd name="T85" fmla="*/ 204 h 461"/>
                <a:gd name="T86" fmla="*/ 480 w 480"/>
                <a:gd name="T87" fmla="*/ 221 h 461"/>
                <a:gd name="T88" fmla="*/ 480 w 480"/>
                <a:gd name="T89" fmla="*/ 238 h 461"/>
                <a:gd name="T90" fmla="*/ 477 w 480"/>
                <a:gd name="T91" fmla="*/ 251 h 461"/>
                <a:gd name="T92" fmla="*/ 469 w 480"/>
                <a:gd name="T93" fmla="*/ 264 h 461"/>
                <a:gd name="T94" fmla="*/ 462 w 480"/>
                <a:gd name="T95" fmla="*/ 281 h 461"/>
                <a:gd name="T96" fmla="*/ 456 w 480"/>
                <a:gd name="T97" fmla="*/ 296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0" h="461">
                  <a:moveTo>
                    <a:pt x="456" y="296"/>
                  </a:moveTo>
                  <a:lnTo>
                    <a:pt x="432" y="322"/>
                  </a:lnTo>
                  <a:lnTo>
                    <a:pt x="387" y="454"/>
                  </a:lnTo>
                  <a:lnTo>
                    <a:pt x="367" y="458"/>
                  </a:lnTo>
                  <a:lnTo>
                    <a:pt x="348" y="461"/>
                  </a:lnTo>
                  <a:lnTo>
                    <a:pt x="317" y="452"/>
                  </a:lnTo>
                  <a:lnTo>
                    <a:pt x="238" y="459"/>
                  </a:lnTo>
                  <a:lnTo>
                    <a:pt x="151" y="454"/>
                  </a:lnTo>
                  <a:lnTo>
                    <a:pt x="86" y="411"/>
                  </a:lnTo>
                  <a:lnTo>
                    <a:pt x="81" y="403"/>
                  </a:lnTo>
                  <a:lnTo>
                    <a:pt x="67" y="392"/>
                  </a:lnTo>
                  <a:lnTo>
                    <a:pt x="61" y="385"/>
                  </a:lnTo>
                  <a:lnTo>
                    <a:pt x="59" y="363"/>
                  </a:lnTo>
                  <a:lnTo>
                    <a:pt x="69" y="344"/>
                  </a:lnTo>
                  <a:lnTo>
                    <a:pt x="75" y="300"/>
                  </a:lnTo>
                  <a:lnTo>
                    <a:pt x="49" y="274"/>
                  </a:lnTo>
                  <a:lnTo>
                    <a:pt x="25" y="278"/>
                  </a:lnTo>
                  <a:lnTo>
                    <a:pt x="3" y="277"/>
                  </a:lnTo>
                  <a:lnTo>
                    <a:pt x="0" y="263"/>
                  </a:lnTo>
                  <a:lnTo>
                    <a:pt x="20" y="166"/>
                  </a:lnTo>
                  <a:lnTo>
                    <a:pt x="25" y="145"/>
                  </a:lnTo>
                  <a:lnTo>
                    <a:pt x="68" y="111"/>
                  </a:lnTo>
                  <a:lnTo>
                    <a:pt x="115" y="97"/>
                  </a:lnTo>
                  <a:lnTo>
                    <a:pt x="141" y="109"/>
                  </a:lnTo>
                  <a:lnTo>
                    <a:pt x="167" y="103"/>
                  </a:lnTo>
                  <a:lnTo>
                    <a:pt x="191" y="53"/>
                  </a:lnTo>
                  <a:lnTo>
                    <a:pt x="198" y="27"/>
                  </a:lnTo>
                  <a:lnTo>
                    <a:pt x="223" y="12"/>
                  </a:lnTo>
                  <a:lnTo>
                    <a:pt x="250" y="7"/>
                  </a:lnTo>
                  <a:lnTo>
                    <a:pt x="279" y="3"/>
                  </a:lnTo>
                  <a:lnTo>
                    <a:pt x="335" y="14"/>
                  </a:lnTo>
                  <a:lnTo>
                    <a:pt x="360" y="7"/>
                  </a:lnTo>
                  <a:lnTo>
                    <a:pt x="386" y="0"/>
                  </a:lnTo>
                  <a:lnTo>
                    <a:pt x="399" y="12"/>
                  </a:lnTo>
                  <a:lnTo>
                    <a:pt x="430" y="28"/>
                  </a:lnTo>
                  <a:lnTo>
                    <a:pt x="447" y="32"/>
                  </a:lnTo>
                  <a:lnTo>
                    <a:pt x="472" y="53"/>
                  </a:lnTo>
                  <a:lnTo>
                    <a:pt x="478" y="123"/>
                  </a:lnTo>
                  <a:lnTo>
                    <a:pt x="473" y="150"/>
                  </a:lnTo>
                  <a:lnTo>
                    <a:pt x="469" y="160"/>
                  </a:lnTo>
                  <a:lnTo>
                    <a:pt x="475" y="170"/>
                  </a:lnTo>
                  <a:lnTo>
                    <a:pt x="478" y="187"/>
                  </a:lnTo>
                  <a:lnTo>
                    <a:pt x="478" y="204"/>
                  </a:lnTo>
                  <a:lnTo>
                    <a:pt x="480" y="221"/>
                  </a:lnTo>
                  <a:lnTo>
                    <a:pt x="480" y="238"/>
                  </a:lnTo>
                  <a:lnTo>
                    <a:pt x="477" y="251"/>
                  </a:lnTo>
                  <a:lnTo>
                    <a:pt x="469" y="264"/>
                  </a:lnTo>
                  <a:lnTo>
                    <a:pt x="462" y="281"/>
                  </a:lnTo>
                  <a:lnTo>
                    <a:pt x="456" y="296"/>
                  </a:lnTo>
                  <a:close/>
                </a:path>
              </a:pathLst>
            </a:custGeom>
            <a:solidFill>
              <a:srgbClr val="FFCC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8"/>
            <p:cNvSpPr>
              <a:spLocks/>
            </p:cNvSpPr>
            <p:nvPr/>
          </p:nvSpPr>
          <p:spPr bwMode="auto">
            <a:xfrm>
              <a:off x="6056313" y="4775201"/>
              <a:ext cx="254000" cy="242888"/>
            </a:xfrm>
            <a:custGeom>
              <a:avLst/>
              <a:gdLst>
                <a:gd name="T0" fmla="*/ 456 w 480"/>
                <a:gd name="T1" fmla="*/ 296 h 461"/>
                <a:gd name="T2" fmla="*/ 432 w 480"/>
                <a:gd name="T3" fmla="*/ 322 h 461"/>
                <a:gd name="T4" fmla="*/ 387 w 480"/>
                <a:gd name="T5" fmla="*/ 454 h 461"/>
                <a:gd name="T6" fmla="*/ 367 w 480"/>
                <a:gd name="T7" fmla="*/ 458 h 461"/>
                <a:gd name="T8" fmla="*/ 348 w 480"/>
                <a:gd name="T9" fmla="*/ 461 h 461"/>
                <a:gd name="T10" fmla="*/ 317 w 480"/>
                <a:gd name="T11" fmla="*/ 452 h 461"/>
                <a:gd name="T12" fmla="*/ 238 w 480"/>
                <a:gd name="T13" fmla="*/ 459 h 461"/>
                <a:gd name="T14" fmla="*/ 151 w 480"/>
                <a:gd name="T15" fmla="*/ 454 h 461"/>
                <a:gd name="T16" fmla="*/ 86 w 480"/>
                <a:gd name="T17" fmla="*/ 411 h 461"/>
                <a:gd name="T18" fmla="*/ 81 w 480"/>
                <a:gd name="T19" fmla="*/ 403 h 461"/>
                <a:gd name="T20" fmla="*/ 67 w 480"/>
                <a:gd name="T21" fmla="*/ 392 h 461"/>
                <a:gd name="T22" fmla="*/ 61 w 480"/>
                <a:gd name="T23" fmla="*/ 385 h 461"/>
                <a:gd name="T24" fmla="*/ 59 w 480"/>
                <a:gd name="T25" fmla="*/ 363 h 461"/>
                <a:gd name="T26" fmla="*/ 69 w 480"/>
                <a:gd name="T27" fmla="*/ 344 h 461"/>
                <a:gd name="T28" fmla="*/ 75 w 480"/>
                <a:gd name="T29" fmla="*/ 300 h 461"/>
                <a:gd name="T30" fmla="*/ 49 w 480"/>
                <a:gd name="T31" fmla="*/ 274 h 461"/>
                <a:gd name="T32" fmla="*/ 25 w 480"/>
                <a:gd name="T33" fmla="*/ 278 h 461"/>
                <a:gd name="T34" fmla="*/ 3 w 480"/>
                <a:gd name="T35" fmla="*/ 277 h 461"/>
                <a:gd name="T36" fmla="*/ 0 w 480"/>
                <a:gd name="T37" fmla="*/ 263 h 461"/>
                <a:gd name="T38" fmla="*/ 20 w 480"/>
                <a:gd name="T39" fmla="*/ 166 h 461"/>
                <a:gd name="T40" fmla="*/ 25 w 480"/>
                <a:gd name="T41" fmla="*/ 145 h 461"/>
                <a:gd name="T42" fmla="*/ 68 w 480"/>
                <a:gd name="T43" fmla="*/ 111 h 461"/>
                <a:gd name="T44" fmla="*/ 115 w 480"/>
                <a:gd name="T45" fmla="*/ 97 h 461"/>
                <a:gd name="T46" fmla="*/ 141 w 480"/>
                <a:gd name="T47" fmla="*/ 109 h 461"/>
                <a:gd name="T48" fmla="*/ 167 w 480"/>
                <a:gd name="T49" fmla="*/ 103 h 461"/>
                <a:gd name="T50" fmla="*/ 191 w 480"/>
                <a:gd name="T51" fmla="*/ 53 h 461"/>
                <a:gd name="T52" fmla="*/ 198 w 480"/>
                <a:gd name="T53" fmla="*/ 27 h 461"/>
                <a:gd name="T54" fmla="*/ 223 w 480"/>
                <a:gd name="T55" fmla="*/ 12 h 461"/>
                <a:gd name="T56" fmla="*/ 250 w 480"/>
                <a:gd name="T57" fmla="*/ 7 h 461"/>
                <a:gd name="T58" fmla="*/ 279 w 480"/>
                <a:gd name="T59" fmla="*/ 3 h 461"/>
                <a:gd name="T60" fmla="*/ 335 w 480"/>
                <a:gd name="T61" fmla="*/ 14 h 461"/>
                <a:gd name="T62" fmla="*/ 360 w 480"/>
                <a:gd name="T63" fmla="*/ 7 h 461"/>
                <a:gd name="T64" fmla="*/ 386 w 480"/>
                <a:gd name="T65" fmla="*/ 0 h 461"/>
                <a:gd name="T66" fmla="*/ 399 w 480"/>
                <a:gd name="T67" fmla="*/ 12 h 461"/>
                <a:gd name="T68" fmla="*/ 430 w 480"/>
                <a:gd name="T69" fmla="*/ 28 h 461"/>
                <a:gd name="T70" fmla="*/ 447 w 480"/>
                <a:gd name="T71" fmla="*/ 32 h 461"/>
                <a:gd name="T72" fmla="*/ 472 w 480"/>
                <a:gd name="T73" fmla="*/ 53 h 461"/>
                <a:gd name="T74" fmla="*/ 478 w 480"/>
                <a:gd name="T75" fmla="*/ 123 h 461"/>
                <a:gd name="T76" fmla="*/ 473 w 480"/>
                <a:gd name="T77" fmla="*/ 150 h 461"/>
                <a:gd name="T78" fmla="*/ 469 w 480"/>
                <a:gd name="T79" fmla="*/ 160 h 461"/>
                <a:gd name="T80" fmla="*/ 475 w 480"/>
                <a:gd name="T81" fmla="*/ 170 h 461"/>
                <a:gd name="T82" fmla="*/ 478 w 480"/>
                <a:gd name="T83" fmla="*/ 187 h 461"/>
                <a:gd name="T84" fmla="*/ 478 w 480"/>
                <a:gd name="T85" fmla="*/ 204 h 461"/>
                <a:gd name="T86" fmla="*/ 480 w 480"/>
                <a:gd name="T87" fmla="*/ 221 h 461"/>
                <a:gd name="T88" fmla="*/ 480 w 480"/>
                <a:gd name="T89" fmla="*/ 238 h 461"/>
                <a:gd name="T90" fmla="*/ 477 w 480"/>
                <a:gd name="T91" fmla="*/ 251 h 461"/>
                <a:gd name="T92" fmla="*/ 469 w 480"/>
                <a:gd name="T93" fmla="*/ 264 h 461"/>
                <a:gd name="T94" fmla="*/ 462 w 480"/>
                <a:gd name="T95" fmla="*/ 281 h 461"/>
                <a:gd name="T96" fmla="*/ 456 w 480"/>
                <a:gd name="T97" fmla="*/ 296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0" h="461">
                  <a:moveTo>
                    <a:pt x="456" y="296"/>
                  </a:moveTo>
                  <a:lnTo>
                    <a:pt x="432" y="322"/>
                  </a:lnTo>
                  <a:lnTo>
                    <a:pt x="387" y="454"/>
                  </a:lnTo>
                  <a:lnTo>
                    <a:pt x="367" y="458"/>
                  </a:lnTo>
                  <a:lnTo>
                    <a:pt x="348" y="461"/>
                  </a:lnTo>
                  <a:lnTo>
                    <a:pt x="317" y="452"/>
                  </a:lnTo>
                  <a:lnTo>
                    <a:pt x="238" y="459"/>
                  </a:lnTo>
                  <a:lnTo>
                    <a:pt x="151" y="454"/>
                  </a:lnTo>
                  <a:lnTo>
                    <a:pt x="86" y="411"/>
                  </a:lnTo>
                  <a:lnTo>
                    <a:pt x="81" y="403"/>
                  </a:lnTo>
                  <a:lnTo>
                    <a:pt x="67" y="392"/>
                  </a:lnTo>
                  <a:lnTo>
                    <a:pt x="61" y="385"/>
                  </a:lnTo>
                  <a:lnTo>
                    <a:pt x="59" y="363"/>
                  </a:lnTo>
                  <a:lnTo>
                    <a:pt x="69" y="344"/>
                  </a:lnTo>
                  <a:lnTo>
                    <a:pt x="75" y="300"/>
                  </a:lnTo>
                  <a:lnTo>
                    <a:pt x="49" y="274"/>
                  </a:lnTo>
                  <a:lnTo>
                    <a:pt x="25" y="278"/>
                  </a:lnTo>
                  <a:lnTo>
                    <a:pt x="3" y="277"/>
                  </a:lnTo>
                  <a:lnTo>
                    <a:pt x="0" y="263"/>
                  </a:lnTo>
                  <a:lnTo>
                    <a:pt x="20" y="166"/>
                  </a:lnTo>
                  <a:lnTo>
                    <a:pt x="25" y="145"/>
                  </a:lnTo>
                  <a:lnTo>
                    <a:pt x="68" y="111"/>
                  </a:lnTo>
                  <a:lnTo>
                    <a:pt x="115" y="97"/>
                  </a:lnTo>
                  <a:lnTo>
                    <a:pt x="141" y="109"/>
                  </a:lnTo>
                  <a:lnTo>
                    <a:pt x="167" y="103"/>
                  </a:lnTo>
                  <a:lnTo>
                    <a:pt x="191" y="53"/>
                  </a:lnTo>
                  <a:lnTo>
                    <a:pt x="198" y="27"/>
                  </a:lnTo>
                  <a:lnTo>
                    <a:pt x="223" y="12"/>
                  </a:lnTo>
                  <a:lnTo>
                    <a:pt x="250" y="7"/>
                  </a:lnTo>
                  <a:lnTo>
                    <a:pt x="279" y="3"/>
                  </a:lnTo>
                  <a:lnTo>
                    <a:pt x="335" y="14"/>
                  </a:lnTo>
                  <a:lnTo>
                    <a:pt x="360" y="7"/>
                  </a:lnTo>
                  <a:lnTo>
                    <a:pt x="386" y="0"/>
                  </a:lnTo>
                  <a:lnTo>
                    <a:pt x="399" y="12"/>
                  </a:lnTo>
                  <a:lnTo>
                    <a:pt x="430" y="28"/>
                  </a:lnTo>
                  <a:lnTo>
                    <a:pt x="447" y="32"/>
                  </a:lnTo>
                  <a:lnTo>
                    <a:pt x="472" y="53"/>
                  </a:lnTo>
                  <a:lnTo>
                    <a:pt x="478" y="123"/>
                  </a:lnTo>
                  <a:lnTo>
                    <a:pt x="473" y="150"/>
                  </a:lnTo>
                  <a:lnTo>
                    <a:pt x="469" y="160"/>
                  </a:lnTo>
                  <a:lnTo>
                    <a:pt x="475" y="170"/>
                  </a:lnTo>
                  <a:lnTo>
                    <a:pt x="478" y="187"/>
                  </a:lnTo>
                  <a:lnTo>
                    <a:pt x="478" y="204"/>
                  </a:lnTo>
                  <a:lnTo>
                    <a:pt x="480" y="221"/>
                  </a:lnTo>
                  <a:lnTo>
                    <a:pt x="480" y="238"/>
                  </a:lnTo>
                  <a:lnTo>
                    <a:pt x="477" y="251"/>
                  </a:lnTo>
                  <a:lnTo>
                    <a:pt x="469" y="264"/>
                  </a:lnTo>
                  <a:lnTo>
                    <a:pt x="462" y="281"/>
                  </a:lnTo>
                  <a:lnTo>
                    <a:pt x="456" y="296"/>
                  </a:lnTo>
                  <a:close/>
                </a:path>
              </a:pathLst>
            </a:custGeom>
            <a:noFill/>
            <a:ln w="6">
              <a:solidFill>
                <a:srgbClr val="6C6D7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Freeform 29"/>
            <p:cNvSpPr>
              <a:spLocks/>
            </p:cNvSpPr>
            <p:nvPr/>
          </p:nvSpPr>
          <p:spPr bwMode="auto">
            <a:xfrm>
              <a:off x="5976938" y="4841876"/>
              <a:ext cx="376238" cy="452438"/>
            </a:xfrm>
            <a:custGeom>
              <a:avLst/>
              <a:gdLst>
                <a:gd name="T0" fmla="*/ 700 w 710"/>
                <a:gd name="T1" fmla="*/ 646 h 857"/>
                <a:gd name="T2" fmla="*/ 707 w 710"/>
                <a:gd name="T3" fmla="*/ 689 h 857"/>
                <a:gd name="T4" fmla="*/ 677 w 710"/>
                <a:gd name="T5" fmla="*/ 716 h 857"/>
                <a:gd name="T6" fmla="*/ 610 w 710"/>
                <a:gd name="T7" fmla="*/ 710 h 857"/>
                <a:gd name="T8" fmla="*/ 553 w 710"/>
                <a:gd name="T9" fmla="*/ 694 h 857"/>
                <a:gd name="T10" fmla="*/ 548 w 710"/>
                <a:gd name="T11" fmla="*/ 713 h 857"/>
                <a:gd name="T12" fmla="*/ 585 w 710"/>
                <a:gd name="T13" fmla="*/ 745 h 857"/>
                <a:gd name="T14" fmla="*/ 493 w 710"/>
                <a:gd name="T15" fmla="*/ 675 h 857"/>
                <a:gd name="T16" fmla="*/ 461 w 710"/>
                <a:gd name="T17" fmla="*/ 656 h 857"/>
                <a:gd name="T18" fmla="*/ 423 w 710"/>
                <a:gd name="T19" fmla="*/ 603 h 857"/>
                <a:gd name="T20" fmla="*/ 424 w 710"/>
                <a:gd name="T21" fmla="*/ 623 h 857"/>
                <a:gd name="T22" fmla="*/ 485 w 710"/>
                <a:gd name="T23" fmla="*/ 692 h 857"/>
                <a:gd name="T24" fmla="*/ 491 w 710"/>
                <a:gd name="T25" fmla="*/ 755 h 857"/>
                <a:gd name="T26" fmla="*/ 430 w 710"/>
                <a:gd name="T27" fmla="*/ 775 h 857"/>
                <a:gd name="T28" fmla="*/ 429 w 710"/>
                <a:gd name="T29" fmla="*/ 792 h 857"/>
                <a:gd name="T30" fmla="*/ 384 w 710"/>
                <a:gd name="T31" fmla="*/ 717 h 857"/>
                <a:gd name="T32" fmla="*/ 395 w 710"/>
                <a:gd name="T33" fmla="*/ 665 h 857"/>
                <a:gd name="T34" fmla="*/ 388 w 710"/>
                <a:gd name="T35" fmla="*/ 641 h 857"/>
                <a:gd name="T36" fmla="*/ 357 w 710"/>
                <a:gd name="T37" fmla="*/ 614 h 857"/>
                <a:gd name="T38" fmla="*/ 367 w 710"/>
                <a:gd name="T39" fmla="*/ 691 h 857"/>
                <a:gd name="T40" fmla="*/ 337 w 710"/>
                <a:gd name="T41" fmla="*/ 665 h 857"/>
                <a:gd name="T42" fmla="*/ 340 w 710"/>
                <a:gd name="T43" fmla="*/ 687 h 857"/>
                <a:gd name="T44" fmla="*/ 342 w 710"/>
                <a:gd name="T45" fmla="*/ 702 h 857"/>
                <a:gd name="T46" fmla="*/ 387 w 710"/>
                <a:gd name="T47" fmla="*/ 810 h 857"/>
                <a:gd name="T48" fmla="*/ 370 w 710"/>
                <a:gd name="T49" fmla="*/ 830 h 857"/>
                <a:gd name="T50" fmla="*/ 320 w 710"/>
                <a:gd name="T51" fmla="*/ 821 h 857"/>
                <a:gd name="T52" fmla="*/ 287 w 710"/>
                <a:gd name="T53" fmla="*/ 782 h 857"/>
                <a:gd name="T54" fmla="*/ 276 w 710"/>
                <a:gd name="T55" fmla="*/ 710 h 857"/>
                <a:gd name="T56" fmla="*/ 259 w 710"/>
                <a:gd name="T57" fmla="*/ 665 h 857"/>
                <a:gd name="T58" fmla="*/ 249 w 710"/>
                <a:gd name="T59" fmla="*/ 566 h 857"/>
                <a:gd name="T60" fmla="*/ 226 w 710"/>
                <a:gd name="T61" fmla="*/ 551 h 857"/>
                <a:gd name="T62" fmla="*/ 207 w 710"/>
                <a:gd name="T63" fmla="*/ 572 h 857"/>
                <a:gd name="T64" fmla="*/ 236 w 710"/>
                <a:gd name="T65" fmla="*/ 645 h 857"/>
                <a:gd name="T66" fmla="*/ 259 w 710"/>
                <a:gd name="T67" fmla="*/ 707 h 857"/>
                <a:gd name="T68" fmla="*/ 279 w 710"/>
                <a:gd name="T69" fmla="*/ 823 h 857"/>
                <a:gd name="T70" fmla="*/ 218 w 710"/>
                <a:gd name="T71" fmla="*/ 855 h 857"/>
                <a:gd name="T72" fmla="*/ 207 w 710"/>
                <a:gd name="T73" fmla="*/ 791 h 857"/>
                <a:gd name="T74" fmla="*/ 217 w 710"/>
                <a:gd name="T75" fmla="*/ 709 h 857"/>
                <a:gd name="T76" fmla="*/ 154 w 710"/>
                <a:gd name="T77" fmla="*/ 649 h 857"/>
                <a:gd name="T78" fmla="*/ 37 w 710"/>
                <a:gd name="T79" fmla="*/ 593 h 857"/>
                <a:gd name="T80" fmla="*/ 7 w 710"/>
                <a:gd name="T81" fmla="*/ 515 h 857"/>
                <a:gd name="T82" fmla="*/ 30 w 710"/>
                <a:gd name="T83" fmla="*/ 449 h 857"/>
                <a:gd name="T84" fmla="*/ 36 w 710"/>
                <a:gd name="T85" fmla="*/ 389 h 857"/>
                <a:gd name="T86" fmla="*/ 93 w 710"/>
                <a:gd name="T87" fmla="*/ 300 h 857"/>
                <a:gd name="T88" fmla="*/ 135 w 710"/>
                <a:gd name="T89" fmla="*/ 251 h 857"/>
                <a:gd name="T90" fmla="*/ 142 w 710"/>
                <a:gd name="T91" fmla="*/ 232 h 857"/>
                <a:gd name="T92" fmla="*/ 68 w 710"/>
                <a:gd name="T93" fmla="*/ 164 h 857"/>
                <a:gd name="T94" fmla="*/ 106 w 710"/>
                <a:gd name="T95" fmla="*/ 113 h 857"/>
                <a:gd name="T96" fmla="*/ 169 w 710"/>
                <a:gd name="T97" fmla="*/ 40 h 857"/>
                <a:gd name="T98" fmla="*/ 218 w 710"/>
                <a:gd name="T99" fmla="*/ 218 h 857"/>
                <a:gd name="T100" fmla="*/ 300 w 710"/>
                <a:gd name="T101" fmla="*/ 328 h 857"/>
                <a:gd name="T102" fmla="*/ 548 w 710"/>
                <a:gd name="T103" fmla="*/ 350 h 857"/>
                <a:gd name="T104" fmla="*/ 588 w 710"/>
                <a:gd name="T105" fmla="*/ 523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0" h="857">
                  <a:moveTo>
                    <a:pt x="705" y="594"/>
                  </a:moveTo>
                  <a:lnTo>
                    <a:pt x="710" y="616"/>
                  </a:lnTo>
                  <a:lnTo>
                    <a:pt x="710" y="632"/>
                  </a:lnTo>
                  <a:lnTo>
                    <a:pt x="707" y="635"/>
                  </a:lnTo>
                  <a:lnTo>
                    <a:pt x="702" y="639"/>
                  </a:lnTo>
                  <a:lnTo>
                    <a:pt x="700" y="646"/>
                  </a:lnTo>
                  <a:lnTo>
                    <a:pt x="702" y="655"/>
                  </a:lnTo>
                  <a:lnTo>
                    <a:pt x="704" y="661"/>
                  </a:lnTo>
                  <a:lnTo>
                    <a:pt x="704" y="668"/>
                  </a:lnTo>
                  <a:lnTo>
                    <a:pt x="698" y="675"/>
                  </a:lnTo>
                  <a:lnTo>
                    <a:pt x="698" y="679"/>
                  </a:lnTo>
                  <a:lnTo>
                    <a:pt x="707" y="689"/>
                  </a:lnTo>
                  <a:lnTo>
                    <a:pt x="708" y="694"/>
                  </a:lnTo>
                  <a:lnTo>
                    <a:pt x="707" y="696"/>
                  </a:lnTo>
                  <a:lnTo>
                    <a:pt x="696" y="708"/>
                  </a:lnTo>
                  <a:lnTo>
                    <a:pt x="691" y="712"/>
                  </a:lnTo>
                  <a:lnTo>
                    <a:pt x="683" y="716"/>
                  </a:lnTo>
                  <a:lnTo>
                    <a:pt x="677" y="716"/>
                  </a:lnTo>
                  <a:lnTo>
                    <a:pt x="670" y="711"/>
                  </a:lnTo>
                  <a:lnTo>
                    <a:pt x="666" y="711"/>
                  </a:lnTo>
                  <a:lnTo>
                    <a:pt x="661" y="725"/>
                  </a:lnTo>
                  <a:lnTo>
                    <a:pt x="648" y="723"/>
                  </a:lnTo>
                  <a:lnTo>
                    <a:pt x="626" y="711"/>
                  </a:lnTo>
                  <a:lnTo>
                    <a:pt x="610" y="710"/>
                  </a:lnTo>
                  <a:lnTo>
                    <a:pt x="594" y="708"/>
                  </a:lnTo>
                  <a:lnTo>
                    <a:pt x="581" y="701"/>
                  </a:lnTo>
                  <a:lnTo>
                    <a:pt x="572" y="691"/>
                  </a:lnTo>
                  <a:lnTo>
                    <a:pt x="569" y="693"/>
                  </a:lnTo>
                  <a:lnTo>
                    <a:pt x="566" y="694"/>
                  </a:lnTo>
                  <a:lnTo>
                    <a:pt x="553" y="694"/>
                  </a:lnTo>
                  <a:lnTo>
                    <a:pt x="552" y="697"/>
                  </a:lnTo>
                  <a:lnTo>
                    <a:pt x="551" y="701"/>
                  </a:lnTo>
                  <a:lnTo>
                    <a:pt x="550" y="706"/>
                  </a:lnTo>
                  <a:lnTo>
                    <a:pt x="543" y="708"/>
                  </a:lnTo>
                  <a:lnTo>
                    <a:pt x="543" y="711"/>
                  </a:lnTo>
                  <a:lnTo>
                    <a:pt x="548" y="713"/>
                  </a:lnTo>
                  <a:lnTo>
                    <a:pt x="548" y="721"/>
                  </a:lnTo>
                  <a:lnTo>
                    <a:pt x="555" y="723"/>
                  </a:lnTo>
                  <a:lnTo>
                    <a:pt x="566" y="731"/>
                  </a:lnTo>
                  <a:lnTo>
                    <a:pt x="583" y="735"/>
                  </a:lnTo>
                  <a:lnTo>
                    <a:pt x="586" y="740"/>
                  </a:lnTo>
                  <a:lnTo>
                    <a:pt x="585" y="745"/>
                  </a:lnTo>
                  <a:lnTo>
                    <a:pt x="582" y="750"/>
                  </a:lnTo>
                  <a:lnTo>
                    <a:pt x="553" y="754"/>
                  </a:lnTo>
                  <a:lnTo>
                    <a:pt x="551" y="751"/>
                  </a:lnTo>
                  <a:lnTo>
                    <a:pt x="536" y="730"/>
                  </a:lnTo>
                  <a:lnTo>
                    <a:pt x="497" y="688"/>
                  </a:lnTo>
                  <a:lnTo>
                    <a:pt x="493" y="675"/>
                  </a:lnTo>
                  <a:lnTo>
                    <a:pt x="493" y="658"/>
                  </a:lnTo>
                  <a:lnTo>
                    <a:pt x="491" y="653"/>
                  </a:lnTo>
                  <a:lnTo>
                    <a:pt x="487" y="653"/>
                  </a:lnTo>
                  <a:lnTo>
                    <a:pt x="478" y="657"/>
                  </a:lnTo>
                  <a:lnTo>
                    <a:pt x="465" y="657"/>
                  </a:lnTo>
                  <a:lnTo>
                    <a:pt x="461" y="656"/>
                  </a:lnTo>
                  <a:lnTo>
                    <a:pt x="457" y="651"/>
                  </a:lnTo>
                  <a:lnTo>
                    <a:pt x="446" y="641"/>
                  </a:lnTo>
                  <a:lnTo>
                    <a:pt x="441" y="636"/>
                  </a:lnTo>
                  <a:lnTo>
                    <a:pt x="431" y="608"/>
                  </a:lnTo>
                  <a:lnTo>
                    <a:pt x="424" y="597"/>
                  </a:lnTo>
                  <a:lnTo>
                    <a:pt x="423" y="603"/>
                  </a:lnTo>
                  <a:lnTo>
                    <a:pt x="421" y="610"/>
                  </a:lnTo>
                  <a:lnTo>
                    <a:pt x="417" y="613"/>
                  </a:lnTo>
                  <a:lnTo>
                    <a:pt x="415" y="614"/>
                  </a:lnTo>
                  <a:lnTo>
                    <a:pt x="417" y="621"/>
                  </a:lnTo>
                  <a:lnTo>
                    <a:pt x="421" y="622"/>
                  </a:lnTo>
                  <a:lnTo>
                    <a:pt x="424" y="623"/>
                  </a:lnTo>
                  <a:lnTo>
                    <a:pt x="429" y="627"/>
                  </a:lnTo>
                  <a:lnTo>
                    <a:pt x="435" y="649"/>
                  </a:lnTo>
                  <a:lnTo>
                    <a:pt x="440" y="657"/>
                  </a:lnTo>
                  <a:lnTo>
                    <a:pt x="452" y="660"/>
                  </a:lnTo>
                  <a:lnTo>
                    <a:pt x="471" y="671"/>
                  </a:lnTo>
                  <a:lnTo>
                    <a:pt x="485" y="692"/>
                  </a:lnTo>
                  <a:lnTo>
                    <a:pt x="487" y="712"/>
                  </a:lnTo>
                  <a:lnTo>
                    <a:pt x="471" y="721"/>
                  </a:lnTo>
                  <a:lnTo>
                    <a:pt x="479" y="726"/>
                  </a:lnTo>
                  <a:lnTo>
                    <a:pt x="488" y="735"/>
                  </a:lnTo>
                  <a:lnTo>
                    <a:pt x="495" y="745"/>
                  </a:lnTo>
                  <a:lnTo>
                    <a:pt x="491" y="755"/>
                  </a:lnTo>
                  <a:lnTo>
                    <a:pt x="473" y="775"/>
                  </a:lnTo>
                  <a:lnTo>
                    <a:pt x="461" y="781"/>
                  </a:lnTo>
                  <a:lnTo>
                    <a:pt x="450" y="775"/>
                  </a:lnTo>
                  <a:lnTo>
                    <a:pt x="450" y="784"/>
                  </a:lnTo>
                  <a:lnTo>
                    <a:pt x="438" y="782"/>
                  </a:lnTo>
                  <a:lnTo>
                    <a:pt x="430" y="775"/>
                  </a:lnTo>
                  <a:lnTo>
                    <a:pt x="427" y="766"/>
                  </a:lnTo>
                  <a:lnTo>
                    <a:pt x="429" y="754"/>
                  </a:lnTo>
                  <a:lnTo>
                    <a:pt x="421" y="762"/>
                  </a:lnTo>
                  <a:lnTo>
                    <a:pt x="418" y="771"/>
                  </a:lnTo>
                  <a:lnTo>
                    <a:pt x="422" y="783"/>
                  </a:lnTo>
                  <a:lnTo>
                    <a:pt x="429" y="792"/>
                  </a:lnTo>
                  <a:lnTo>
                    <a:pt x="412" y="797"/>
                  </a:lnTo>
                  <a:lnTo>
                    <a:pt x="408" y="797"/>
                  </a:lnTo>
                  <a:lnTo>
                    <a:pt x="400" y="782"/>
                  </a:lnTo>
                  <a:lnTo>
                    <a:pt x="396" y="767"/>
                  </a:lnTo>
                  <a:lnTo>
                    <a:pt x="395" y="735"/>
                  </a:lnTo>
                  <a:lnTo>
                    <a:pt x="384" y="717"/>
                  </a:lnTo>
                  <a:lnTo>
                    <a:pt x="382" y="708"/>
                  </a:lnTo>
                  <a:lnTo>
                    <a:pt x="388" y="703"/>
                  </a:lnTo>
                  <a:lnTo>
                    <a:pt x="391" y="697"/>
                  </a:lnTo>
                  <a:lnTo>
                    <a:pt x="395" y="687"/>
                  </a:lnTo>
                  <a:lnTo>
                    <a:pt x="396" y="674"/>
                  </a:lnTo>
                  <a:lnTo>
                    <a:pt x="395" y="665"/>
                  </a:lnTo>
                  <a:lnTo>
                    <a:pt x="398" y="667"/>
                  </a:lnTo>
                  <a:lnTo>
                    <a:pt x="403" y="668"/>
                  </a:lnTo>
                  <a:lnTo>
                    <a:pt x="408" y="669"/>
                  </a:lnTo>
                  <a:lnTo>
                    <a:pt x="403" y="661"/>
                  </a:lnTo>
                  <a:lnTo>
                    <a:pt x="391" y="649"/>
                  </a:lnTo>
                  <a:lnTo>
                    <a:pt x="388" y="641"/>
                  </a:lnTo>
                  <a:lnTo>
                    <a:pt x="384" y="628"/>
                  </a:lnTo>
                  <a:lnTo>
                    <a:pt x="382" y="623"/>
                  </a:lnTo>
                  <a:lnTo>
                    <a:pt x="371" y="639"/>
                  </a:lnTo>
                  <a:lnTo>
                    <a:pt x="366" y="638"/>
                  </a:lnTo>
                  <a:lnTo>
                    <a:pt x="365" y="628"/>
                  </a:lnTo>
                  <a:lnTo>
                    <a:pt x="357" y="614"/>
                  </a:lnTo>
                  <a:lnTo>
                    <a:pt x="354" y="623"/>
                  </a:lnTo>
                  <a:lnTo>
                    <a:pt x="356" y="639"/>
                  </a:lnTo>
                  <a:lnTo>
                    <a:pt x="353" y="644"/>
                  </a:lnTo>
                  <a:lnTo>
                    <a:pt x="359" y="654"/>
                  </a:lnTo>
                  <a:lnTo>
                    <a:pt x="373" y="691"/>
                  </a:lnTo>
                  <a:lnTo>
                    <a:pt x="367" y="691"/>
                  </a:lnTo>
                  <a:lnTo>
                    <a:pt x="359" y="687"/>
                  </a:lnTo>
                  <a:lnTo>
                    <a:pt x="357" y="682"/>
                  </a:lnTo>
                  <a:lnTo>
                    <a:pt x="355" y="684"/>
                  </a:lnTo>
                  <a:lnTo>
                    <a:pt x="349" y="686"/>
                  </a:lnTo>
                  <a:lnTo>
                    <a:pt x="343" y="674"/>
                  </a:lnTo>
                  <a:lnTo>
                    <a:pt x="337" y="665"/>
                  </a:lnTo>
                  <a:lnTo>
                    <a:pt x="318" y="644"/>
                  </a:lnTo>
                  <a:lnTo>
                    <a:pt x="320" y="654"/>
                  </a:lnTo>
                  <a:lnTo>
                    <a:pt x="323" y="661"/>
                  </a:lnTo>
                  <a:lnTo>
                    <a:pt x="332" y="678"/>
                  </a:lnTo>
                  <a:lnTo>
                    <a:pt x="337" y="684"/>
                  </a:lnTo>
                  <a:lnTo>
                    <a:pt x="340" y="687"/>
                  </a:lnTo>
                  <a:lnTo>
                    <a:pt x="340" y="693"/>
                  </a:lnTo>
                  <a:lnTo>
                    <a:pt x="338" y="697"/>
                  </a:lnTo>
                  <a:lnTo>
                    <a:pt x="333" y="701"/>
                  </a:lnTo>
                  <a:lnTo>
                    <a:pt x="331" y="705"/>
                  </a:lnTo>
                  <a:lnTo>
                    <a:pt x="337" y="711"/>
                  </a:lnTo>
                  <a:lnTo>
                    <a:pt x="342" y="702"/>
                  </a:lnTo>
                  <a:lnTo>
                    <a:pt x="354" y="699"/>
                  </a:lnTo>
                  <a:lnTo>
                    <a:pt x="365" y="702"/>
                  </a:lnTo>
                  <a:lnTo>
                    <a:pt x="370" y="710"/>
                  </a:lnTo>
                  <a:lnTo>
                    <a:pt x="363" y="752"/>
                  </a:lnTo>
                  <a:lnTo>
                    <a:pt x="365" y="767"/>
                  </a:lnTo>
                  <a:lnTo>
                    <a:pt x="387" y="810"/>
                  </a:lnTo>
                  <a:lnTo>
                    <a:pt x="395" y="820"/>
                  </a:lnTo>
                  <a:lnTo>
                    <a:pt x="394" y="826"/>
                  </a:lnTo>
                  <a:lnTo>
                    <a:pt x="390" y="832"/>
                  </a:lnTo>
                  <a:lnTo>
                    <a:pt x="384" y="836"/>
                  </a:lnTo>
                  <a:lnTo>
                    <a:pt x="375" y="833"/>
                  </a:lnTo>
                  <a:lnTo>
                    <a:pt x="370" y="830"/>
                  </a:lnTo>
                  <a:lnTo>
                    <a:pt x="358" y="828"/>
                  </a:lnTo>
                  <a:lnTo>
                    <a:pt x="359" y="830"/>
                  </a:lnTo>
                  <a:lnTo>
                    <a:pt x="361" y="836"/>
                  </a:lnTo>
                  <a:lnTo>
                    <a:pt x="347" y="830"/>
                  </a:lnTo>
                  <a:lnTo>
                    <a:pt x="333" y="824"/>
                  </a:lnTo>
                  <a:lnTo>
                    <a:pt x="320" y="821"/>
                  </a:lnTo>
                  <a:lnTo>
                    <a:pt x="305" y="826"/>
                  </a:lnTo>
                  <a:lnTo>
                    <a:pt x="299" y="820"/>
                  </a:lnTo>
                  <a:lnTo>
                    <a:pt x="295" y="809"/>
                  </a:lnTo>
                  <a:lnTo>
                    <a:pt x="293" y="798"/>
                  </a:lnTo>
                  <a:lnTo>
                    <a:pt x="298" y="787"/>
                  </a:lnTo>
                  <a:lnTo>
                    <a:pt x="287" y="782"/>
                  </a:lnTo>
                  <a:lnTo>
                    <a:pt x="277" y="766"/>
                  </a:lnTo>
                  <a:lnTo>
                    <a:pt x="270" y="747"/>
                  </a:lnTo>
                  <a:lnTo>
                    <a:pt x="268" y="730"/>
                  </a:lnTo>
                  <a:lnTo>
                    <a:pt x="269" y="721"/>
                  </a:lnTo>
                  <a:lnTo>
                    <a:pt x="271" y="713"/>
                  </a:lnTo>
                  <a:lnTo>
                    <a:pt x="276" y="710"/>
                  </a:lnTo>
                  <a:lnTo>
                    <a:pt x="282" y="703"/>
                  </a:lnTo>
                  <a:lnTo>
                    <a:pt x="284" y="697"/>
                  </a:lnTo>
                  <a:lnTo>
                    <a:pt x="286" y="687"/>
                  </a:lnTo>
                  <a:lnTo>
                    <a:pt x="285" y="678"/>
                  </a:lnTo>
                  <a:lnTo>
                    <a:pt x="275" y="673"/>
                  </a:lnTo>
                  <a:lnTo>
                    <a:pt x="259" y="665"/>
                  </a:lnTo>
                  <a:lnTo>
                    <a:pt x="247" y="644"/>
                  </a:lnTo>
                  <a:lnTo>
                    <a:pt x="239" y="607"/>
                  </a:lnTo>
                  <a:lnTo>
                    <a:pt x="236" y="590"/>
                  </a:lnTo>
                  <a:lnTo>
                    <a:pt x="239" y="582"/>
                  </a:lnTo>
                  <a:lnTo>
                    <a:pt x="245" y="574"/>
                  </a:lnTo>
                  <a:lnTo>
                    <a:pt x="249" y="566"/>
                  </a:lnTo>
                  <a:lnTo>
                    <a:pt x="247" y="561"/>
                  </a:lnTo>
                  <a:lnTo>
                    <a:pt x="242" y="560"/>
                  </a:lnTo>
                  <a:lnTo>
                    <a:pt x="234" y="569"/>
                  </a:lnTo>
                  <a:lnTo>
                    <a:pt x="228" y="560"/>
                  </a:lnTo>
                  <a:lnTo>
                    <a:pt x="227" y="556"/>
                  </a:lnTo>
                  <a:lnTo>
                    <a:pt x="226" y="551"/>
                  </a:lnTo>
                  <a:lnTo>
                    <a:pt x="220" y="553"/>
                  </a:lnTo>
                  <a:lnTo>
                    <a:pt x="214" y="554"/>
                  </a:lnTo>
                  <a:lnTo>
                    <a:pt x="210" y="553"/>
                  </a:lnTo>
                  <a:lnTo>
                    <a:pt x="204" y="551"/>
                  </a:lnTo>
                  <a:lnTo>
                    <a:pt x="207" y="561"/>
                  </a:lnTo>
                  <a:lnTo>
                    <a:pt x="207" y="572"/>
                  </a:lnTo>
                  <a:lnTo>
                    <a:pt x="211" y="581"/>
                  </a:lnTo>
                  <a:lnTo>
                    <a:pt x="219" y="584"/>
                  </a:lnTo>
                  <a:lnTo>
                    <a:pt x="225" y="589"/>
                  </a:lnTo>
                  <a:lnTo>
                    <a:pt x="229" y="600"/>
                  </a:lnTo>
                  <a:lnTo>
                    <a:pt x="234" y="623"/>
                  </a:lnTo>
                  <a:lnTo>
                    <a:pt x="236" y="645"/>
                  </a:lnTo>
                  <a:lnTo>
                    <a:pt x="240" y="656"/>
                  </a:lnTo>
                  <a:lnTo>
                    <a:pt x="245" y="660"/>
                  </a:lnTo>
                  <a:lnTo>
                    <a:pt x="252" y="665"/>
                  </a:lnTo>
                  <a:lnTo>
                    <a:pt x="260" y="674"/>
                  </a:lnTo>
                  <a:lnTo>
                    <a:pt x="271" y="694"/>
                  </a:lnTo>
                  <a:lnTo>
                    <a:pt x="259" y="707"/>
                  </a:lnTo>
                  <a:lnTo>
                    <a:pt x="256" y="711"/>
                  </a:lnTo>
                  <a:lnTo>
                    <a:pt x="255" y="721"/>
                  </a:lnTo>
                  <a:lnTo>
                    <a:pt x="265" y="781"/>
                  </a:lnTo>
                  <a:lnTo>
                    <a:pt x="273" y="800"/>
                  </a:lnTo>
                  <a:lnTo>
                    <a:pt x="282" y="809"/>
                  </a:lnTo>
                  <a:lnTo>
                    <a:pt x="279" y="823"/>
                  </a:lnTo>
                  <a:lnTo>
                    <a:pt x="292" y="834"/>
                  </a:lnTo>
                  <a:lnTo>
                    <a:pt x="300" y="843"/>
                  </a:lnTo>
                  <a:lnTo>
                    <a:pt x="285" y="852"/>
                  </a:lnTo>
                  <a:lnTo>
                    <a:pt x="265" y="855"/>
                  </a:lnTo>
                  <a:lnTo>
                    <a:pt x="241" y="857"/>
                  </a:lnTo>
                  <a:lnTo>
                    <a:pt x="218" y="855"/>
                  </a:lnTo>
                  <a:lnTo>
                    <a:pt x="204" y="847"/>
                  </a:lnTo>
                  <a:lnTo>
                    <a:pt x="202" y="839"/>
                  </a:lnTo>
                  <a:lnTo>
                    <a:pt x="204" y="801"/>
                  </a:lnTo>
                  <a:lnTo>
                    <a:pt x="207" y="798"/>
                  </a:lnTo>
                  <a:lnTo>
                    <a:pt x="208" y="794"/>
                  </a:lnTo>
                  <a:lnTo>
                    <a:pt x="207" y="791"/>
                  </a:lnTo>
                  <a:lnTo>
                    <a:pt x="201" y="786"/>
                  </a:lnTo>
                  <a:lnTo>
                    <a:pt x="201" y="784"/>
                  </a:lnTo>
                  <a:lnTo>
                    <a:pt x="201" y="763"/>
                  </a:lnTo>
                  <a:lnTo>
                    <a:pt x="202" y="752"/>
                  </a:lnTo>
                  <a:lnTo>
                    <a:pt x="217" y="715"/>
                  </a:lnTo>
                  <a:lnTo>
                    <a:pt x="217" y="709"/>
                  </a:lnTo>
                  <a:lnTo>
                    <a:pt x="217" y="691"/>
                  </a:lnTo>
                  <a:lnTo>
                    <a:pt x="208" y="701"/>
                  </a:lnTo>
                  <a:lnTo>
                    <a:pt x="202" y="691"/>
                  </a:lnTo>
                  <a:lnTo>
                    <a:pt x="182" y="682"/>
                  </a:lnTo>
                  <a:lnTo>
                    <a:pt x="164" y="668"/>
                  </a:lnTo>
                  <a:lnTo>
                    <a:pt x="154" y="649"/>
                  </a:lnTo>
                  <a:lnTo>
                    <a:pt x="149" y="627"/>
                  </a:lnTo>
                  <a:lnTo>
                    <a:pt x="110" y="601"/>
                  </a:lnTo>
                  <a:lnTo>
                    <a:pt x="59" y="621"/>
                  </a:lnTo>
                  <a:lnTo>
                    <a:pt x="40" y="623"/>
                  </a:lnTo>
                  <a:lnTo>
                    <a:pt x="34" y="603"/>
                  </a:lnTo>
                  <a:lnTo>
                    <a:pt x="37" y="593"/>
                  </a:lnTo>
                  <a:lnTo>
                    <a:pt x="32" y="584"/>
                  </a:lnTo>
                  <a:lnTo>
                    <a:pt x="22" y="584"/>
                  </a:lnTo>
                  <a:lnTo>
                    <a:pt x="14" y="580"/>
                  </a:lnTo>
                  <a:lnTo>
                    <a:pt x="0" y="561"/>
                  </a:lnTo>
                  <a:lnTo>
                    <a:pt x="1" y="535"/>
                  </a:lnTo>
                  <a:lnTo>
                    <a:pt x="7" y="515"/>
                  </a:lnTo>
                  <a:lnTo>
                    <a:pt x="20" y="497"/>
                  </a:lnTo>
                  <a:lnTo>
                    <a:pt x="21" y="487"/>
                  </a:lnTo>
                  <a:lnTo>
                    <a:pt x="28" y="474"/>
                  </a:lnTo>
                  <a:lnTo>
                    <a:pt x="38" y="461"/>
                  </a:lnTo>
                  <a:lnTo>
                    <a:pt x="33" y="456"/>
                  </a:lnTo>
                  <a:lnTo>
                    <a:pt x="30" y="449"/>
                  </a:lnTo>
                  <a:lnTo>
                    <a:pt x="28" y="443"/>
                  </a:lnTo>
                  <a:lnTo>
                    <a:pt x="26" y="436"/>
                  </a:lnTo>
                  <a:lnTo>
                    <a:pt x="26" y="423"/>
                  </a:lnTo>
                  <a:lnTo>
                    <a:pt x="29" y="407"/>
                  </a:lnTo>
                  <a:lnTo>
                    <a:pt x="33" y="395"/>
                  </a:lnTo>
                  <a:lnTo>
                    <a:pt x="36" y="389"/>
                  </a:lnTo>
                  <a:lnTo>
                    <a:pt x="48" y="384"/>
                  </a:lnTo>
                  <a:lnTo>
                    <a:pt x="52" y="371"/>
                  </a:lnTo>
                  <a:lnTo>
                    <a:pt x="56" y="343"/>
                  </a:lnTo>
                  <a:lnTo>
                    <a:pt x="65" y="322"/>
                  </a:lnTo>
                  <a:lnTo>
                    <a:pt x="78" y="309"/>
                  </a:lnTo>
                  <a:lnTo>
                    <a:pt x="93" y="300"/>
                  </a:lnTo>
                  <a:lnTo>
                    <a:pt x="114" y="273"/>
                  </a:lnTo>
                  <a:lnTo>
                    <a:pt x="117" y="267"/>
                  </a:lnTo>
                  <a:lnTo>
                    <a:pt x="120" y="260"/>
                  </a:lnTo>
                  <a:lnTo>
                    <a:pt x="122" y="256"/>
                  </a:lnTo>
                  <a:lnTo>
                    <a:pt x="133" y="253"/>
                  </a:lnTo>
                  <a:lnTo>
                    <a:pt x="135" y="251"/>
                  </a:lnTo>
                  <a:lnTo>
                    <a:pt x="136" y="250"/>
                  </a:lnTo>
                  <a:lnTo>
                    <a:pt x="143" y="245"/>
                  </a:lnTo>
                  <a:lnTo>
                    <a:pt x="145" y="240"/>
                  </a:lnTo>
                  <a:lnTo>
                    <a:pt x="145" y="236"/>
                  </a:lnTo>
                  <a:lnTo>
                    <a:pt x="144" y="234"/>
                  </a:lnTo>
                  <a:lnTo>
                    <a:pt x="142" y="232"/>
                  </a:lnTo>
                  <a:lnTo>
                    <a:pt x="123" y="209"/>
                  </a:lnTo>
                  <a:lnTo>
                    <a:pt x="66" y="205"/>
                  </a:lnTo>
                  <a:lnTo>
                    <a:pt x="56" y="177"/>
                  </a:lnTo>
                  <a:lnTo>
                    <a:pt x="59" y="174"/>
                  </a:lnTo>
                  <a:lnTo>
                    <a:pt x="65" y="168"/>
                  </a:lnTo>
                  <a:lnTo>
                    <a:pt x="68" y="164"/>
                  </a:lnTo>
                  <a:lnTo>
                    <a:pt x="79" y="160"/>
                  </a:lnTo>
                  <a:lnTo>
                    <a:pt x="84" y="158"/>
                  </a:lnTo>
                  <a:lnTo>
                    <a:pt x="94" y="145"/>
                  </a:lnTo>
                  <a:lnTo>
                    <a:pt x="101" y="138"/>
                  </a:lnTo>
                  <a:lnTo>
                    <a:pt x="103" y="131"/>
                  </a:lnTo>
                  <a:lnTo>
                    <a:pt x="106" y="113"/>
                  </a:lnTo>
                  <a:lnTo>
                    <a:pt x="107" y="99"/>
                  </a:lnTo>
                  <a:lnTo>
                    <a:pt x="120" y="72"/>
                  </a:lnTo>
                  <a:lnTo>
                    <a:pt x="135" y="0"/>
                  </a:lnTo>
                  <a:lnTo>
                    <a:pt x="155" y="16"/>
                  </a:lnTo>
                  <a:lnTo>
                    <a:pt x="174" y="19"/>
                  </a:lnTo>
                  <a:lnTo>
                    <a:pt x="169" y="40"/>
                  </a:lnTo>
                  <a:lnTo>
                    <a:pt x="149" y="137"/>
                  </a:lnTo>
                  <a:lnTo>
                    <a:pt x="152" y="151"/>
                  </a:lnTo>
                  <a:lnTo>
                    <a:pt x="174" y="152"/>
                  </a:lnTo>
                  <a:lnTo>
                    <a:pt x="198" y="148"/>
                  </a:lnTo>
                  <a:lnTo>
                    <a:pt x="224" y="174"/>
                  </a:lnTo>
                  <a:lnTo>
                    <a:pt x="218" y="218"/>
                  </a:lnTo>
                  <a:lnTo>
                    <a:pt x="208" y="237"/>
                  </a:lnTo>
                  <a:lnTo>
                    <a:pt x="210" y="259"/>
                  </a:lnTo>
                  <a:lnTo>
                    <a:pt x="216" y="266"/>
                  </a:lnTo>
                  <a:lnTo>
                    <a:pt x="230" y="277"/>
                  </a:lnTo>
                  <a:lnTo>
                    <a:pt x="235" y="285"/>
                  </a:lnTo>
                  <a:lnTo>
                    <a:pt x="300" y="328"/>
                  </a:lnTo>
                  <a:lnTo>
                    <a:pt x="387" y="333"/>
                  </a:lnTo>
                  <a:lnTo>
                    <a:pt x="466" y="326"/>
                  </a:lnTo>
                  <a:lnTo>
                    <a:pt x="497" y="335"/>
                  </a:lnTo>
                  <a:lnTo>
                    <a:pt x="516" y="332"/>
                  </a:lnTo>
                  <a:lnTo>
                    <a:pt x="536" y="328"/>
                  </a:lnTo>
                  <a:lnTo>
                    <a:pt x="548" y="350"/>
                  </a:lnTo>
                  <a:lnTo>
                    <a:pt x="545" y="380"/>
                  </a:lnTo>
                  <a:lnTo>
                    <a:pt x="481" y="477"/>
                  </a:lnTo>
                  <a:lnTo>
                    <a:pt x="489" y="526"/>
                  </a:lnTo>
                  <a:lnTo>
                    <a:pt x="514" y="534"/>
                  </a:lnTo>
                  <a:lnTo>
                    <a:pt x="566" y="523"/>
                  </a:lnTo>
                  <a:lnTo>
                    <a:pt x="588" y="523"/>
                  </a:lnTo>
                  <a:lnTo>
                    <a:pt x="612" y="532"/>
                  </a:lnTo>
                  <a:lnTo>
                    <a:pt x="646" y="533"/>
                  </a:lnTo>
                  <a:lnTo>
                    <a:pt x="686" y="561"/>
                  </a:lnTo>
                  <a:lnTo>
                    <a:pt x="695" y="576"/>
                  </a:lnTo>
                  <a:lnTo>
                    <a:pt x="705" y="594"/>
                  </a:lnTo>
                  <a:close/>
                </a:path>
              </a:pathLst>
            </a:custGeom>
            <a:solidFill>
              <a:srgbClr val="E6E6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30"/>
            <p:cNvSpPr>
              <a:spLocks/>
            </p:cNvSpPr>
            <p:nvPr/>
          </p:nvSpPr>
          <p:spPr bwMode="auto">
            <a:xfrm>
              <a:off x="5976938" y="4841876"/>
              <a:ext cx="376238" cy="452438"/>
            </a:xfrm>
            <a:custGeom>
              <a:avLst/>
              <a:gdLst>
                <a:gd name="T0" fmla="*/ 700 w 710"/>
                <a:gd name="T1" fmla="*/ 646 h 857"/>
                <a:gd name="T2" fmla="*/ 707 w 710"/>
                <a:gd name="T3" fmla="*/ 689 h 857"/>
                <a:gd name="T4" fmla="*/ 677 w 710"/>
                <a:gd name="T5" fmla="*/ 716 h 857"/>
                <a:gd name="T6" fmla="*/ 610 w 710"/>
                <a:gd name="T7" fmla="*/ 710 h 857"/>
                <a:gd name="T8" fmla="*/ 553 w 710"/>
                <a:gd name="T9" fmla="*/ 694 h 857"/>
                <a:gd name="T10" fmla="*/ 548 w 710"/>
                <a:gd name="T11" fmla="*/ 713 h 857"/>
                <a:gd name="T12" fmla="*/ 585 w 710"/>
                <a:gd name="T13" fmla="*/ 745 h 857"/>
                <a:gd name="T14" fmla="*/ 493 w 710"/>
                <a:gd name="T15" fmla="*/ 675 h 857"/>
                <a:gd name="T16" fmla="*/ 461 w 710"/>
                <a:gd name="T17" fmla="*/ 656 h 857"/>
                <a:gd name="T18" fmla="*/ 423 w 710"/>
                <a:gd name="T19" fmla="*/ 603 h 857"/>
                <a:gd name="T20" fmla="*/ 424 w 710"/>
                <a:gd name="T21" fmla="*/ 623 h 857"/>
                <a:gd name="T22" fmla="*/ 485 w 710"/>
                <a:gd name="T23" fmla="*/ 692 h 857"/>
                <a:gd name="T24" fmla="*/ 491 w 710"/>
                <a:gd name="T25" fmla="*/ 755 h 857"/>
                <a:gd name="T26" fmla="*/ 430 w 710"/>
                <a:gd name="T27" fmla="*/ 775 h 857"/>
                <a:gd name="T28" fmla="*/ 429 w 710"/>
                <a:gd name="T29" fmla="*/ 792 h 857"/>
                <a:gd name="T30" fmla="*/ 384 w 710"/>
                <a:gd name="T31" fmla="*/ 717 h 857"/>
                <a:gd name="T32" fmla="*/ 395 w 710"/>
                <a:gd name="T33" fmla="*/ 665 h 857"/>
                <a:gd name="T34" fmla="*/ 388 w 710"/>
                <a:gd name="T35" fmla="*/ 641 h 857"/>
                <a:gd name="T36" fmla="*/ 357 w 710"/>
                <a:gd name="T37" fmla="*/ 614 h 857"/>
                <a:gd name="T38" fmla="*/ 367 w 710"/>
                <a:gd name="T39" fmla="*/ 691 h 857"/>
                <a:gd name="T40" fmla="*/ 337 w 710"/>
                <a:gd name="T41" fmla="*/ 665 h 857"/>
                <a:gd name="T42" fmla="*/ 340 w 710"/>
                <a:gd name="T43" fmla="*/ 687 h 857"/>
                <a:gd name="T44" fmla="*/ 342 w 710"/>
                <a:gd name="T45" fmla="*/ 702 h 857"/>
                <a:gd name="T46" fmla="*/ 387 w 710"/>
                <a:gd name="T47" fmla="*/ 810 h 857"/>
                <a:gd name="T48" fmla="*/ 370 w 710"/>
                <a:gd name="T49" fmla="*/ 830 h 857"/>
                <a:gd name="T50" fmla="*/ 320 w 710"/>
                <a:gd name="T51" fmla="*/ 821 h 857"/>
                <a:gd name="T52" fmla="*/ 287 w 710"/>
                <a:gd name="T53" fmla="*/ 782 h 857"/>
                <a:gd name="T54" fmla="*/ 276 w 710"/>
                <a:gd name="T55" fmla="*/ 710 h 857"/>
                <a:gd name="T56" fmla="*/ 259 w 710"/>
                <a:gd name="T57" fmla="*/ 665 h 857"/>
                <a:gd name="T58" fmla="*/ 249 w 710"/>
                <a:gd name="T59" fmla="*/ 566 h 857"/>
                <a:gd name="T60" fmla="*/ 226 w 710"/>
                <a:gd name="T61" fmla="*/ 551 h 857"/>
                <a:gd name="T62" fmla="*/ 207 w 710"/>
                <a:gd name="T63" fmla="*/ 572 h 857"/>
                <a:gd name="T64" fmla="*/ 236 w 710"/>
                <a:gd name="T65" fmla="*/ 645 h 857"/>
                <a:gd name="T66" fmla="*/ 259 w 710"/>
                <a:gd name="T67" fmla="*/ 707 h 857"/>
                <a:gd name="T68" fmla="*/ 279 w 710"/>
                <a:gd name="T69" fmla="*/ 823 h 857"/>
                <a:gd name="T70" fmla="*/ 218 w 710"/>
                <a:gd name="T71" fmla="*/ 855 h 857"/>
                <a:gd name="T72" fmla="*/ 207 w 710"/>
                <a:gd name="T73" fmla="*/ 791 h 857"/>
                <a:gd name="T74" fmla="*/ 217 w 710"/>
                <a:gd name="T75" fmla="*/ 709 h 857"/>
                <a:gd name="T76" fmla="*/ 154 w 710"/>
                <a:gd name="T77" fmla="*/ 649 h 857"/>
                <a:gd name="T78" fmla="*/ 37 w 710"/>
                <a:gd name="T79" fmla="*/ 593 h 857"/>
                <a:gd name="T80" fmla="*/ 7 w 710"/>
                <a:gd name="T81" fmla="*/ 515 h 857"/>
                <a:gd name="T82" fmla="*/ 30 w 710"/>
                <a:gd name="T83" fmla="*/ 449 h 857"/>
                <a:gd name="T84" fmla="*/ 36 w 710"/>
                <a:gd name="T85" fmla="*/ 389 h 857"/>
                <a:gd name="T86" fmla="*/ 93 w 710"/>
                <a:gd name="T87" fmla="*/ 300 h 857"/>
                <a:gd name="T88" fmla="*/ 135 w 710"/>
                <a:gd name="T89" fmla="*/ 251 h 857"/>
                <a:gd name="T90" fmla="*/ 142 w 710"/>
                <a:gd name="T91" fmla="*/ 232 h 857"/>
                <a:gd name="T92" fmla="*/ 65 w 710"/>
                <a:gd name="T93" fmla="*/ 168 h 857"/>
                <a:gd name="T94" fmla="*/ 103 w 710"/>
                <a:gd name="T95" fmla="*/ 131 h 857"/>
                <a:gd name="T96" fmla="*/ 174 w 710"/>
                <a:gd name="T97" fmla="*/ 19 h 857"/>
                <a:gd name="T98" fmla="*/ 224 w 710"/>
                <a:gd name="T99" fmla="*/ 174 h 857"/>
                <a:gd name="T100" fmla="*/ 235 w 710"/>
                <a:gd name="T101" fmla="*/ 285 h 857"/>
                <a:gd name="T102" fmla="*/ 536 w 710"/>
                <a:gd name="T103" fmla="*/ 328 h 857"/>
                <a:gd name="T104" fmla="*/ 566 w 710"/>
                <a:gd name="T105" fmla="*/ 523 h 857"/>
                <a:gd name="T106" fmla="*/ 705 w 710"/>
                <a:gd name="T107" fmla="*/ 594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0" h="857">
                  <a:moveTo>
                    <a:pt x="705" y="594"/>
                  </a:moveTo>
                  <a:lnTo>
                    <a:pt x="710" y="616"/>
                  </a:lnTo>
                  <a:lnTo>
                    <a:pt x="710" y="632"/>
                  </a:lnTo>
                  <a:lnTo>
                    <a:pt x="707" y="635"/>
                  </a:lnTo>
                  <a:lnTo>
                    <a:pt x="702" y="639"/>
                  </a:lnTo>
                  <a:lnTo>
                    <a:pt x="700" y="646"/>
                  </a:lnTo>
                  <a:lnTo>
                    <a:pt x="702" y="655"/>
                  </a:lnTo>
                  <a:lnTo>
                    <a:pt x="704" y="661"/>
                  </a:lnTo>
                  <a:lnTo>
                    <a:pt x="704" y="668"/>
                  </a:lnTo>
                  <a:lnTo>
                    <a:pt x="698" y="675"/>
                  </a:lnTo>
                  <a:lnTo>
                    <a:pt x="698" y="679"/>
                  </a:lnTo>
                  <a:lnTo>
                    <a:pt x="707" y="689"/>
                  </a:lnTo>
                  <a:lnTo>
                    <a:pt x="708" y="694"/>
                  </a:lnTo>
                  <a:lnTo>
                    <a:pt x="707" y="696"/>
                  </a:lnTo>
                  <a:lnTo>
                    <a:pt x="696" y="708"/>
                  </a:lnTo>
                  <a:lnTo>
                    <a:pt x="691" y="712"/>
                  </a:lnTo>
                  <a:lnTo>
                    <a:pt x="683" y="716"/>
                  </a:lnTo>
                  <a:lnTo>
                    <a:pt x="677" y="716"/>
                  </a:lnTo>
                  <a:lnTo>
                    <a:pt x="670" y="711"/>
                  </a:lnTo>
                  <a:lnTo>
                    <a:pt x="666" y="711"/>
                  </a:lnTo>
                  <a:lnTo>
                    <a:pt x="661" y="725"/>
                  </a:lnTo>
                  <a:lnTo>
                    <a:pt x="648" y="723"/>
                  </a:lnTo>
                  <a:lnTo>
                    <a:pt x="626" y="711"/>
                  </a:lnTo>
                  <a:lnTo>
                    <a:pt x="610" y="710"/>
                  </a:lnTo>
                  <a:lnTo>
                    <a:pt x="594" y="708"/>
                  </a:lnTo>
                  <a:lnTo>
                    <a:pt x="581" y="701"/>
                  </a:lnTo>
                  <a:lnTo>
                    <a:pt x="572" y="691"/>
                  </a:lnTo>
                  <a:lnTo>
                    <a:pt x="569" y="693"/>
                  </a:lnTo>
                  <a:lnTo>
                    <a:pt x="566" y="694"/>
                  </a:lnTo>
                  <a:lnTo>
                    <a:pt x="553" y="694"/>
                  </a:lnTo>
                  <a:lnTo>
                    <a:pt x="552" y="697"/>
                  </a:lnTo>
                  <a:lnTo>
                    <a:pt x="551" y="701"/>
                  </a:lnTo>
                  <a:lnTo>
                    <a:pt x="550" y="706"/>
                  </a:lnTo>
                  <a:lnTo>
                    <a:pt x="543" y="708"/>
                  </a:lnTo>
                  <a:lnTo>
                    <a:pt x="543" y="711"/>
                  </a:lnTo>
                  <a:lnTo>
                    <a:pt x="548" y="713"/>
                  </a:lnTo>
                  <a:lnTo>
                    <a:pt x="548" y="721"/>
                  </a:lnTo>
                  <a:lnTo>
                    <a:pt x="555" y="723"/>
                  </a:lnTo>
                  <a:lnTo>
                    <a:pt x="566" y="731"/>
                  </a:lnTo>
                  <a:lnTo>
                    <a:pt x="583" y="735"/>
                  </a:lnTo>
                  <a:lnTo>
                    <a:pt x="586" y="740"/>
                  </a:lnTo>
                  <a:lnTo>
                    <a:pt x="585" y="745"/>
                  </a:lnTo>
                  <a:lnTo>
                    <a:pt x="582" y="750"/>
                  </a:lnTo>
                  <a:lnTo>
                    <a:pt x="553" y="754"/>
                  </a:lnTo>
                  <a:lnTo>
                    <a:pt x="551" y="751"/>
                  </a:lnTo>
                  <a:lnTo>
                    <a:pt x="536" y="730"/>
                  </a:lnTo>
                  <a:lnTo>
                    <a:pt x="497" y="688"/>
                  </a:lnTo>
                  <a:lnTo>
                    <a:pt x="493" y="675"/>
                  </a:lnTo>
                  <a:lnTo>
                    <a:pt x="493" y="658"/>
                  </a:lnTo>
                  <a:lnTo>
                    <a:pt x="491" y="653"/>
                  </a:lnTo>
                  <a:lnTo>
                    <a:pt x="487" y="653"/>
                  </a:lnTo>
                  <a:lnTo>
                    <a:pt x="478" y="657"/>
                  </a:lnTo>
                  <a:lnTo>
                    <a:pt x="465" y="657"/>
                  </a:lnTo>
                  <a:lnTo>
                    <a:pt x="461" y="656"/>
                  </a:lnTo>
                  <a:lnTo>
                    <a:pt x="457" y="651"/>
                  </a:lnTo>
                  <a:lnTo>
                    <a:pt x="446" y="641"/>
                  </a:lnTo>
                  <a:lnTo>
                    <a:pt x="441" y="636"/>
                  </a:lnTo>
                  <a:lnTo>
                    <a:pt x="431" y="608"/>
                  </a:lnTo>
                  <a:lnTo>
                    <a:pt x="424" y="597"/>
                  </a:lnTo>
                  <a:lnTo>
                    <a:pt x="423" y="603"/>
                  </a:lnTo>
                  <a:lnTo>
                    <a:pt x="421" y="610"/>
                  </a:lnTo>
                  <a:lnTo>
                    <a:pt x="417" y="613"/>
                  </a:lnTo>
                  <a:lnTo>
                    <a:pt x="415" y="614"/>
                  </a:lnTo>
                  <a:lnTo>
                    <a:pt x="417" y="621"/>
                  </a:lnTo>
                  <a:lnTo>
                    <a:pt x="421" y="622"/>
                  </a:lnTo>
                  <a:lnTo>
                    <a:pt x="424" y="623"/>
                  </a:lnTo>
                  <a:lnTo>
                    <a:pt x="429" y="627"/>
                  </a:lnTo>
                  <a:lnTo>
                    <a:pt x="435" y="649"/>
                  </a:lnTo>
                  <a:lnTo>
                    <a:pt x="440" y="657"/>
                  </a:lnTo>
                  <a:lnTo>
                    <a:pt x="452" y="660"/>
                  </a:lnTo>
                  <a:lnTo>
                    <a:pt x="471" y="671"/>
                  </a:lnTo>
                  <a:lnTo>
                    <a:pt x="485" y="692"/>
                  </a:lnTo>
                  <a:lnTo>
                    <a:pt x="487" y="712"/>
                  </a:lnTo>
                  <a:lnTo>
                    <a:pt x="471" y="721"/>
                  </a:lnTo>
                  <a:lnTo>
                    <a:pt x="479" y="726"/>
                  </a:lnTo>
                  <a:lnTo>
                    <a:pt x="488" y="735"/>
                  </a:lnTo>
                  <a:lnTo>
                    <a:pt x="495" y="745"/>
                  </a:lnTo>
                  <a:lnTo>
                    <a:pt x="491" y="755"/>
                  </a:lnTo>
                  <a:lnTo>
                    <a:pt x="473" y="775"/>
                  </a:lnTo>
                  <a:lnTo>
                    <a:pt x="461" y="781"/>
                  </a:lnTo>
                  <a:lnTo>
                    <a:pt x="450" y="775"/>
                  </a:lnTo>
                  <a:lnTo>
                    <a:pt x="450" y="784"/>
                  </a:lnTo>
                  <a:lnTo>
                    <a:pt x="438" y="782"/>
                  </a:lnTo>
                  <a:lnTo>
                    <a:pt x="430" y="775"/>
                  </a:lnTo>
                  <a:lnTo>
                    <a:pt x="427" y="766"/>
                  </a:lnTo>
                  <a:lnTo>
                    <a:pt x="429" y="754"/>
                  </a:lnTo>
                  <a:lnTo>
                    <a:pt x="421" y="762"/>
                  </a:lnTo>
                  <a:lnTo>
                    <a:pt x="418" y="771"/>
                  </a:lnTo>
                  <a:lnTo>
                    <a:pt x="422" y="783"/>
                  </a:lnTo>
                  <a:lnTo>
                    <a:pt x="429" y="792"/>
                  </a:lnTo>
                  <a:lnTo>
                    <a:pt x="412" y="797"/>
                  </a:lnTo>
                  <a:lnTo>
                    <a:pt x="408" y="797"/>
                  </a:lnTo>
                  <a:lnTo>
                    <a:pt x="400" y="782"/>
                  </a:lnTo>
                  <a:lnTo>
                    <a:pt x="396" y="767"/>
                  </a:lnTo>
                  <a:lnTo>
                    <a:pt x="395" y="735"/>
                  </a:lnTo>
                  <a:lnTo>
                    <a:pt x="384" y="717"/>
                  </a:lnTo>
                  <a:lnTo>
                    <a:pt x="382" y="708"/>
                  </a:lnTo>
                  <a:lnTo>
                    <a:pt x="388" y="703"/>
                  </a:lnTo>
                  <a:lnTo>
                    <a:pt x="391" y="697"/>
                  </a:lnTo>
                  <a:lnTo>
                    <a:pt x="395" y="687"/>
                  </a:lnTo>
                  <a:lnTo>
                    <a:pt x="396" y="674"/>
                  </a:lnTo>
                  <a:lnTo>
                    <a:pt x="395" y="665"/>
                  </a:lnTo>
                  <a:lnTo>
                    <a:pt x="398" y="667"/>
                  </a:lnTo>
                  <a:lnTo>
                    <a:pt x="403" y="668"/>
                  </a:lnTo>
                  <a:lnTo>
                    <a:pt x="408" y="669"/>
                  </a:lnTo>
                  <a:lnTo>
                    <a:pt x="403" y="661"/>
                  </a:lnTo>
                  <a:lnTo>
                    <a:pt x="391" y="649"/>
                  </a:lnTo>
                  <a:lnTo>
                    <a:pt x="388" y="641"/>
                  </a:lnTo>
                  <a:lnTo>
                    <a:pt x="384" y="628"/>
                  </a:lnTo>
                  <a:lnTo>
                    <a:pt x="382" y="623"/>
                  </a:lnTo>
                  <a:lnTo>
                    <a:pt x="371" y="639"/>
                  </a:lnTo>
                  <a:lnTo>
                    <a:pt x="366" y="638"/>
                  </a:lnTo>
                  <a:lnTo>
                    <a:pt x="365" y="628"/>
                  </a:lnTo>
                  <a:lnTo>
                    <a:pt x="357" y="614"/>
                  </a:lnTo>
                  <a:lnTo>
                    <a:pt x="354" y="623"/>
                  </a:lnTo>
                  <a:lnTo>
                    <a:pt x="356" y="639"/>
                  </a:lnTo>
                  <a:lnTo>
                    <a:pt x="353" y="644"/>
                  </a:lnTo>
                  <a:lnTo>
                    <a:pt x="359" y="654"/>
                  </a:lnTo>
                  <a:lnTo>
                    <a:pt x="373" y="691"/>
                  </a:lnTo>
                  <a:lnTo>
                    <a:pt x="367" y="691"/>
                  </a:lnTo>
                  <a:lnTo>
                    <a:pt x="359" y="687"/>
                  </a:lnTo>
                  <a:lnTo>
                    <a:pt x="357" y="682"/>
                  </a:lnTo>
                  <a:lnTo>
                    <a:pt x="355" y="684"/>
                  </a:lnTo>
                  <a:lnTo>
                    <a:pt x="349" y="686"/>
                  </a:lnTo>
                  <a:lnTo>
                    <a:pt x="343" y="674"/>
                  </a:lnTo>
                  <a:lnTo>
                    <a:pt x="337" y="665"/>
                  </a:lnTo>
                  <a:lnTo>
                    <a:pt x="318" y="644"/>
                  </a:lnTo>
                  <a:lnTo>
                    <a:pt x="320" y="654"/>
                  </a:lnTo>
                  <a:lnTo>
                    <a:pt x="323" y="661"/>
                  </a:lnTo>
                  <a:lnTo>
                    <a:pt x="332" y="678"/>
                  </a:lnTo>
                  <a:lnTo>
                    <a:pt x="337" y="684"/>
                  </a:lnTo>
                  <a:lnTo>
                    <a:pt x="340" y="687"/>
                  </a:lnTo>
                  <a:lnTo>
                    <a:pt x="340" y="693"/>
                  </a:lnTo>
                  <a:lnTo>
                    <a:pt x="338" y="697"/>
                  </a:lnTo>
                  <a:lnTo>
                    <a:pt x="333" y="701"/>
                  </a:lnTo>
                  <a:lnTo>
                    <a:pt x="331" y="705"/>
                  </a:lnTo>
                  <a:lnTo>
                    <a:pt x="337" y="711"/>
                  </a:lnTo>
                  <a:lnTo>
                    <a:pt x="342" y="702"/>
                  </a:lnTo>
                  <a:lnTo>
                    <a:pt x="354" y="699"/>
                  </a:lnTo>
                  <a:lnTo>
                    <a:pt x="365" y="702"/>
                  </a:lnTo>
                  <a:lnTo>
                    <a:pt x="370" y="710"/>
                  </a:lnTo>
                  <a:lnTo>
                    <a:pt x="363" y="752"/>
                  </a:lnTo>
                  <a:lnTo>
                    <a:pt x="365" y="767"/>
                  </a:lnTo>
                  <a:lnTo>
                    <a:pt x="387" y="810"/>
                  </a:lnTo>
                  <a:lnTo>
                    <a:pt x="395" y="820"/>
                  </a:lnTo>
                  <a:lnTo>
                    <a:pt x="394" y="826"/>
                  </a:lnTo>
                  <a:lnTo>
                    <a:pt x="390" y="832"/>
                  </a:lnTo>
                  <a:lnTo>
                    <a:pt x="384" y="836"/>
                  </a:lnTo>
                  <a:lnTo>
                    <a:pt x="375" y="833"/>
                  </a:lnTo>
                  <a:lnTo>
                    <a:pt x="370" y="830"/>
                  </a:lnTo>
                  <a:lnTo>
                    <a:pt x="358" y="828"/>
                  </a:lnTo>
                  <a:lnTo>
                    <a:pt x="359" y="830"/>
                  </a:lnTo>
                  <a:lnTo>
                    <a:pt x="361" y="836"/>
                  </a:lnTo>
                  <a:lnTo>
                    <a:pt x="347" y="830"/>
                  </a:lnTo>
                  <a:lnTo>
                    <a:pt x="333" y="824"/>
                  </a:lnTo>
                  <a:lnTo>
                    <a:pt x="320" y="821"/>
                  </a:lnTo>
                  <a:lnTo>
                    <a:pt x="305" y="826"/>
                  </a:lnTo>
                  <a:lnTo>
                    <a:pt x="299" y="820"/>
                  </a:lnTo>
                  <a:lnTo>
                    <a:pt x="295" y="809"/>
                  </a:lnTo>
                  <a:lnTo>
                    <a:pt x="293" y="798"/>
                  </a:lnTo>
                  <a:lnTo>
                    <a:pt x="298" y="787"/>
                  </a:lnTo>
                  <a:lnTo>
                    <a:pt x="287" y="782"/>
                  </a:lnTo>
                  <a:lnTo>
                    <a:pt x="277" y="766"/>
                  </a:lnTo>
                  <a:lnTo>
                    <a:pt x="270" y="747"/>
                  </a:lnTo>
                  <a:lnTo>
                    <a:pt x="268" y="730"/>
                  </a:lnTo>
                  <a:lnTo>
                    <a:pt x="269" y="721"/>
                  </a:lnTo>
                  <a:lnTo>
                    <a:pt x="271" y="713"/>
                  </a:lnTo>
                  <a:lnTo>
                    <a:pt x="276" y="710"/>
                  </a:lnTo>
                  <a:lnTo>
                    <a:pt x="282" y="703"/>
                  </a:lnTo>
                  <a:lnTo>
                    <a:pt x="284" y="697"/>
                  </a:lnTo>
                  <a:lnTo>
                    <a:pt x="286" y="687"/>
                  </a:lnTo>
                  <a:lnTo>
                    <a:pt x="285" y="678"/>
                  </a:lnTo>
                  <a:lnTo>
                    <a:pt x="275" y="673"/>
                  </a:lnTo>
                  <a:lnTo>
                    <a:pt x="259" y="665"/>
                  </a:lnTo>
                  <a:lnTo>
                    <a:pt x="247" y="644"/>
                  </a:lnTo>
                  <a:lnTo>
                    <a:pt x="239" y="607"/>
                  </a:lnTo>
                  <a:lnTo>
                    <a:pt x="236" y="590"/>
                  </a:lnTo>
                  <a:lnTo>
                    <a:pt x="239" y="582"/>
                  </a:lnTo>
                  <a:lnTo>
                    <a:pt x="245" y="574"/>
                  </a:lnTo>
                  <a:lnTo>
                    <a:pt x="249" y="566"/>
                  </a:lnTo>
                  <a:lnTo>
                    <a:pt x="247" y="561"/>
                  </a:lnTo>
                  <a:lnTo>
                    <a:pt x="242" y="560"/>
                  </a:lnTo>
                  <a:lnTo>
                    <a:pt x="234" y="569"/>
                  </a:lnTo>
                  <a:lnTo>
                    <a:pt x="228" y="560"/>
                  </a:lnTo>
                  <a:lnTo>
                    <a:pt x="227" y="556"/>
                  </a:lnTo>
                  <a:lnTo>
                    <a:pt x="226" y="551"/>
                  </a:lnTo>
                  <a:lnTo>
                    <a:pt x="220" y="553"/>
                  </a:lnTo>
                  <a:lnTo>
                    <a:pt x="214" y="554"/>
                  </a:lnTo>
                  <a:lnTo>
                    <a:pt x="210" y="553"/>
                  </a:lnTo>
                  <a:lnTo>
                    <a:pt x="204" y="551"/>
                  </a:lnTo>
                  <a:lnTo>
                    <a:pt x="207" y="561"/>
                  </a:lnTo>
                  <a:lnTo>
                    <a:pt x="207" y="572"/>
                  </a:lnTo>
                  <a:lnTo>
                    <a:pt x="211" y="581"/>
                  </a:lnTo>
                  <a:lnTo>
                    <a:pt x="219" y="584"/>
                  </a:lnTo>
                  <a:lnTo>
                    <a:pt x="225" y="589"/>
                  </a:lnTo>
                  <a:lnTo>
                    <a:pt x="229" y="600"/>
                  </a:lnTo>
                  <a:lnTo>
                    <a:pt x="234" y="623"/>
                  </a:lnTo>
                  <a:lnTo>
                    <a:pt x="236" y="645"/>
                  </a:lnTo>
                  <a:lnTo>
                    <a:pt x="240" y="656"/>
                  </a:lnTo>
                  <a:lnTo>
                    <a:pt x="245" y="660"/>
                  </a:lnTo>
                  <a:lnTo>
                    <a:pt x="252" y="665"/>
                  </a:lnTo>
                  <a:lnTo>
                    <a:pt x="260" y="674"/>
                  </a:lnTo>
                  <a:lnTo>
                    <a:pt x="271" y="694"/>
                  </a:lnTo>
                  <a:lnTo>
                    <a:pt x="259" y="707"/>
                  </a:lnTo>
                  <a:lnTo>
                    <a:pt x="256" y="711"/>
                  </a:lnTo>
                  <a:lnTo>
                    <a:pt x="255" y="721"/>
                  </a:lnTo>
                  <a:lnTo>
                    <a:pt x="265" y="781"/>
                  </a:lnTo>
                  <a:lnTo>
                    <a:pt x="273" y="800"/>
                  </a:lnTo>
                  <a:lnTo>
                    <a:pt x="282" y="809"/>
                  </a:lnTo>
                  <a:lnTo>
                    <a:pt x="279" y="823"/>
                  </a:lnTo>
                  <a:lnTo>
                    <a:pt x="292" y="834"/>
                  </a:lnTo>
                  <a:lnTo>
                    <a:pt x="300" y="843"/>
                  </a:lnTo>
                  <a:lnTo>
                    <a:pt x="285" y="852"/>
                  </a:lnTo>
                  <a:lnTo>
                    <a:pt x="265" y="855"/>
                  </a:lnTo>
                  <a:lnTo>
                    <a:pt x="241" y="857"/>
                  </a:lnTo>
                  <a:lnTo>
                    <a:pt x="218" y="855"/>
                  </a:lnTo>
                  <a:lnTo>
                    <a:pt x="204" y="847"/>
                  </a:lnTo>
                  <a:lnTo>
                    <a:pt x="202" y="839"/>
                  </a:lnTo>
                  <a:lnTo>
                    <a:pt x="204" y="801"/>
                  </a:lnTo>
                  <a:lnTo>
                    <a:pt x="207" y="798"/>
                  </a:lnTo>
                  <a:lnTo>
                    <a:pt x="208" y="794"/>
                  </a:lnTo>
                  <a:lnTo>
                    <a:pt x="207" y="791"/>
                  </a:lnTo>
                  <a:lnTo>
                    <a:pt x="201" y="786"/>
                  </a:lnTo>
                  <a:lnTo>
                    <a:pt x="201" y="784"/>
                  </a:lnTo>
                  <a:lnTo>
                    <a:pt x="201" y="763"/>
                  </a:lnTo>
                  <a:lnTo>
                    <a:pt x="202" y="752"/>
                  </a:lnTo>
                  <a:lnTo>
                    <a:pt x="217" y="715"/>
                  </a:lnTo>
                  <a:lnTo>
                    <a:pt x="217" y="709"/>
                  </a:lnTo>
                  <a:lnTo>
                    <a:pt x="217" y="691"/>
                  </a:lnTo>
                  <a:lnTo>
                    <a:pt x="208" y="701"/>
                  </a:lnTo>
                  <a:lnTo>
                    <a:pt x="202" y="691"/>
                  </a:lnTo>
                  <a:lnTo>
                    <a:pt x="182" y="682"/>
                  </a:lnTo>
                  <a:lnTo>
                    <a:pt x="164" y="668"/>
                  </a:lnTo>
                  <a:lnTo>
                    <a:pt x="154" y="649"/>
                  </a:lnTo>
                  <a:lnTo>
                    <a:pt x="149" y="627"/>
                  </a:lnTo>
                  <a:lnTo>
                    <a:pt x="110" y="601"/>
                  </a:lnTo>
                  <a:lnTo>
                    <a:pt x="59" y="621"/>
                  </a:lnTo>
                  <a:lnTo>
                    <a:pt x="40" y="623"/>
                  </a:lnTo>
                  <a:lnTo>
                    <a:pt x="34" y="603"/>
                  </a:lnTo>
                  <a:lnTo>
                    <a:pt x="37" y="593"/>
                  </a:lnTo>
                  <a:lnTo>
                    <a:pt x="32" y="584"/>
                  </a:lnTo>
                  <a:lnTo>
                    <a:pt x="22" y="584"/>
                  </a:lnTo>
                  <a:lnTo>
                    <a:pt x="14" y="580"/>
                  </a:lnTo>
                  <a:lnTo>
                    <a:pt x="0" y="561"/>
                  </a:lnTo>
                  <a:lnTo>
                    <a:pt x="1" y="535"/>
                  </a:lnTo>
                  <a:lnTo>
                    <a:pt x="7" y="515"/>
                  </a:lnTo>
                  <a:lnTo>
                    <a:pt x="20" y="497"/>
                  </a:lnTo>
                  <a:lnTo>
                    <a:pt x="21" y="487"/>
                  </a:lnTo>
                  <a:lnTo>
                    <a:pt x="28" y="474"/>
                  </a:lnTo>
                  <a:lnTo>
                    <a:pt x="38" y="461"/>
                  </a:lnTo>
                  <a:lnTo>
                    <a:pt x="33" y="456"/>
                  </a:lnTo>
                  <a:lnTo>
                    <a:pt x="30" y="449"/>
                  </a:lnTo>
                  <a:lnTo>
                    <a:pt x="28" y="443"/>
                  </a:lnTo>
                  <a:lnTo>
                    <a:pt x="26" y="436"/>
                  </a:lnTo>
                  <a:lnTo>
                    <a:pt x="26" y="423"/>
                  </a:lnTo>
                  <a:lnTo>
                    <a:pt x="29" y="407"/>
                  </a:lnTo>
                  <a:lnTo>
                    <a:pt x="33" y="395"/>
                  </a:lnTo>
                  <a:lnTo>
                    <a:pt x="36" y="389"/>
                  </a:lnTo>
                  <a:lnTo>
                    <a:pt x="48" y="384"/>
                  </a:lnTo>
                  <a:lnTo>
                    <a:pt x="52" y="371"/>
                  </a:lnTo>
                  <a:lnTo>
                    <a:pt x="56" y="343"/>
                  </a:lnTo>
                  <a:lnTo>
                    <a:pt x="65" y="322"/>
                  </a:lnTo>
                  <a:lnTo>
                    <a:pt x="78" y="309"/>
                  </a:lnTo>
                  <a:lnTo>
                    <a:pt x="93" y="300"/>
                  </a:lnTo>
                  <a:lnTo>
                    <a:pt x="114" y="273"/>
                  </a:lnTo>
                  <a:lnTo>
                    <a:pt x="117" y="267"/>
                  </a:lnTo>
                  <a:lnTo>
                    <a:pt x="120" y="260"/>
                  </a:lnTo>
                  <a:lnTo>
                    <a:pt x="122" y="256"/>
                  </a:lnTo>
                  <a:lnTo>
                    <a:pt x="133" y="253"/>
                  </a:lnTo>
                  <a:lnTo>
                    <a:pt x="135" y="251"/>
                  </a:lnTo>
                  <a:lnTo>
                    <a:pt x="136" y="250"/>
                  </a:lnTo>
                  <a:lnTo>
                    <a:pt x="143" y="245"/>
                  </a:lnTo>
                  <a:lnTo>
                    <a:pt x="145" y="240"/>
                  </a:lnTo>
                  <a:lnTo>
                    <a:pt x="145" y="236"/>
                  </a:lnTo>
                  <a:lnTo>
                    <a:pt x="144" y="234"/>
                  </a:lnTo>
                  <a:lnTo>
                    <a:pt x="142" y="232"/>
                  </a:lnTo>
                  <a:lnTo>
                    <a:pt x="123" y="209"/>
                  </a:lnTo>
                  <a:lnTo>
                    <a:pt x="66" y="205"/>
                  </a:lnTo>
                  <a:lnTo>
                    <a:pt x="56" y="177"/>
                  </a:lnTo>
                  <a:lnTo>
                    <a:pt x="56" y="177"/>
                  </a:lnTo>
                  <a:lnTo>
                    <a:pt x="59" y="174"/>
                  </a:lnTo>
                  <a:lnTo>
                    <a:pt x="65" y="168"/>
                  </a:lnTo>
                  <a:lnTo>
                    <a:pt x="68" y="164"/>
                  </a:lnTo>
                  <a:lnTo>
                    <a:pt x="79" y="160"/>
                  </a:lnTo>
                  <a:lnTo>
                    <a:pt x="84" y="158"/>
                  </a:lnTo>
                  <a:lnTo>
                    <a:pt x="94" y="145"/>
                  </a:lnTo>
                  <a:lnTo>
                    <a:pt x="101" y="138"/>
                  </a:lnTo>
                  <a:lnTo>
                    <a:pt x="103" y="131"/>
                  </a:lnTo>
                  <a:lnTo>
                    <a:pt x="106" y="113"/>
                  </a:lnTo>
                  <a:lnTo>
                    <a:pt x="107" y="99"/>
                  </a:lnTo>
                  <a:lnTo>
                    <a:pt x="120" y="72"/>
                  </a:lnTo>
                  <a:lnTo>
                    <a:pt x="135" y="0"/>
                  </a:lnTo>
                  <a:lnTo>
                    <a:pt x="155" y="16"/>
                  </a:lnTo>
                  <a:lnTo>
                    <a:pt x="174" y="19"/>
                  </a:lnTo>
                  <a:lnTo>
                    <a:pt x="169" y="40"/>
                  </a:lnTo>
                  <a:lnTo>
                    <a:pt x="149" y="137"/>
                  </a:lnTo>
                  <a:lnTo>
                    <a:pt x="152" y="151"/>
                  </a:lnTo>
                  <a:lnTo>
                    <a:pt x="174" y="152"/>
                  </a:lnTo>
                  <a:lnTo>
                    <a:pt x="198" y="148"/>
                  </a:lnTo>
                  <a:lnTo>
                    <a:pt x="224" y="174"/>
                  </a:lnTo>
                  <a:lnTo>
                    <a:pt x="218" y="218"/>
                  </a:lnTo>
                  <a:lnTo>
                    <a:pt x="208" y="237"/>
                  </a:lnTo>
                  <a:lnTo>
                    <a:pt x="210" y="259"/>
                  </a:lnTo>
                  <a:lnTo>
                    <a:pt x="216" y="266"/>
                  </a:lnTo>
                  <a:lnTo>
                    <a:pt x="230" y="277"/>
                  </a:lnTo>
                  <a:lnTo>
                    <a:pt x="235" y="285"/>
                  </a:lnTo>
                  <a:lnTo>
                    <a:pt x="300" y="328"/>
                  </a:lnTo>
                  <a:lnTo>
                    <a:pt x="387" y="333"/>
                  </a:lnTo>
                  <a:lnTo>
                    <a:pt x="466" y="326"/>
                  </a:lnTo>
                  <a:lnTo>
                    <a:pt x="497" y="335"/>
                  </a:lnTo>
                  <a:lnTo>
                    <a:pt x="516" y="332"/>
                  </a:lnTo>
                  <a:lnTo>
                    <a:pt x="536" y="328"/>
                  </a:lnTo>
                  <a:lnTo>
                    <a:pt x="548" y="350"/>
                  </a:lnTo>
                  <a:lnTo>
                    <a:pt x="545" y="380"/>
                  </a:lnTo>
                  <a:lnTo>
                    <a:pt x="481" y="477"/>
                  </a:lnTo>
                  <a:lnTo>
                    <a:pt x="489" y="526"/>
                  </a:lnTo>
                  <a:lnTo>
                    <a:pt x="514" y="534"/>
                  </a:lnTo>
                  <a:lnTo>
                    <a:pt x="566" y="523"/>
                  </a:lnTo>
                  <a:lnTo>
                    <a:pt x="588" y="523"/>
                  </a:lnTo>
                  <a:lnTo>
                    <a:pt x="612" y="532"/>
                  </a:lnTo>
                  <a:lnTo>
                    <a:pt x="646" y="533"/>
                  </a:lnTo>
                  <a:lnTo>
                    <a:pt x="686" y="561"/>
                  </a:lnTo>
                  <a:lnTo>
                    <a:pt x="695" y="576"/>
                  </a:lnTo>
                  <a:lnTo>
                    <a:pt x="705" y="594"/>
                  </a:lnTo>
                  <a:close/>
                </a:path>
              </a:pathLst>
            </a:custGeom>
            <a:noFill/>
            <a:ln w="6">
              <a:solidFill>
                <a:srgbClr val="6C6D7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Freeform 31"/>
            <p:cNvSpPr>
              <a:spLocks/>
            </p:cNvSpPr>
            <p:nvPr/>
          </p:nvSpPr>
          <p:spPr bwMode="auto">
            <a:xfrm>
              <a:off x="6223000" y="5230813"/>
              <a:ext cx="63500" cy="49213"/>
            </a:xfrm>
            <a:custGeom>
              <a:avLst/>
              <a:gdLst>
                <a:gd name="T0" fmla="*/ 84 w 119"/>
                <a:gd name="T1" fmla="*/ 26 h 92"/>
                <a:gd name="T2" fmla="*/ 113 w 119"/>
                <a:gd name="T3" fmla="*/ 22 h 92"/>
                <a:gd name="T4" fmla="*/ 119 w 119"/>
                <a:gd name="T5" fmla="*/ 26 h 92"/>
                <a:gd name="T6" fmla="*/ 113 w 119"/>
                <a:gd name="T7" fmla="*/ 32 h 92"/>
                <a:gd name="T8" fmla="*/ 108 w 119"/>
                <a:gd name="T9" fmla="*/ 39 h 92"/>
                <a:gd name="T10" fmla="*/ 106 w 119"/>
                <a:gd name="T11" fmla="*/ 47 h 92"/>
                <a:gd name="T12" fmla="*/ 106 w 119"/>
                <a:gd name="T13" fmla="*/ 57 h 92"/>
                <a:gd name="T14" fmla="*/ 104 w 119"/>
                <a:gd name="T15" fmla="*/ 67 h 92"/>
                <a:gd name="T16" fmla="*/ 99 w 119"/>
                <a:gd name="T17" fmla="*/ 73 h 92"/>
                <a:gd name="T18" fmla="*/ 89 w 119"/>
                <a:gd name="T19" fmla="*/ 77 h 92"/>
                <a:gd name="T20" fmla="*/ 82 w 119"/>
                <a:gd name="T21" fmla="*/ 83 h 92"/>
                <a:gd name="T22" fmla="*/ 27 w 119"/>
                <a:gd name="T23" fmla="*/ 92 h 92"/>
                <a:gd name="T24" fmla="*/ 6 w 119"/>
                <a:gd name="T25" fmla="*/ 91 h 92"/>
                <a:gd name="T26" fmla="*/ 0 w 119"/>
                <a:gd name="T27" fmla="*/ 84 h 92"/>
                <a:gd name="T28" fmla="*/ 6 w 119"/>
                <a:gd name="T29" fmla="*/ 72 h 92"/>
                <a:gd name="T30" fmla="*/ 26 w 119"/>
                <a:gd name="T31" fmla="*/ 50 h 92"/>
                <a:gd name="T32" fmla="*/ 40 w 119"/>
                <a:gd name="T33" fmla="*/ 30 h 92"/>
                <a:gd name="T34" fmla="*/ 50 w 119"/>
                <a:gd name="T35" fmla="*/ 16 h 92"/>
                <a:gd name="T36" fmla="*/ 54 w 119"/>
                <a:gd name="T37" fmla="*/ 11 h 92"/>
                <a:gd name="T38" fmla="*/ 57 w 119"/>
                <a:gd name="T39" fmla="*/ 0 h 92"/>
                <a:gd name="T40" fmla="*/ 64 w 119"/>
                <a:gd name="T41" fmla="*/ 5 h 92"/>
                <a:gd name="T42" fmla="*/ 73 w 119"/>
                <a:gd name="T43" fmla="*/ 22 h 92"/>
                <a:gd name="T44" fmla="*/ 84 w 119"/>
                <a:gd name="T45" fmla="*/ 2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9" h="92">
                  <a:moveTo>
                    <a:pt x="84" y="26"/>
                  </a:moveTo>
                  <a:lnTo>
                    <a:pt x="113" y="22"/>
                  </a:lnTo>
                  <a:lnTo>
                    <a:pt x="119" y="26"/>
                  </a:lnTo>
                  <a:lnTo>
                    <a:pt x="113" y="32"/>
                  </a:lnTo>
                  <a:lnTo>
                    <a:pt x="108" y="39"/>
                  </a:lnTo>
                  <a:lnTo>
                    <a:pt x="106" y="47"/>
                  </a:lnTo>
                  <a:lnTo>
                    <a:pt x="106" y="57"/>
                  </a:lnTo>
                  <a:lnTo>
                    <a:pt x="104" y="67"/>
                  </a:lnTo>
                  <a:lnTo>
                    <a:pt x="99" y="73"/>
                  </a:lnTo>
                  <a:lnTo>
                    <a:pt x="89" y="77"/>
                  </a:lnTo>
                  <a:lnTo>
                    <a:pt x="82" y="83"/>
                  </a:lnTo>
                  <a:lnTo>
                    <a:pt x="27" y="92"/>
                  </a:lnTo>
                  <a:lnTo>
                    <a:pt x="6" y="91"/>
                  </a:lnTo>
                  <a:lnTo>
                    <a:pt x="0" y="84"/>
                  </a:lnTo>
                  <a:lnTo>
                    <a:pt x="6" y="72"/>
                  </a:lnTo>
                  <a:lnTo>
                    <a:pt x="26" y="50"/>
                  </a:lnTo>
                  <a:lnTo>
                    <a:pt x="40" y="30"/>
                  </a:lnTo>
                  <a:lnTo>
                    <a:pt x="50" y="16"/>
                  </a:lnTo>
                  <a:lnTo>
                    <a:pt x="54" y="11"/>
                  </a:lnTo>
                  <a:lnTo>
                    <a:pt x="57" y="0"/>
                  </a:lnTo>
                  <a:lnTo>
                    <a:pt x="64" y="5"/>
                  </a:lnTo>
                  <a:lnTo>
                    <a:pt x="73" y="22"/>
                  </a:lnTo>
                  <a:lnTo>
                    <a:pt x="84" y="26"/>
                  </a:lnTo>
                  <a:close/>
                </a:path>
              </a:pathLst>
            </a:custGeom>
            <a:solidFill>
              <a:srgbClr val="E6E6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32"/>
            <p:cNvSpPr>
              <a:spLocks/>
            </p:cNvSpPr>
            <p:nvPr/>
          </p:nvSpPr>
          <p:spPr bwMode="auto">
            <a:xfrm>
              <a:off x="6223000" y="5230813"/>
              <a:ext cx="63500" cy="49213"/>
            </a:xfrm>
            <a:custGeom>
              <a:avLst/>
              <a:gdLst>
                <a:gd name="T0" fmla="*/ 84 w 119"/>
                <a:gd name="T1" fmla="*/ 26 h 92"/>
                <a:gd name="T2" fmla="*/ 113 w 119"/>
                <a:gd name="T3" fmla="*/ 22 h 92"/>
                <a:gd name="T4" fmla="*/ 119 w 119"/>
                <a:gd name="T5" fmla="*/ 26 h 92"/>
                <a:gd name="T6" fmla="*/ 113 w 119"/>
                <a:gd name="T7" fmla="*/ 32 h 92"/>
                <a:gd name="T8" fmla="*/ 108 w 119"/>
                <a:gd name="T9" fmla="*/ 39 h 92"/>
                <a:gd name="T10" fmla="*/ 106 w 119"/>
                <a:gd name="T11" fmla="*/ 47 h 92"/>
                <a:gd name="T12" fmla="*/ 106 w 119"/>
                <a:gd name="T13" fmla="*/ 57 h 92"/>
                <a:gd name="T14" fmla="*/ 104 w 119"/>
                <a:gd name="T15" fmla="*/ 67 h 92"/>
                <a:gd name="T16" fmla="*/ 99 w 119"/>
                <a:gd name="T17" fmla="*/ 73 h 92"/>
                <a:gd name="T18" fmla="*/ 89 w 119"/>
                <a:gd name="T19" fmla="*/ 77 h 92"/>
                <a:gd name="T20" fmla="*/ 82 w 119"/>
                <a:gd name="T21" fmla="*/ 83 h 92"/>
                <a:gd name="T22" fmla="*/ 27 w 119"/>
                <a:gd name="T23" fmla="*/ 92 h 92"/>
                <a:gd name="T24" fmla="*/ 6 w 119"/>
                <a:gd name="T25" fmla="*/ 91 h 92"/>
                <a:gd name="T26" fmla="*/ 0 w 119"/>
                <a:gd name="T27" fmla="*/ 84 h 92"/>
                <a:gd name="T28" fmla="*/ 6 w 119"/>
                <a:gd name="T29" fmla="*/ 72 h 92"/>
                <a:gd name="T30" fmla="*/ 26 w 119"/>
                <a:gd name="T31" fmla="*/ 50 h 92"/>
                <a:gd name="T32" fmla="*/ 40 w 119"/>
                <a:gd name="T33" fmla="*/ 30 h 92"/>
                <a:gd name="T34" fmla="*/ 50 w 119"/>
                <a:gd name="T35" fmla="*/ 16 h 92"/>
                <a:gd name="T36" fmla="*/ 54 w 119"/>
                <a:gd name="T37" fmla="*/ 11 h 92"/>
                <a:gd name="T38" fmla="*/ 57 w 119"/>
                <a:gd name="T39" fmla="*/ 0 h 92"/>
                <a:gd name="T40" fmla="*/ 64 w 119"/>
                <a:gd name="T41" fmla="*/ 5 h 92"/>
                <a:gd name="T42" fmla="*/ 73 w 119"/>
                <a:gd name="T43" fmla="*/ 22 h 92"/>
                <a:gd name="T44" fmla="*/ 84 w 119"/>
                <a:gd name="T45" fmla="*/ 2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9" h="92">
                  <a:moveTo>
                    <a:pt x="84" y="26"/>
                  </a:moveTo>
                  <a:lnTo>
                    <a:pt x="113" y="22"/>
                  </a:lnTo>
                  <a:lnTo>
                    <a:pt x="119" y="26"/>
                  </a:lnTo>
                  <a:lnTo>
                    <a:pt x="113" y="32"/>
                  </a:lnTo>
                  <a:lnTo>
                    <a:pt x="108" y="39"/>
                  </a:lnTo>
                  <a:lnTo>
                    <a:pt x="106" y="47"/>
                  </a:lnTo>
                  <a:lnTo>
                    <a:pt x="106" y="57"/>
                  </a:lnTo>
                  <a:lnTo>
                    <a:pt x="104" y="67"/>
                  </a:lnTo>
                  <a:lnTo>
                    <a:pt x="99" y="73"/>
                  </a:lnTo>
                  <a:lnTo>
                    <a:pt x="89" y="77"/>
                  </a:lnTo>
                  <a:lnTo>
                    <a:pt x="82" y="83"/>
                  </a:lnTo>
                  <a:lnTo>
                    <a:pt x="27" y="92"/>
                  </a:lnTo>
                  <a:lnTo>
                    <a:pt x="6" y="91"/>
                  </a:lnTo>
                  <a:lnTo>
                    <a:pt x="0" y="84"/>
                  </a:lnTo>
                  <a:lnTo>
                    <a:pt x="6" y="72"/>
                  </a:lnTo>
                  <a:lnTo>
                    <a:pt x="26" y="50"/>
                  </a:lnTo>
                  <a:lnTo>
                    <a:pt x="40" y="30"/>
                  </a:lnTo>
                  <a:lnTo>
                    <a:pt x="50" y="16"/>
                  </a:lnTo>
                  <a:lnTo>
                    <a:pt x="54" y="11"/>
                  </a:lnTo>
                  <a:lnTo>
                    <a:pt x="57" y="0"/>
                  </a:lnTo>
                  <a:lnTo>
                    <a:pt x="64" y="5"/>
                  </a:lnTo>
                  <a:lnTo>
                    <a:pt x="73" y="22"/>
                  </a:lnTo>
                  <a:lnTo>
                    <a:pt x="84" y="26"/>
                  </a:lnTo>
                  <a:close/>
                </a:path>
              </a:pathLst>
            </a:custGeom>
            <a:noFill/>
            <a:ln w="6">
              <a:solidFill>
                <a:srgbClr val="6C6D7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Freeform 33"/>
            <p:cNvSpPr>
              <a:spLocks/>
            </p:cNvSpPr>
            <p:nvPr/>
          </p:nvSpPr>
          <p:spPr bwMode="auto">
            <a:xfrm>
              <a:off x="6288088" y="5243513"/>
              <a:ext cx="80963" cy="20638"/>
            </a:xfrm>
            <a:custGeom>
              <a:avLst/>
              <a:gdLst>
                <a:gd name="T0" fmla="*/ 126 w 153"/>
                <a:gd name="T1" fmla="*/ 8 h 39"/>
                <a:gd name="T2" fmla="*/ 148 w 153"/>
                <a:gd name="T3" fmla="*/ 6 h 39"/>
                <a:gd name="T4" fmla="*/ 153 w 153"/>
                <a:gd name="T5" fmla="*/ 8 h 39"/>
                <a:gd name="T6" fmla="*/ 150 w 153"/>
                <a:gd name="T7" fmla="*/ 16 h 39"/>
                <a:gd name="T8" fmla="*/ 145 w 153"/>
                <a:gd name="T9" fmla="*/ 23 h 39"/>
                <a:gd name="T10" fmla="*/ 134 w 153"/>
                <a:gd name="T11" fmla="*/ 25 h 39"/>
                <a:gd name="T12" fmla="*/ 110 w 153"/>
                <a:gd name="T13" fmla="*/ 25 h 39"/>
                <a:gd name="T14" fmla="*/ 100 w 153"/>
                <a:gd name="T15" fmla="*/ 26 h 39"/>
                <a:gd name="T16" fmla="*/ 70 w 153"/>
                <a:gd name="T17" fmla="*/ 38 h 39"/>
                <a:gd name="T18" fmla="*/ 59 w 153"/>
                <a:gd name="T19" fmla="*/ 39 h 39"/>
                <a:gd name="T20" fmla="*/ 13 w 153"/>
                <a:gd name="T21" fmla="*/ 35 h 39"/>
                <a:gd name="T22" fmla="*/ 4 w 153"/>
                <a:gd name="T23" fmla="*/ 31 h 39"/>
                <a:gd name="T24" fmla="*/ 0 w 153"/>
                <a:gd name="T25" fmla="*/ 23 h 39"/>
                <a:gd name="T26" fmla="*/ 6 w 153"/>
                <a:gd name="T27" fmla="*/ 12 h 39"/>
                <a:gd name="T28" fmla="*/ 13 w 153"/>
                <a:gd name="T29" fmla="*/ 9 h 39"/>
                <a:gd name="T30" fmla="*/ 41 w 153"/>
                <a:gd name="T31" fmla="*/ 0 h 39"/>
                <a:gd name="T32" fmla="*/ 50 w 153"/>
                <a:gd name="T33" fmla="*/ 3 h 39"/>
                <a:gd name="T34" fmla="*/ 72 w 153"/>
                <a:gd name="T35" fmla="*/ 13 h 39"/>
                <a:gd name="T36" fmla="*/ 82 w 153"/>
                <a:gd name="T37" fmla="*/ 16 h 39"/>
                <a:gd name="T38" fmla="*/ 94 w 153"/>
                <a:gd name="T39" fmla="*/ 14 h 39"/>
                <a:gd name="T40" fmla="*/ 117 w 153"/>
                <a:gd name="T41" fmla="*/ 9 h 39"/>
                <a:gd name="T42" fmla="*/ 126 w 153"/>
                <a:gd name="T4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9">
                  <a:moveTo>
                    <a:pt x="126" y="8"/>
                  </a:moveTo>
                  <a:lnTo>
                    <a:pt x="148" y="6"/>
                  </a:lnTo>
                  <a:lnTo>
                    <a:pt x="153" y="8"/>
                  </a:lnTo>
                  <a:lnTo>
                    <a:pt x="150" y="16"/>
                  </a:lnTo>
                  <a:lnTo>
                    <a:pt x="145" y="23"/>
                  </a:lnTo>
                  <a:lnTo>
                    <a:pt x="134" y="25"/>
                  </a:lnTo>
                  <a:lnTo>
                    <a:pt x="110" y="25"/>
                  </a:lnTo>
                  <a:lnTo>
                    <a:pt x="100" y="26"/>
                  </a:lnTo>
                  <a:lnTo>
                    <a:pt x="70" y="38"/>
                  </a:lnTo>
                  <a:lnTo>
                    <a:pt x="59" y="39"/>
                  </a:lnTo>
                  <a:lnTo>
                    <a:pt x="13" y="35"/>
                  </a:lnTo>
                  <a:lnTo>
                    <a:pt x="4" y="31"/>
                  </a:lnTo>
                  <a:lnTo>
                    <a:pt x="0" y="23"/>
                  </a:lnTo>
                  <a:lnTo>
                    <a:pt x="6" y="12"/>
                  </a:lnTo>
                  <a:lnTo>
                    <a:pt x="13" y="9"/>
                  </a:lnTo>
                  <a:lnTo>
                    <a:pt x="41" y="0"/>
                  </a:lnTo>
                  <a:lnTo>
                    <a:pt x="50" y="3"/>
                  </a:lnTo>
                  <a:lnTo>
                    <a:pt x="72" y="13"/>
                  </a:lnTo>
                  <a:lnTo>
                    <a:pt x="82" y="16"/>
                  </a:lnTo>
                  <a:lnTo>
                    <a:pt x="94" y="14"/>
                  </a:lnTo>
                  <a:lnTo>
                    <a:pt x="117" y="9"/>
                  </a:lnTo>
                  <a:lnTo>
                    <a:pt x="126" y="8"/>
                  </a:lnTo>
                  <a:close/>
                </a:path>
              </a:pathLst>
            </a:custGeom>
            <a:solidFill>
              <a:srgbClr val="E6E6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4"/>
            <p:cNvSpPr>
              <a:spLocks/>
            </p:cNvSpPr>
            <p:nvPr/>
          </p:nvSpPr>
          <p:spPr bwMode="auto">
            <a:xfrm>
              <a:off x="6288088" y="5243513"/>
              <a:ext cx="80963" cy="20638"/>
            </a:xfrm>
            <a:custGeom>
              <a:avLst/>
              <a:gdLst>
                <a:gd name="T0" fmla="*/ 126 w 153"/>
                <a:gd name="T1" fmla="*/ 8 h 39"/>
                <a:gd name="T2" fmla="*/ 148 w 153"/>
                <a:gd name="T3" fmla="*/ 6 h 39"/>
                <a:gd name="T4" fmla="*/ 153 w 153"/>
                <a:gd name="T5" fmla="*/ 8 h 39"/>
                <a:gd name="T6" fmla="*/ 150 w 153"/>
                <a:gd name="T7" fmla="*/ 16 h 39"/>
                <a:gd name="T8" fmla="*/ 145 w 153"/>
                <a:gd name="T9" fmla="*/ 23 h 39"/>
                <a:gd name="T10" fmla="*/ 134 w 153"/>
                <a:gd name="T11" fmla="*/ 25 h 39"/>
                <a:gd name="T12" fmla="*/ 110 w 153"/>
                <a:gd name="T13" fmla="*/ 25 h 39"/>
                <a:gd name="T14" fmla="*/ 100 w 153"/>
                <a:gd name="T15" fmla="*/ 26 h 39"/>
                <a:gd name="T16" fmla="*/ 70 w 153"/>
                <a:gd name="T17" fmla="*/ 38 h 39"/>
                <a:gd name="T18" fmla="*/ 59 w 153"/>
                <a:gd name="T19" fmla="*/ 39 h 39"/>
                <a:gd name="T20" fmla="*/ 13 w 153"/>
                <a:gd name="T21" fmla="*/ 35 h 39"/>
                <a:gd name="T22" fmla="*/ 4 w 153"/>
                <a:gd name="T23" fmla="*/ 31 h 39"/>
                <a:gd name="T24" fmla="*/ 0 w 153"/>
                <a:gd name="T25" fmla="*/ 23 h 39"/>
                <a:gd name="T26" fmla="*/ 6 w 153"/>
                <a:gd name="T27" fmla="*/ 12 h 39"/>
                <a:gd name="T28" fmla="*/ 13 w 153"/>
                <a:gd name="T29" fmla="*/ 9 h 39"/>
                <a:gd name="T30" fmla="*/ 41 w 153"/>
                <a:gd name="T31" fmla="*/ 0 h 39"/>
                <a:gd name="T32" fmla="*/ 50 w 153"/>
                <a:gd name="T33" fmla="*/ 3 h 39"/>
                <a:gd name="T34" fmla="*/ 72 w 153"/>
                <a:gd name="T35" fmla="*/ 13 h 39"/>
                <a:gd name="T36" fmla="*/ 82 w 153"/>
                <a:gd name="T37" fmla="*/ 16 h 39"/>
                <a:gd name="T38" fmla="*/ 94 w 153"/>
                <a:gd name="T39" fmla="*/ 14 h 39"/>
                <a:gd name="T40" fmla="*/ 117 w 153"/>
                <a:gd name="T41" fmla="*/ 9 h 39"/>
                <a:gd name="T42" fmla="*/ 126 w 153"/>
                <a:gd name="T4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9">
                  <a:moveTo>
                    <a:pt x="126" y="8"/>
                  </a:moveTo>
                  <a:lnTo>
                    <a:pt x="148" y="6"/>
                  </a:lnTo>
                  <a:lnTo>
                    <a:pt x="153" y="8"/>
                  </a:lnTo>
                  <a:lnTo>
                    <a:pt x="150" y="16"/>
                  </a:lnTo>
                  <a:lnTo>
                    <a:pt x="145" y="23"/>
                  </a:lnTo>
                  <a:lnTo>
                    <a:pt x="134" y="25"/>
                  </a:lnTo>
                  <a:lnTo>
                    <a:pt x="110" y="25"/>
                  </a:lnTo>
                  <a:lnTo>
                    <a:pt x="100" y="26"/>
                  </a:lnTo>
                  <a:lnTo>
                    <a:pt x="70" y="38"/>
                  </a:lnTo>
                  <a:lnTo>
                    <a:pt x="59" y="39"/>
                  </a:lnTo>
                  <a:lnTo>
                    <a:pt x="13" y="35"/>
                  </a:lnTo>
                  <a:lnTo>
                    <a:pt x="4" y="31"/>
                  </a:lnTo>
                  <a:lnTo>
                    <a:pt x="0" y="23"/>
                  </a:lnTo>
                  <a:lnTo>
                    <a:pt x="6" y="12"/>
                  </a:lnTo>
                  <a:lnTo>
                    <a:pt x="13" y="9"/>
                  </a:lnTo>
                  <a:lnTo>
                    <a:pt x="41" y="0"/>
                  </a:lnTo>
                  <a:lnTo>
                    <a:pt x="50" y="3"/>
                  </a:lnTo>
                  <a:lnTo>
                    <a:pt x="72" y="13"/>
                  </a:lnTo>
                  <a:lnTo>
                    <a:pt x="82" y="16"/>
                  </a:lnTo>
                  <a:lnTo>
                    <a:pt x="94" y="14"/>
                  </a:lnTo>
                  <a:lnTo>
                    <a:pt x="117" y="9"/>
                  </a:lnTo>
                  <a:lnTo>
                    <a:pt x="126" y="8"/>
                  </a:lnTo>
                  <a:close/>
                </a:path>
              </a:pathLst>
            </a:custGeom>
            <a:noFill/>
            <a:ln w="6">
              <a:solidFill>
                <a:srgbClr val="6C6D7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Freeform 35"/>
            <p:cNvSpPr>
              <a:spLocks/>
            </p:cNvSpPr>
            <p:nvPr/>
          </p:nvSpPr>
          <p:spPr bwMode="auto">
            <a:xfrm>
              <a:off x="5649913" y="4949826"/>
              <a:ext cx="436563" cy="366713"/>
            </a:xfrm>
            <a:custGeom>
              <a:avLst/>
              <a:gdLst>
                <a:gd name="T0" fmla="*/ 812 w 826"/>
                <a:gd name="T1" fmla="*/ 525 h 693"/>
                <a:gd name="T2" fmla="*/ 809 w 826"/>
                <a:gd name="T3" fmla="*/ 600 h 693"/>
                <a:gd name="T4" fmla="*/ 795 w 826"/>
                <a:gd name="T5" fmla="*/ 536 h 693"/>
                <a:gd name="T6" fmla="*/ 788 w 826"/>
                <a:gd name="T7" fmla="*/ 582 h 693"/>
                <a:gd name="T8" fmla="*/ 809 w 826"/>
                <a:gd name="T9" fmla="*/ 647 h 693"/>
                <a:gd name="T10" fmla="*/ 759 w 826"/>
                <a:gd name="T11" fmla="*/ 653 h 693"/>
                <a:gd name="T12" fmla="*/ 739 w 826"/>
                <a:gd name="T13" fmla="*/ 547 h 693"/>
                <a:gd name="T14" fmla="*/ 733 w 826"/>
                <a:gd name="T15" fmla="*/ 634 h 693"/>
                <a:gd name="T16" fmla="*/ 639 w 826"/>
                <a:gd name="T17" fmla="*/ 647 h 693"/>
                <a:gd name="T18" fmla="*/ 599 w 826"/>
                <a:gd name="T19" fmla="*/ 670 h 693"/>
                <a:gd name="T20" fmla="*/ 544 w 826"/>
                <a:gd name="T21" fmla="*/ 637 h 693"/>
                <a:gd name="T22" fmla="*/ 563 w 826"/>
                <a:gd name="T23" fmla="*/ 592 h 693"/>
                <a:gd name="T24" fmla="*/ 525 w 826"/>
                <a:gd name="T25" fmla="*/ 566 h 693"/>
                <a:gd name="T26" fmla="*/ 522 w 826"/>
                <a:gd name="T27" fmla="*/ 595 h 693"/>
                <a:gd name="T28" fmla="*/ 522 w 826"/>
                <a:gd name="T29" fmla="*/ 621 h 693"/>
                <a:gd name="T30" fmla="*/ 503 w 826"/>
                <a:gd name="T31" fmla="*/ 663 h 693"/>
                <a:gd name="T32" fmla="*/ 517 w 826"/>
                <a:gd name="T33" fmla="*/ 676 h 693"/>
                <a:gd name="T34" fmla="*/ 456 w 826"/>
                <a:gd name="T35" fmla="*/ 688 h 693"/>
                <a:gd name="T36" fmla="*/ 431 w 826"/>
                <a:gd name="T37" fmla="*/ 675 h 693"/>
                <a:gd name="T38" fmla="*/ 441 w 826"/>
                <a:gd name="T39" fmla="*/ 631 h 693"/>
                <a:gd name="T40" fmla="*/ 422 w 826"/>
                <a:gd name="T41" fmla="*/ 605 h 693"/>
                <a:gd name="T42" fmla="*/ 408 w 826"/>
                <a:gd name="T43" fmla="*/ 628 h 693"/>
                <a:gd name="T44" fmla="*/ 419 w 826"/>
                <a:gd name="T45" fmla="*/ 665 h 693"/>
                <a:gd name="T46" fmla="*/ 383 w 826"/>
                <a:gd name="T47" fmla="*/ 666 h 693"/>
                <a:gd name="T48" fmla="*/ 374 w 826"/>
                <a:gd name="T49" fmla="*/ 628 h 693"/>
                <a:gd name="T50" fmla="*/ 363 w 826"/>
                <a:gd name="T51" fmla="*/ 624 h 693"/>
                <a:gd name="T52" fmla="*/ 356 w 826"/>
                <a:gd name="T53" fmla="*/ 656 h 693"/>
                <a:gd name="T54" fmla="*/ 312 w 826"/>
                <a:gd name="T55" fmla="*/ 634 h 693"/>
                <a:gd name="T56" fmla="*/ 285 w 826"/>
                <a:gd name="T57" fmla="*/ 593 h 693"/>
                <a:gd name="T58" fmla="*/ 245 w 826"/>
                <a:gd name="T59" fmla="*/ 579 h 693"/>
                <a:gd name="T60" fmla="*/ 249 w 826"/>
                <a:gd name="T61" fmla="*/ 571 h 693"/>
                <a:gd name="T62" fmla="*/ 206 w 826"/>
                <a:gd name="T63" fmla="*/ 540 h 693"/>
                <a:gd name="T64" fmla="*/ 106 w 826"/>
                <a:gd name="T65" fmla="*/ 418 h 693"/>
                <a:gd name="T66" fmla="*/ 88 w 826"/>
                <a:gd name="T67" fmla="*/ 393 h 693"/>
                <a:gd name="T68" fmla="*/ 76 w 826"/>
                <a:gd name="T69" fmla="*/ 350 h 693"/>
                <a:gd name="T70" fmla="*/ 24 w 826"/>
                <a:gd name="T71" fmla="*/ 226 h 693"/>
                <a:gd name="T72" fmla="*/ 5 w 826"/>
                <a:gd name="T73" fmla="*/ 182 h 693"/>
                <a:gd name="T74" fmla="*/ 20 w 826"/>
                <a:gd name="T75" fmla="*/ 156 h 693"/>
                <a:gd name="T76" fmla="*/ 45 w 826"/>
                <a:gd name="T77" fmla="*/ 159 h 693"/>
                <a:gd name="T78" fmla="*/ 157 w 826"/>
                <a:gd name="T79" fmla="*/ 225 h 693"/>
                <a:gd name="T80" fmla="*/ 236 w 826"/>
                <a:gd name="T81" fmla="*/ 199 h 693"/>
                <a:gd name="T82" fmla="*/ 302 w 826"/>
                <a:gd name="T83" fmla="*/ 185 h 693"/>
                <a:gd name="T84" fmla="*/ 381 w 826"/>
                <a:gd name="T85" fmla="*/ 171 h 693"/>
                <a:gd name="T86" fmla="*/ 444 w 826"/>
                <a:gd name="T87" fmla="*/ 146 h 693"/>
                <a:gd name="T88" fmla="*/ 479 w 826"/>
                <a:gd name="T89" fmla="*/ 145 h 693"/>
                <a:gd name="T90" fmla="*/ 512 w 826"/>
                <a:gd name="T91" fmla="*/ 123 h 693"/>
                <a:gd name="T92" fmla="*/ 521 w 826"/>
                <a:gd name="T93" fmla="*/ 82 h 693"/>
                <a:gd name="T94" fmla="*/ 561 w 826"/>
                <a:gd name="T95" fmla="*/ 60 h 693"/>
                <a:gd name="T96" fmla="*/ 596 w 826"/>
                <a:gd name="T97" fmla="*/ 30 h 693"/>
                <a:gd name="T98" fmla="*/ 760 w 826"/>
                <a:gd name="T99" fmla="*/ 27 h 693"/>
                <a:gd name="T100" fmla="*/ 754 w 826"/>
                <a:gd name="T101" fmla="*/ 45 h 693"/>
                <a:gd name="T102" fmla="*/ 735 w 826"/>
                <a:gd name="T103" fmla="*/ 62 h 693"/>
                <a:gd name="T104" fmla="*/ 674 w 826"/>
                <a:gd name="T105" fmla="*/ 138 h 693"/>
                <a:gd name="T106" fmla="*/ 647 w 826"/>
                <a:gd name="T107" fmla="*/ 202 h 693"/>
                <a:gd name="T108" fmla="*/ 651 w 826"/>
                <a:gd name="T109" fmla="*/ 251 h 693"/>
                <a:gd name="T110" fmla="*/ 625 w 826"/>
                <a:gd name="T111" fmla="*/ 310 h 693"/>
                <a:gd name="T112" fmla="*/ 650 w 826"/>
                <a:gd name="T113" fmla="*/ 379 h 693"/>
                <a:gd name="T114" fmla="*/ 728 w 826"/>
                <a:gd name="T115" fmla="*/ 396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6" h="693">
                  <a:moveTo>
                    <a:pt x="800" y="477"/>
                  </a:moveTo>
                  <a:lnTo>
                    <a:pt x="820" y="486"/>
                  </a:lnTo>
                  <a:lnTo>
                    <a:pt x="826" y="496"/>
                  </a:lnTo>
                  <a:lnTo>
                    <a:pt x="823" y="501"/>
                  </a:lnTo>
                  <a:lnTo>
                    <a:pt x="812" y="525"/>
                  </a:lnTo>
                  <a:lnTo>
                    <a:pt x="809" y="554"/>
                  </a:lnTo>
                  <a:lnTo>
                    <a:pt x="815" y="575"/>
                  </a:lnTo>
                  <a:lnTo>
                    <a:pt x="810" y="579"/>
                  </a:lnTo>
                  <a:lnTo>
                    <a:pt x="810" y="593"/>
                  </a:lnTo>
                  <a:lnTo>
                    <a:pt x="809" y="600"/>
                  </a:lnTo>
                  <a:lnTo>
                    <a:pt x="804" y="586"/>
                  </a:lnTo>
                  <a:lnTo>
                    <a:pt x="802" y="578"/>
                  </a:lnTo>
                  <a:lnTo>
                    <a:pt x="800" y="539"/>
                  </a:lnTo>
                  <a:lnTo>
                    <a:pt x="796" y="532"/>
                  </a:lnTo>
                  <a:lnTo>
                    <a:pt x="795" y="536"/>
                  </a:lnTo>
                  <a:lnTo>
                    <a:pt x="791" y="540"/>
                  </a:lnTo>
                  <a:lnTo>
                    <a:pt x="788" y="543"/>
                  </a:lnTo>
                  <a:lnTo>
                    <a:pt x="783" y="545"/>
                  </a:lnTo>
                  <a:lnTo>
                    <a:pt x="787" y="554"/>
                  </a:lnTo>
                  <a:lnTo>
                    <a:pt x="788" y="582"/>
                  </a:lnTo>
                  <a:lnTo>
                    <a:pt x="790" y="593"/>
                  </a:lnTo>
                  <a:lnTo>
                    <a:pt x="798" y="605"/>
                  </a:lnTo>
                  <a:lnTo>
                    <a:pt x="803" y="618"/>
                  </a:lnTo>
                  <a:lnTo>
                    <a:pt x="809" y="639"/>
                  </a:lnTo>
                  <a:lnTo>
                    <a:pt x="809" y="647"/>
                  </a:lnTo>
                  <a:lnTo>
                    <a:pt x="805" y="653"/>
                  </a:lnTo>
                  <a:lnTo>
                    <a:pt x="800" y="656"/>
                  </a:lnTo>
                  <a:lnTo>
                    <a:pt x="780" y="656"/>
                  </a:lnTo>
                  <a:lnTo>
                    <a:pt x="762" y="657"/>
                  </a:lnTo>
                  <a:lnTo>
                    <a:pt x="759" y="653"/>
                  </a:lnTo>
                  <a:lnTo>
                    <a:pt x="751" y="634"/>
                  </a:lnTo>
                  <a:lnTo>
                    <a:pt x="750" y="615"/>
                  </a:lnTo>
                  <a:lnTo>
                    <a:pt x="751" y="586"/>
                  </a:lnTo>
                  <a:lnTo>
                    <a:pt x="748" y="563"/>
                  </a:lnTo>
                  <a:lnTo>
                    <a:pt x="739" y="547"/>
                  </a:lnTo>
                  <a:lnTo>
                    <a:pt x="720" y="549"/>
                  </a:lnTo>
                  <a:lnTo>
                    <a:pt x="738" y="563"/>
                  </a:lnTo>
                  <a:lnTo>
                    <a:pt x="744" y="585"/>
                  </a:lnTo>
                  <a:lnTo>
                    <a:pt x="741" y="609"/>
                  </a:lnTo>
                  <a:lnTo>
                    <a:pt x="733" y="634"/>
                  </a:lnTo>
                  <a:lnTo>
                    <a:pt x="732" y="655"/>
                  </a:lnTo>
                  <a:lnTo>
                    <a:pt x="702" y="661"/>
                  </a:lnTo>
                  <a:lnTo>
                    <a:pt x="665" y="658"/>
                  </a:lnTo>
                  <a:lnTo>
                    <a:pt x="648" y="647"/>
                  </a:lnTo>
                  <a:lnTo>
                    <a:pt x="639" y="647"/>
                  </a:lnTo>
                  <a:lnTo>
                    <a:pt x="632" y="650"/>
                  </a:lnTo>
                  <a:lnTo>
                    <a:pt x="636" y="662"/>
                  </a:lnTo>
                  <a:lnTo>
                    <a:pt x="626" y="666"/>
                  </a:lnTo>
                  <a:lnTo>
                    <a:pt x="611" y="666"/>
                  </a:lnTo>
                  <a:lnTo>
                    <a:pt x="599" y="670"/>
                  </a:lnTo>
                  <a:lnTo>
                    <a:pt x="587" y="675"/>
                  </a:lnTo>
                  <a:lnTo>
                    <a:pt x="558" y="676"/>
                  </a:lnTo>
                  <a:lnTo>
                    <a:pt x="548" y="680"/>
                  </a:lnTo>
                  <a:lnTo>
                    <a:pt x="533" y="663"/>
                  </a:lnTo>
                  <a:lnTo>
                    <a:pt x="544" y="637"/>
                  </a:lnTo>
                  <a:lnTo>
                    <a:pt x="585" y="592"/>
                  </a:lnTo>
                  <a:lnTo>
                    <a:pt x="577" y="590"/>
                  </a:lnTo>
                  <a:lnTo>
                    <a:pt x="572" y="589"/>
                  </a:lnTo>
                  <a:lnTo>
                    <a:pt x="568" y="589"/>
                  </a:lnTo>
                  <a:lnTo>
                    <a:pt x="563" y="592"/>
                  </a:lnTo>
                  <a:lnTo>
                    <a:pt x="541" y="617"/>
                  </a:lnTo>
                  <a:lnTo>
                    <a:pt x="539" y="583"/>
                  </a:lnTo>
                  <a:lnTo>
                    <a:pt x="529" y="554"/>
                  </a:lnTo>
                  <a:lnTo>
                    <a:pt x="525" y="554"/>
                  </a:lnTo>
                  <a:lnTo>
                    <a:pt x="525" y="566"/>
                  </a:lnTo>
                  <a:lnTo>
                    <a:pt x="525" y="581"/>
                  </a:lnTo>
                  <a:lnTo>
                    <a:pt x="529" y="596"/>
                  </a:lnTo>
                  <a:lnTo>
                    <a:pt x="534" y="608"/>
                  </a:lnTo>
                  <a:lnTo>
                    <a:pt x="528" y="602"/>
                  </a:lnTo>
                  <a:lnTo>
                    <a:pt x="522" y="595"/>
                  </a:lnTo>
                  <a:lnTo>
                    <a:pt x="515" y="589"/>
                  </a:lnTo>
                  <a:lnTo>
                    <a:pt x="503" y="587"/>
                  </a:lnTo>
                  <a:lnTo>
                    <a:pt x="511" y="602"/>
                  </a:lnTo>
                  <a:lnTo>
                    <a:pt x="517" y="611"/>
                  </a:lnTo>
                  <a:lnTo>
                    <a:pt x="522" y="621"/>
                  </a:lnTo>
                  <a:lnTo>
                    <a:pt x="521" y="637"/>
                  </a:lnTo>
                  <a:lnTo>
                    <a:pt x="517" y="650"/>
                  </a:lnTo>
                  <a:lnTo>
                    <a:pt x="512" y="659"/>
                  </a:lnTo>
                  <a:lnTo>
                    <a:pt x="509" y="662"/>
                  </a:lnTo>
                  <a:lnTo>
                    <a:pt x="503" y="663"/>
                  </a:lnTo>
                  <a:lnTo>
                    <a:pt x="499" y="666"/>
                  </a:lnTo>
                  <a:lnTo>
                    <a:pt x="499" y="676"/>
                  </a:lnTo>
                  <a:lnTo>
                    <a:pt x="505" y="674"/>
                  </a:lnTo>
                  <a:lnTo>
                    <a:pt x="509" y="674"/>
                  </a:lnTo>
                  <a:lnTo>
                    <a:pt x="517" y="676"/>
                  </a:lnTo>
                  <a:lnTo>
                    <a:pt x="514" y="681"/>
                  </a:lnTo>
                  <a:lnTo>
                    <a:pt x="496" y="688"/>
                  </a:lnTo>
                  <a:lnTo>
                    <a:pt x="473" y="689"/>
                  </a:lnTo>
                  <a:lnTo>
                    <a:pt x="457" y="685"/>
                  </a:lnTo>
                  <a:lnTo>
                    <a:pt x="456" y="688"/>
                  </a:lnTo>
                  <a:lnTo>
                    <a:pt x="452" y="691"/>
                  </a:lnTo>
                  <a:lnTo>
                    <a:pt x="449" y="693"/>
                  </a:lnTo>
                  <a:lnTo>
                    <a:pt x="439" y="689"/>
                  </a:lnTo>
                  <a:lnTo>
                    <a:pt x="435" y="683"/>
                  </a:lnTo>
                  <a:lnTo>
                    <a:pt x="431" y="675"/>
                  </a:lnTo>
                  <a:lnTo>
                    <a:pt x="432" y="663"/>
                  </a:lnTo>
                  <a:lnTo>
                    <a:pt x="435" y="653"/>
                  </a:lnTo>
                  <a:lnTo>
                    <a:pt x="443" y="638"/>
                  </a:lnTo>
                  <a:lnTo>
                    <a:pt x="444" y="631"/>
                  </a:lnTo>
                  <a:lnTo>
                    <a:pt x="441" y="631"/>
                  </a:lnTo>
                  <a:lnTo>
                    <a:pt x="432" y="634"/>
                  </a:lnTo>
                  <a:lnTo>
                    <a:pt x="432" y="624"/>
                  </a:lnTo>
                  <a:lnTo>
                    <a:pt x="435" y="607"/>
                  </a:lnTo>
                  <a:lnTo>
                    <a:pt x="427" y="606"/>
                  </a:lnTo>
                  <a:lnTo>
                    <a:pt x="422" y="605"/>
                  </a:lnTo>
                  <a:lnTo>
                    <a:pt x="414" y="602"/>
                  </a:lnTo>
                  <a:lnTo>
                    <a:pt x="405" y="604"/>
                  </a:lnTo>
                  <a:lnTo>
                    <a:pt x="404" y="611"/>
                  </a:lnTo>
                  <a:lnTo>
                    <a:pt x="405" y="619"/>
                  </a:lnTo>
                  <a:lnTo>
                    <a:pt x="408" y="628"/>
                  </a:lnTo>
                  <a:lnTo>
                    <a:pt x="412" y="634"/>
                  </a:lnTo>
                  <a:lnTo>
                    <a:pt x="408" y="642"/>
                  </a:lnTo>
                  <a:lnTo>
                    <a:pt x="412" y="649"/>
                  </a:lnTo>
                  <a:lnTo>
                    <a:pt x="417" y="657"/>
                  </a:lnTo>
                  <a:lnTo>
                    <a:pt x="419" y="665"/>
                  </a:lnTo>
                  <a:lnTo>
                    <a:pt x="418" y="679"/>
                  </a:lnTo>
                  <a:lnTo>
                    <a:pt x="413" y="678"/>
                  </a:lnTo>
                  <a:lnTo>
                    <a:pt x="405" y="672"/>
                  </a:lnTo>
                  <a:lnTo>
                    <a:pt x="396" y="669"/>
                  </a:lnTo>
                  <a:lnTo>
                    <a:pt x="383" y="666"/>
                  </a:lnTo>
                  <a:lnTo>
                    <a:pt x="377" y="663"/>
                  </a:lnTo>
                  <a:lnTo>
                    <a:pt x="376" y="642"/>
                  </a:lnTo>
                  <a:lnTo>
                    <a:pt x="380" y="641"/>
                  </a:lnTo>
                  <a:lnTo>
                    <a:pt x="382" y="639"/>
                  </a:lnTo>
                  <a:lnTo>
                    <a:pt x="374" y="628"/>
                  </a:lnTo>
                  <a:lnTo>
                    <a:pt x="372" y="624"/>
                  </a:lnTo>
                  <a:lnTo>
                    <a:pt x="371" y="615"/>
                  </a:lnTo>
                  <a:lnTo>
                    <a:pt x="372" y="604"/>
                  </a:lnTo>
                  <a:lnTo>
                    <a:pt x="369" y="604"/>
                  </a:lnTo>
                  <a:lnTo>
                    <a:pt x="363" y="624"/>
                  </a:lnTo>
                  <a:lnTo>
                    <a:pt x="360" y="622"/>
                  </a:lnTo>
                  <a:lnTo>
                    <a:pt x="351" y="617"/>
                  </a:lnTo>
                  <a:lnTo>
                    <a:pt x="360" y="637"/>
                  </a:lnTo>
                  <a:lnTo>
                    <a:pt x="362" y="647"/>
                  </a:lnTo>
                  <a:lnTo>
                    <a:pt x="356" y="656"/>
                  </a:lnTo>
                  <a:lnTo>
                    <a:pt x="346" y="655"/>
                  </a:lnTo>
                  <a:lnTo>
                    <a:pt x="338" y="647"/>
                  </a:lnTo>
                  <a:lnTo>
                    <a:pt x="328" y="641"/>
                  </a:lnTo>
                  <a:lnTo>
                    <a:pt x="324" y="637"/>
                  </a:lnTo>
                  <a:lnTo>
                    <a:pt x="312" y="634"/>
                  </a:lnTo>
                  <a:lnTo>
                    <a:pt x="298" y="621"/>
                  </a:lnTo>
                  <a:lnTo>
                    <a:pt x="289" y="606"/>
                  </a:lnTo>
                  <a:lnTo>
                    <a:pt x="296" y="592"/>
                  </a:lnTo>
                  <a:lnTo>
                    <a:pt x="289" y="590"/>
                  </a:lnTo>
                  <a:lnTo>
                    <a:pt x="285" y="593"/>
                  </a:lnTo>
                  <a:lnTo>
                    <a:pt x="283" y="597"/>
                  </a:lnTo>
                  <a:lnTo>
                    <a:pt x="284" y="604"/>
                  </a:lnTo>
                  <a:lnTo>
                    <a:pt x="280" y="604"/>
                  </a:lnTo>
                  <a:lnTo>
                    <a:pt x="270" y="594"/>
                  </a:lnTo>
                  <a:lnTo>
                    <a:pt x="245" y="579"/>
                  </a:lnTo>
                  <a:lnTo>
                    <a:pt x="238" y="570"/>
                  </a:lnTo>
                  <a:lnTo>
                    <a:pt x="242" y="574"/>
                  </a:lnTo>
                  <a:lnTo>
                    <a:pt x="250" y="576"/>
                  </a:lnTo>
                  <a:lnTo>
                    <a:pt x="254" y="579"/>
                  </a:lnTo>
                  <a:lnTo>
                    <a:pt x="249" y="571"/>
                  </a:lnTo>
                  <a:lnTo>
                    <a:pt x="242" y="567"/>
                  </a:lnTo>
                  <a:lnTo>
                    <a:pt x="233" y="565"/>
                  </a:lnTo>
                  <a:lnTo>
                    <a:pt x="225" y="562"/>
                  </a:lnTo>
                  <a:lnTo>
                    <a:pt x="212" y="547"/>
                  </a:lnTo>
                  <a:lnTo>
                    <a:pt x="206" y="540"/>
                  </a:lnTo>
                  <a:lnTo>
                    <a:pt x="190" y="524"/>
                  </a:lnTo>
                  <a:lnTo>
                    <a:pt x="186" y="521"/>
                  </a:lnTo>
                  <a:lnTo>
                    <a:pt x="129" y="467"/>
                  </a:lnTo>
                  <a:lnTo>
                    <a:pt x="112" y="444"/>
                  </a:lnTo>
                  <a:lnTo>
                    <a:pt x="106" y="418"/>
                  </a:lnTo>
                  <a:lnTo>
                    <a:pt x="108" y="418"/>
                  </a:lnTo>
                  <a:lnTo>
                    <a:pt x="110" y="420"/>
                  </a:lnTo>
                  <a:lnTo>
                    <a:pt x="115" y="422"/>
                  </a:lnTo>
                  <a:lnTo>
                    <a:pt x="115" y="410"/>
                  </a:lnTo>
                  <a:lnTo>
                    <a:pt x="88" y="393"/>
                  </a:lnTo>
                  <a:lnTo>
                    <a:pt x="79" y="382"/>
                  </a:lnTo>
                  <a:lnTo>
                    <a:pt x="77" y="371"/>
                  </a:lnTo>
                  <a:lnTo>
                    <a:pt x="61" y="346"/>
                  </a:lnTo>
                  <a:lnTo>
                    <a:pt x="54" y="337"/>
                  </a:lnTo>
                  <a:lnTo>
                    <a:pt x="76" y="350"/>
                  </a:lnTo>
                  <a:lnTo>
                    <a:pt x="71" y="335"/>
                  </a:lnTo>
                  <a:lnTo>
                    <a:pt x="51" y="313"/>
                  </a:lnTo>
                  <a:lnTo>
                    <a:pt x="34" y="265"/>
                  </a:lnTo>
                  <a:lnTo>
                    <a:pt x="28" y="237"/>
                  </a:lnTo>
                  <a:lnTo>
                    <a:pt x="24" y="226"/>
                  </a:lnTo>
                  <a:lnTo>
                    <a:pt x="17" y="211"/>
                  </a:lnTo>
                  <a:lnTo>
                    <a:pt x="15" y="201"/>
                  </a:lnTo>
                  <a:lnTo>
                    <a:pt x="13" y="192"/>
                  </a:lnTo>
                  <a:lnTo>
                    <a:pt x="11" y="185"/>
                  </a:lnTo>
                  <a:lnTo>
                    <a:pt x="5" y="182"/>
                  </a:lnTo>
                  <a:lnTo>
                    <a:pt x="2" y="175"/>
                  </a:lnTo>
                  <a:lnTo>
                    <a:pt x="0" y="165"/>
                  </a:lnTo>
                  <a:lnTo>
                    <a:pt x="2" y="158"/>
                  </a:lnTo>
                  <a:lnTo>
                    <a:pt x="10" y="155"/>
                  </a:lnTo>
                  <a:lnTo>
                    <a:pt x="20" y="156"/>
                  </a:lnTo>
                  <a:lnTo>
                    <a:pt x="30" y="159"/>
                  </a:lnTo>
                  <a:lnTo>
                    <a:pt x="36" y="164"/>
                  </a:lnTo>
                  <a:lnTo>
                    <a:pt x="47" y="180"/>
                  </a:lnTo>
                  <a:lnTo>
                    <a:pt x="54" y="184"/>
                  </a:lnTo>
                  <a:lnTo>
                    <a:pt x="45" y="159"/>
                  </a:lnTo>
                  <a:lnTo>
                    <a:pt x="62" y="174"/>
                  </a:lnTo>
                  <a:lnTo>
                    <a:pt x="87" y="188"/>
                  </a:lnTo>
                  <a:lnTo>
                    <a:pt x="115" y="199"/>
                  </a:lnTo>
                  <a:lnTo>
                    <a:pt x="146" y="216"/>
                  </a:lnTo>
                  <a:lnTo>
                    <a:pt x="157" y="225"/>
                  </a:lnTo>
                  <a:lnTo>
                    <a:pt x="173" y="227"/>
                  </a:lnTo>
                  <a:lnTo>
                    <a:pt x="184" y="226"/>
                  </a:lnTo>
                  <a:lnTo>
                    <a:pt x="192" y="226"/>
                  </a:lnTo>
                  <a:lnTo>
                    <a:pt x="215" y="214"/>
                  </a:lnTo>
                  <a:lnTo>
                    <a:pt x="236" y="199"/>
                  </a:lnTo>
                  <a:lnTo>
                    <a:pt x="248" y="196"/>
                  </a:lnTo>
                  <a:lnTo>
                    <a:pt x="260" y="192"/>
                  </a:lnTo>
                  <a:lnTo>
                    <a:pt x="271" y="186"/>
                  </a:lnTo>
                  <a:lnTo>
                    <a:pt x="283" y="188"/>
                  </a:lnTo>
                  <a:lnTo>
                    <a:pt x="302" y="185"/>
                  </a:lnTo>
                  <a:lnTo>
                    <a:pt x="318" y="176"/>
                  </a:lnTo>
                  <a:lnTo>
                    <a:pt x="339" y="147"/>
                  </a:lnTo>
                  <a:lnTo>
                    <a:pt x="347" y="144"/>
                  </a:lnTo>
                  <a:lnTo>
                    <a:pt x="368" y="162"/>
                  </a:lnTo>
                  <a:lnTo>
                    <a:pt x="381" y="171"/>
                  </a:lnTo>
                  <a:lnTo>
                    <a:pt x="395" y="175"/>
                  </a:lnTo>
                  <a:lnTo>
                    <a:pt x="410" y="179"/>
                  </a:lnTo>
                  <a:lnTo>
                    <a:pt x="421" y="173"/>
                  </a:lnTo>
                  <a:lnTo>
                    <a:pt x="438" y="147"/>
                  </a:lnTo>
                  <a:lnTo>
                    <a:pt x="444" y="146"/>
                  </a:lnTo>
                  <a:lnTo>
                    <a:pt x="451" y="146"/>
                  </a:lnTo>
                  <a:lnTo>
                    <a:pt x="459" y="150"/>
                  </a:lnTo>
                  <a:lnTo>
                    <a:pt x="466" y="150"/>
                  </a:lnTo>
                  <a:lnTo>
                    <a:pt x="474" y="148"/>
                  </a:lnTo>
                  <a:lnTo>
                    <a:pt x="479" y="145"/>
                  </a:lnTo>
                  <a:lnTo>
                    <a:pt x="482" y="141"/>
                  </a:lnTo>
                  <a:lnTo>
                    <a:pt x="486" y="138"/>
                  </a:lnTo>
                  <a:lnTo>
                    <a:pt x="502" y="133"/>
                  </a:lnTo>
                  <a:lnTo>
                    <a:pt x="510" y="129"/>
                  </a:lnTo>
                  <a:lnTo>
                    <a:pt x="512" y="123"/>
                  </a:lnTo>
                  <a:lnTo>
                    <a:pt x="512" y="117"/>
                  </a:lnTo>
                  <a:lnTo>
                    <a:pt x="506" y="108"/>
                  </a:lnTo>
                  <a:lnTo>
                    <a:pt x="503" y="101"/>
                  </a:lnTo>
                  <a:lnTo>
                    <a:pt x="509" y="86"/>
                  </a:lnTo>
                  <a:lnTo>
                    <a:pt x="521" y="82"/>
                  </a:lnTo>
                  <a:lnTo>
                    <a:pt x="548" y="83"/>
                  </a:lnTo>
                  <a:lnTo>
                    <a:pt x="557" y="80"/>
                  </a:lnTo>
                  <a:lnTo>
                    <a:pt x="559" y="76"/>
                  </a:lnTo>
                  <a:lnTo>
                    <a:pt x="559" y="68"/>
                  </a:lnTo>
                  <a:lnTo>
                    <a:pt x="561" y="60"/>
                  </a:lnTo>
                  <a:lnTo>
                    <a:pt x="564" y="53"/>
                  </a:lnTo>
                  <a:lnTo>
                    <a:pt x="569" y="48"/>
                  </a:lnTo>
                  <a:lnTo>
                    <a:pt x="573" y="43"/>
                  </a:lnTo>
                  <a:lnTo>
                    <a:pt x="586" y="33"/>
                  </a:lnTo>
                  <a:lnTo>
                    <a:pt x="596" y="30"/>
                  </a:lnTo>
                  <a:lnTo>
                    <a:pt x="676" y="19"/>
                  </a:lnTo>
                  <a:lnTo>
                    <a:pt x="686" y="13"/>
                  </a:lnTo>
                  <a:lnTo>
                    <a:pt x="684" y="0"/>
                  </a:lnTo>
                  <a:lnTo>
                    <a:pt x="741" y="4"/>
                  </a:lnTo>
                  <a:lnTo>
                    <a:pt x="760" y="27"/>
                  </a:lnTo>
                  <a:lnTo>
                    <a:pt x="762" y="29"/>
                  </a:lnTo>
                  <a:lnTo>
                    <a:pt x="763" y="31"/>
                  </a:lnTo>
                  <a:lnTo>
                    <a:pt x="763" y="35"/>
                  </a:lnTo>
                  <a:lnTo>
                    <a:pt x="761" y="40"/>
                  </a:lnTo>
                  <a:lnTo>
                    <a:pt x="754" y="45"/>
                  </a:lnTo>
                  <a:lnTo>
                    <a:pt x="753" y="46"/>
                  </a:lnTo>
                  <a:lnTo>
                    <a:pt x="751" y="48"/>
                  </a:lnTo>
                  <a:lnTo>
                    <a:pt x="740" y="51"/>
                  </a:lnTo>
                  <a:lnTo>
                    <a:pt x="738" y="55"/>
                  </a:lnTo>
                  <a:lnTo>
                    <a:pt x="735" y="62"/>
                  </a:lnTo>
                  <a:lnTo>
                    <a:pt x="732" y="68"/>
                  </a:lnTo>
                  <a:lnTo>
                    <a:pt x="711" y="95"/>
                  </a:lnTo>
                  <a:lnTo>
                    <a:pt x="696" y="104"/>
                  </a:lnTo>
                  <a:lnTo>
                    <a:pt x="683" y="117"/>
                  </a:lnTo>
                  <a:lnTo>
                    <a:pt x="674" y="138"/>
                  </a:lnTo>
                  <a:lnTo>
                    <a:pt x="670" y="166"/>
                  </a:lnTo>
                  <a:lnTo>
                    <a:pt x="666" y="179"/>
                  </a:lnTo>
                  <a:lnTo>
                    <a:pt x="654" y="184"/>
                  </a:lnTo>
                  <a:lnTo>
                    <a:pt x="651" y="190"/>
                  </a:lnTo>
                  <a:lnTo>
                    <a:pt x="647" y="202"/>
                  </a:lnTo>
                  <a:lnTo>
                    <a:pt x="644" y="218"/>
                  </a:lnTo>
                  <a:lnTo>
                    <a:pt x="644" y="231"/>
                  </a:lnTo>
                  <a:lnTo>
                    <a:pt x="646" y="238"/>
                  </a:lnTo>
                  <a:lnTo>
                    <a:pt x="648" y="244"/>
                  </a:lnTo>
                  <a:lnTo>
                    <a:pt x="651" y="251"/>
                  </a:lnTo>
                  <a:lnTo>
                    <a:pt x="656" y="256"/>
                  </a:lnTo>
                  <a:lnTo>
                    <a:pt x="646" y="269"/>
                  </a:lnTo>
                  <a:lnTo>
                    <a:pt x="639" y="282"/>
                  </a:lnTo>
                  <a:lnTo>
                    <a:pt x="638" y="292"/>
                  </a:lnTo>
                  <a:lnTo>
                    <a:pt x="625" y="310"/>
                  </a:lnTo>
                  <a:lnTo>
                    <a:pt x="619" y="330"/>
                  </a:lnTo>
                  <a:lnTo>
                    <a:pt x="618" y="356"/>
                  </a:lnTo>
                  <a:lnTo>
                    <a:pt x="632" y="375"/>
                  </a:lnTo>
                  <a:lnTo>
                    <a:pt x="640" y="379"/>
                  </a:lnTo>
                  <a:lnTo>
                    <a:pt x="650" y="379"/>
                  </a:lnTo>
                  <a:lnTo>
                    <a:pt x="655" y="388"/>
                  </a:lnTo>
                  <a:lnTo>
                    <a:pt x="652" y="398"/>
                  </a:lnTo>
                  <a:lnTo>
                    <a:pt x="658" y="418"/>
                  </a:lnTo>
                  <a:lnTo>
                    <a:pt x="677" y="416"/>
                  </a:lnTo>
                  <a:lnTo>
                    <a:pt x="728" y="396"/>
                  </a:lnTo>
                  <a:lnTo>
                    <a:pt x="767" y="422"/>
                  </a:lnTo>
                  <a:lnTo>
                    <a:pt x="772" y="444"/>
                  </a:lnTo>
                  <a:lnTo>
                    <a:pt x="782" y="463"/>
                  </a:lnTo>
                  <a:lnTo>
                    <a:pt x="800" y="477"/>
                  </a:lnTo>
                  <a:close/>
                </a:path>
              </a:pathLst>
            </a:custGeom>
            <a:solidFill>
              <a:srgbClr val="E6E6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36"/>
            <p:cNvSpPr>
              <a:spLocks/>
            </p:cNvSpPr>
            <p:nvPr/>
          </p:nvSpPr>
          <p:spPr bwMode="auto">
            <a:xfrm>
              <a:off x="5649913" y="4949826"/>
              <a:ext cx="436563" cy="366713"/>
            </a:xfrm>
            <a:custGeom>
              <a:avLst/>
              <a:gdLst>
                <a:gd name="T0" fmla="*/ 812 w 826"/>
                <a:gd name="T1" fmla="*/ 525 h 693"/>
                <a:gd name="T2" fmla="*/ 809 w 826"/>
                <a:gd name="T3" fmla="*/ 600 h 693"/>
                <a:gd name="T4" fmla="*/ 795 w 826"/>
                <a:gd name="T5" fmla="*/ 536 h 693"/>
                <a:gd name="T6" fmla="*/ 788 w 826"/>
                <a:gd name="T7" fmla="*/ 582 h 693"/>
                <a:gd name="T8" fmla="*/ 809 w 826"/>
                <a:gd name="T9" fmla="*/ 647 h 693"/>
                <a:gd name="T10" fmla="*/ 759 w 826"/>
                <a:gd name="T11" fmla="*/ 653 h 693"/>
                <a:gd name="T12" fmla="*/ 739 w 826"/>
                <a:gd name="T13" fmla="*/ 547 h 693"/>
                <a:gd name="T14" fmla="*/ 733 w 826"/>
                <a:gd name="T15" fmla="*/ 634 h 693"/>
                <a:gd name="T16" fmla="*/ 639 w 826"/>
                <a:gd name="T17" fmla="*/ 647 h 693"/>
                <a:gd name="T18" fmla="*/ 599 w 826"/>
                <a:gd name="T19" fmla="*/ 670 h 693"/>
                <a:gd name="T20" fmla="*/ 544 w 826"/>
                <a:gd name="T21" fmla="*/ 637 h 693"/>
                <a:gd name="T22" fmla="*/ 563 w 826"/>
                <a:gd name="T23" fmla="*/ 592 h 693"/>
                <a:gd name="T24" fmla="*/ 525 w 826"/>
                <a:gd name="T25" fmla="*/ 566 h 693"/>
                <a:gd name="T26" fmla="*/ 522 w 826"/>
                <a:gd name="T27" fmla="*/ 595 h 693"/>
                <a:gd name="T28" fmla="*/ 522 w 826"/>
                <a:gd name="T29" fmla="*/ 621 h 693"/>
                <a:gd name="T30" fmla="*/ 503 w 826"/>
                <a:gd name="T31" fmla="*/ 663 h 693"/>
                <a:gd name="T32" fmla="*/ 517 w 826"/>
                <a:gd name="T33" fmla="*/ 676 h 693"/>
                <a:gd name="T34" fmla="*/ 456 w 826"/>
                <a:gd name="T35" fmla="*/ 688 h 693"/>
                <a:gd name="T36" fmla="*/ 431 w 826"/>
                <a:gd name="T37" fmla="*/ 675 h 693"/>
                <a:gd name="T38" fmla="*/ 441 w 826"/>
                <a:gd name="T39" fmla="*/ 631 h 693"/>
                <a:gd name="T40" fmla="*/ 422 w 826"/>
                <a:gd name="T41" fmla="*/ 605 h 693"/>
                <a:gd name="T42" fmla="*/ 408 w 826"/>
                <a:gd name="T43" fmla="*/ 628 h 693"/>
                <a:gd name="T44" fmla="*/ 419 w 826"/>
                <a:gd name="T45" fmla="*/ 665 h 693"/>
                <a:gd name="T46" fmla="*/ 383 w 826"/>
                <a:gd name="T47" fmla="*/ 666 h 693"/>
                <a:gd name="T48" fmla="*/ 374 w 826"/>
                <a:gd name="T49" fmla="*/ 628 h 693"/>
                <a:gd name="T50" fmla="*/ 363 w 826"/>
                <a:gd name="T51" fmla="*/ 624 h 693"/>
                <a:gd name="T52" fmla="*/ 356 w 826"/>
                <a:gd name="T53" fmla="*/ 656 h 693"/>
                <a:gd name="T54" fmla="*/ 312 w 826"/>
                <a:gd name="T55" fmla="*/ 634 h 693"/>
                <a:gd name="T56" fmla="*/ 285 w 826"/>
                <a:gd name="T57" fmla="*/ 593 h 693"/>
                <a:gd name="T58" fmla="*/ 245 w 826"/>
                <a:gd name="T59" fmla="*/ 579 h 693"/>
                <a:gd name="T60" fmla="*/ 249 w 826"/>
                <a:gd name="T61" fmla="*/ 571 h 693"/>
                <a:gd name="T62" fmla="*/ 206 w 826"/>
                <a:gd name="T63" fmla="*/ 540 h 693"/>
                <a:gd name="T64" fmla="*/ 106 w 826"/>
                <a:gd name="T65" fmla="*/ 418 h 693"/>
                <a:gd name="T66" fmla="*/ 88 w 826"/>
                <a:gd name="T67" fmla="*/ 393 h 693"/>
                <a:gd name="T68" fmla="*/ 76 w 826"/>
                <a:gd name="T69" fmla="*/ 350 h 693"/>
                <a:gd name="T70" fmla="*/ 24 w 826"/>
                <a:gd name="T71" fmla="*/ 226 h 693"/>
                <a:gd name="T72" fmla="*/ 5 w 826"/>
                <a:gd name="T73" fmla="*/ 182 h 693"/>
                <a:gd name="T74" fmla="*/ 20 w 826"/>
                <a:gd name="T75" fmla="*/ 156 h 693"/>
                <a:gd name="T76" fmla="*/ 45 w 826"/>
                <a:gd name="T77" fmla="*/ 159 h 693"/>
                <a:gd name="T78" fmla="*/ 157 w 826"/>
                <a:gd name="T79" fmla="*/ 225 h 693"/>
                <a:gd name="T80" fmla="*/ 236 w 826"/>
                <a:gd name="T81" fmla="*/ 199 h 693"/>
                <a:gd name="T82" fmla="*/ 302 w 826"/>
                <a:gd name="T83" fmla="*/ 185 h 693"/>
                <a:gd name="T84" fmla="*/ 381 w 826"/>
                <a:gd name="T85" fmla="*/ 171 h 693"/>
                <a:gd name="T86" fmla="*/ 444 w 826"/>
                <a:gd name="T87" fmla="*/ 146 h 693"/>
                <a:gd name="T88" fmla="*/ 479 w 826"/>
                <a:gd name="T89" fmla="*/ 145 h 693"/>
                <a:gd name="T90" fmla="*/ 512 w 826"/>
                <a:gd name="T91" fmla="*/ 123 h 693"/>
                <a:gd name="T92" fmla="*/ 521 w 826"/>
                <a:gd name="T93" fmla="*/ 82 h 693"/>
                <a:gd name="T94" fmla="*/ 561 w 826"/>
                <a:gd name="T95" fmla="*/ 60 h 693"/>
                <a:gd name="T96" fmla="*/ 596 w 826"/>
                <a:gd name="T97" fmla="*/ 30 h 693"/>
                <a:gd name="T98" fmla="*/ 760 w 826"/>
                <a:gd name="T99" fmla="*/ 27 h 693"/>
                <a:gd name="T100" fmla="*/ 754 w 826"/>
                <a:gd name="T101" fmla="*/ 45 h 693"/>
                <a:gd name="T102" fmla="*/ 735 w 826"/>
                <a:gd name="T103" fmla="*/ 62 h 693"/>
                <a:gd name="T104" fmla="*/ 674 w 826"/>
                <a:gd name="T105" fmla="*/ 138 h 693"/>
                <a:gd name="T106" fmla="*/ 647 w 826"/>
                <a:gd name="T107" fmla="*/ 202 h 693"/>
                <a:gd name="T108" fmla="*/ 651 w 826"/>
                <a:gd name="T109" fmla="*/ 251 h 693"/>
                <a:gd name="T110" fmla="*/ 625 w 826"/>
                <a:gd name="T111" fmla="*/ 310 h 693"/>
                <a:gd name="T112" fmla="*/ 650 w 826"/>
                <a:gd name="T113" fmla="*/ 379 h 693"/>
                <a:gd name="T114" fmla="*/ 728 w 826"/>
                <a:gd name="T115" fmla="*/ 396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6" h="693">
                  <a:moveTo>
                    <a:pt x="800" y="477"/>
                  </a:moveTo>
                  <a:lnTo>
                    <a:pt x="820" y="486"/>
                  </a:lnTo>
                  <a:lnTo>
                    <a:pt x="826" y="496"/>
                  </a:lnTo>
                  <a:lnTo>
                    <a:pt x="823" y="501"/>
                  </a:lnTo>
                  <a:lnTo>
                    <a:pt x="812" y="525"/>
                  </a:lnTo>
                  <a:lnTo>
                    <a:pt x="809" y="554"/>
                  </a:lnTo>
                  <a:lnTo>
                    <a:pt x="815" y="575"/>
                  </a:lnTo>
                  <a:lnTo>
                    <a:pt x="810" y="579"/>
                  </a:lnTo>
                  <a:lnTo>
                    <a:pt x="810" y="593"/>
                  </a:lnTo>
                  <a:lnTo>
                    <a:pt x="809" y="600"/>
                  </a:lnTo>
                  <a:lnTo>
                    <a:pt x="804" y="586"/>
                  </a:lnTo>
                  <a:lnTo>
                    <a:pt x="802" y="578"/>
                  </a:lnTo>
                  <a:lnTo>
                    <a:pt x="800" y="539"/>
                  </a:lnTo>
                  <a:lnTo>
                    <a:pt x="796" y="532"/>
                  </a:lnTo>
                  <a:lnTo>
                    <a:pt x="795" y="536"/>
                  </a:lnTo>
                  <a:lnTo>
                    <a:pt x="791" y="540"/>
                  </a:lnTo>
                  <a:lnTo>
                    <a:pt x="788" y="543"/>
                  </a:lnTo>
                  <a:lnTo>
                    <a:pt x="783" y="545"/>
                  </a:lnTo>
                  <a:lnTo>
                    <a:pt x="787" y="554"/>
                  </a:lnTo>
                  <a:lnTo>
                    <a:pt x="788" y="582"/>
                  </a:lnTo>
                  <a:lnTo>
                    <a:pt x="790" y="593"/>
                  </a:lnTo>
                  <a:lnTo>
                    <a:pt x="798" y="605"/>
                  </a:lnTo>
                  <a:lnTo>
                    <a:pt x="803" y="618"/>
                  </a:lnTo>
                  <a:lnTo>
                    <a:pt x="809" y="639"/>
                  </a:lnTo>
                  <a:lnTo>
                    <a:pt x="809" y="647"/>
                  </a:lnTo>
                  <a:lnTo>
                    <a:pt x="805" y="653"/>
                  </a:lnTo>
                  <a:lnTo>
                    <a:pt x="800" y="656"/>
                  </a:lnTo>
                  <a:lnTo>
                    <a:pt x="780" y="656"/>
                  </a:lnTo>
                  <a:lnTo>
                    <a:pt x="762" y="657"/>
                  </a:lnTo>
                  <a:lnTo>
                    <a:pt x="759" y="653"/>
                  </a:lnTo>
                  <a:lnTo>
                    <a:pt x="751" y="634"/>
                  </a:lnTo>
                  <a:lnTo>
                    <a:pt x="750" y="615"/>
                  </a:lnTo>
                  <a:lnTo>
                    <a:pt x="751" y="586"/>
                  </a:lnTo>
                  <a:lnTo>
                    <a:pt x="748" y="563"/>
                  </a:lnTo>
                  <a:lnTo>
                    <a:pt x="739" y="547"/>
                  </a:lnTo>
                  <a:lnTo>
                    <a:pt x="720" y="549"/>
                  </a:lnTo>
                  <a:lnTo>
                    <a:pt x="738" y="563"/>
                  </a:lnTo>
                  <a:lnTo>
                    <a:pt x="744" y="585"/>
                  </a:lnTo>
                  <a:lnTo>
                    <a:pt x="741" y="609"/>
                  </a:lnTo>
                  <a:lnTo>
                    <a:pt x="733" y="634"/>
                  </a:lnTo>
                  <a:lnTo>
                    <a:pt x="732" y="655"/>
                  </a:lnTo>
                  <a:lnTo>
                    <a:pt x="702" y="661"/>
                  </a:lnTo>
                  <a:lnTo>
                    <a:pt x="665" y="658"/>
                  </a:lnTo>
                  <a:lnTo>
                    <a:pt x="648" y="647"/>
                  </a:lnTo>
                  <a:lnTo>
                    <a:pt x="639" y="647"/>
                  </a:lnTo>
                  <a:lnTo>
                    <a:pt x="632" y="650"/>
                  </a:lnTo>
                  <a:lnTo>
                    <a:pt x="636" y="662"/>
                  </a:lnTo>
                  <a:lnTo>
                    <a:pt x="626" y="666"/>
                  </a:lnTo>
                  <a:lnTo>
                    <a:pt x="611" y="666"/>
                  </a:lnTo>
                  <a:lnTo>
                    <a:pt x="599" y="670"/>
                  </a:lnTo>
                  <a:lnTo>
                    <a:pt x="587" y="675"/>
                  </a:lnTo>
                  <a:lnTo>
                    <a:pt x="558" y="676"/>
                  </a:lnTo>
                  <a:lnTo>
                    <a:pt x="548" y="680"/>
                  </a:lnTo>
                  <a:lnTo>
                    <a:pt x="533" y="663"/>
                  </a:lnTo>
                  <a:lnTo>
                    <a:pt x="544" y="637"/>
                  </a:lnTo>
                  <a:lnTo>
                    <a:pt x="585" y="592"/>
                  </a:lnTo>
                  <a:lnTo>
                    <a:pt x="577" y="590"/>
                  </a:lnTo>
                  <a:lnTo>
                    <a:pt x="572" y="589"/>
                  </a:lnTo>
                  <a:lnTo>
                    <a:pt x="568" y="589"/>
                  </a:lnTo>
                  <a:lnTo>
                    <a:pt x="563" y="592"/>
                  </a:lnTo>
                  <a:lnTo>
                    <a:pt x="541" y="617"/>
                  </a:lnTo>
                  <a:lnTo>
                    <a:pt x="539" y="583"/>
                  </a:lnTo>
                  <a:lnTo>
                    <a:pt x="529" y="554"/>
                  </a:lnTo>
                  <a:lnTo>
                    <a:pt x="525" y="554"/>
                  </a:lnTo>
                  <a:lnTo>
                    <a:pt x="525" y="566"/>
                  </a:lnTo>
                  <a:lnTo>
                    <a:pt x="525" y="581"/>
                  </a:lnTo>
                  <a:lnTo>
                    <a:pt x="529" y="596"/>
                  </a:lnTo>
                  <a:lnTo>
                    <a:pt x="534" y="608"/>
                  </a:lnTo>
                  <a:lnTo>
                    <a:pt x="528" y="602"/>
                  </a:lnTo>
                  <a:lnTo>
                    <a:pt x="522" y="595"/>
                  </a:lnTo>
                  <a:lnTo>
                    <a:pt x="515" y="589"/>
                  </a:lnTo>
                  <a:lnTo>
                    <a:pt x="503" y="587"/>
                  </a:lnTo>
                  <a:lnTo>
                    <a:pt x="511" y="602"/>
                  </a:lnTo>
                  <a:lnTo>
                    <a:pt x="517" y="611"/>
                  </a:lnTo>
                  <a:lnTo>
                    <a:pt x="522" y="621"/>
                  </a:lnTo>
                  <a:lnTo>
                    <a:pt x="521" y="637"/>
                  </a:lnTo>
                  <a:lnTo>
                    <a:pt x="517" y="650"/>
                  </a:lnTo>
                  <a:lnTo>
                    <a:pt x="512" y="659"/>
                  </a:lnTo>
                  <a:lnTo>
                    <a:pt x="509" y="662"/>
                  </a:lnTo>
                  <a:lnTo>
                    <a:pt x="503" y="663"/>
                  </a:lnTo>
                  <a:lnTo>
                    <a:pt x="499" y="666"/>
                  </a:lnTo>
                  <a:lnTo>
                    <a:pt x="499" y="676"/>
                  </a:lnTo>
                  <a:lnTo>
                    <a:pt x="505" y="674"/>
                  </a:lnTo>
                  <a:lnTo>
                    <a:pt x="509" y="674"/>
                  </a:lnTo>
                  <a:lnTo>
                    <a:pt x="517" y="676"/>
                  </a:lnTo>
                  <a:lnTo>
                    <a:pt x="514" y="681"/>
                  </a:lnTo>
                  <a:lnTo>
                    <a:pt x="496" y="688"/>
                  </a:lnTo>
                  <a:lnTo>
                    <a:pt x="473" y="689"/>
                  </a:lnTo>
                  <a:lnTo>
                    <a:pt x="457" y="685"/>
                  </a:lnTo>
                  <a:lnTo>
                    <a:pt x="456" y="688"/>
                  </a:lnTo>
                  <a:lnTo>
                    <a:pt x="452" y="691"/>
                  </a:lnTo>
                  <a:lnTo>
                    <a:pt x="449" y="693"/>
                  </a:lnTo>
                  <a:lnTo>
                    <a:pt x="439" y="689"/>
                  </a:lnTo>
                  <a:lnTo>
                    <a:pt x="435" y="683"/>
                  </a:lnTo>
                  <a:lnTo>
                    <a:pt x="431" y="675"/>
                  </a:lnTo>
                  <a:lnTo>
                    <a:pt x="432" y="663"/>
                  </a:lnTo>
                  <a:lnTo>
                    <a:pt x="435" y="653"/>
                  </a:lnTo>
                  <a:lnTo>
                    <a:pt x="443" y="638"/>
                  </a:lnTo>
                  <a:lnTo>
                    <a:pt x="444" y="631"/>
                  </a:lnTo>
                  <a:lnTo>
                    <a:pt x="441" y="631"/>
                  </a:lnTo>
                  <a:lnTo>
                    <a:pt x="432" y="634"/>
                  </a:lnTo>
                  <a:lnTo>
                    <a:pt x="432" y="624"/>
                  </a:lnTo>
                  <a:lnTo>
                    <a:pt x="435" y="607"/>
                  </a:lnTo>
                  <a:lnTo>
                    <a:pt x="427" y="606"/>
                  </a:lnTo>
                  <a:lnTo>
                    <a:pt x="422" y="605"/>
                  </a:lnTo>
                  <a:lnTo>
                    <a:pt x="414" y="602"/>
                  </a:lnTo>
                  <a:lnTo>
                    <a:pt x="405" y="604"/>
                  </a:lnTo>
                  <a:lnTo>
                    <a:pt x="404" y="611"/>
                  </a:lnTo>
                  <a:lnTo>
                    <a:pt x="405" y="619"/>
                  </a:lnTo>
                  <a:lnTo>
                    <a:pt x="408" y="628"/>
                  </a:lnTo>
                  <a:lnTo>
                    <a:pt x="412" y="634"/>
                  </a:lnTo>
                  <a:lnTo>
                    <a:pt x="408" y="642"/>
                  </a:lnTo>
                  <a:lnTo>
                    <a:pt x="412" y="649"/>
                  </a:lnTo>
                  <a:lnTo>
                    <a:pt x="417" y="657"/>
                  </a:lnTo>
                  <a:lnTo>
                    <a:pt x="419" y="665"/>
                  </a:lnTo>
                  <a:lnTo>
                    <a:pt x="418" y="679"/>
                  </a:lnTo>
                  <a:lnTo>
                    <a:pt x="413" y="678"/>
                  </a:lnTo>
                  <a:lnTo>
                    <a:pt x="405" y="672"/>
                  </a:lnTo>
                  <a:lnTo>
                    <a:pt x="396" y="669"/>
                  </a:lnTo>
                  <a:lnTo>
                    <a:pt x="383" y="666"/>
                  </a:lnTo>
                  <a:lnTo>
                    <a:pt x="377" y="663"/>
                  </a:lnTo>
                  <a:lnTo>
                    <a:pt x="376" y="642"/>
                  </a:lnTo>
                  <a:lnTo>
                    <a:pt x="380" y="641"/>
                  </a:lnTo>
                  <a:lnTo>
                    <a:pt x="382" y="639"/>
                  </a:lnTo>
                  <a:lnTo>
                    <a:pt x="374" y="628"/>
                  </a:lnTo>
                  <a:lnTo>
                    <a:pt x="372" y="624"/>
                  </a:lnTo>
                  <a:lnTo>
                    <a:pt x="371" y="615"/>
                  </a:lnTo>
                  <a:lnTo>
                    <a:pt x="372" y="604"/>
                  </a:lnTo>
                  <a:lnTo>
                    <a:pt x="369" y="604"/>
                  </a:lnTo>
                  <a:lnTo>
                    <a:pt x="363" y="624"/>
                  </a:lnTo>
                  <a:lnTo>
                    <a:pt x="360" y="622"/>
                  </a:lnTo>
                  <a:lnTo>
                    <a:pt x="351" y="617"/>
                  </a:lnTo>
                  <a:lnTo>
                    <a:pt x="360" y="637"/>
                  </a:lnTo>
                  <a:lnTo>
                    <a:pt x="362" y="647"/>
                  </a:lnTo>
                  <a:lnTo>
                    <a:pt x="356" y="656"/>
                  </a:lnTo>
                  <a:lnTo>
                    <a:pt x="346" y="655"/>
                  </a:lnTo>
                  <a:lnTo>
                    <a:pt x="338" y="647"/>
                  </a:lnTo>
                  <a:lnTo>
                    <a:pt x="328" y="641"/>
                  </a:lnTo>
                  <a:lnTo>
                    <a:pt x="324" y="637"/>
                  </a:lnTo>
                  <a:lnTo>
                    <a:pt x="312" y="634"/>
                  </a:lnTo>
                  <a:lnTo>
                    <a:pt x="298" y="621"/>
                  </a:lnTo>
                  <a:lnTo>
                    <a:pt x="289" y="606"/>
                  </a:lnTo>
                  <a:lnTo>
                    <a:pt x="296" y="592"/>
                  </a:lnTo>
                  <a:lnTo>
                    <a:pt x="289" y="590"/>
                  </a:lnTo>
                  <a:lnTo>
                    <a:pt x="285" y="593"/>
                  </a:lnTo>
                  <a:lnTo>
                    <a:pt x="283" y="597"/>
                  </a:lnTo>
                  <a:lnTo>
                    <a:pt x="284" y="604"/>
                  </a:lnTo>
                  <a:lnTo>
                    <a:pt x="280" y="604"/>
                  </a:lnTo>
                  <a:lnTo>
                    <a:pt x="270" y="594"/>
                  </a:lnTo>
                  <a:lnTo>
                    <a:pt x="245" y="579"/>
                  </a:lnTo>
                  <a:lnTo>
                    <a:pt x="238" y="570"/>
                  </a:lnTo>
                  <a:lnTo>
                    <a:pt x="242" y="574"/>
                  </a:lnTo>
                  <a:lnTo>
                    <a:pt x="250" y="576"/>
                  </a:lnTo>
                  <a:lnTo>
                    <a:pt x="254" y="579"/>
                  </a:lnTo>
                  <a:lnTo>
                    <a:pt x="249" y="571"/>
                  </a:lnTo>
                  <a:lnTo>
                    <a:pt x="242" y="567"/>
                  </a:lnTo>
                  <a:lnTo>
                    <a:pt x="233" y="565"/>
                  </a:lnTo>
                  <a:lnTo>
                    <a:pt x="225" y="562"/>
                  </a:lnTo>
                  <a:lnTo>
                    <a:pt x="212" y="547"/>
                  </a:lnTo>
                  <a:lnTo>
                    <a:pt x="206" y="540"/>
                  </a:lnTo>
                  <a:lnTo>
                    <a:pt x="190" y="524"/>
                  </a:lnTo>
                  <a:lnTo>
                    <a:pt x="186" y="521"/>
                  </a:lnTo>
                  <a:lnTo>
                    <a:pt x="129" y="467"/>
                  </a:lnTo>
                  <a:lnTo>
                    <a:pt x="112" y="444"/>
                  </a:lnTo>
                  <a:lnTo>
                    <a:pt x="106" y="418"/>
                  </a:lnTo>
                  <a:lnTo>
                    <a:pt x="108" y="418"/>
                  </a:lnTo>
                  <a:lnTo>
                    <a:pt x="110" y="420"/>
                  </a:lnTo>
                  <a:lnTo>
                    <a:pt x="115" y="422"/>
                  </a:lnTo>
                  <a:lnTo>
                    <a:pt x="115" y="410"/>
                  </a:lnTo>
                  <a:lnTo>
                    <a:pt x="88" y="393"/>
                  </a:lnTo>
                  <a:lnTo>
                    <a:pt x="79" y="382"/>
                  </a:lnTo>
                  <a:lnTo>
                    <a:pt x="77" y="371"/>
                  </a:lnTo>
                  <a:lnTo>
                    <a:pt x="61" y="346"/>
                  </a:lnTo>
                  <a:lnTo>
                    <a:pt x="54" y="337"/>
                  </a:lnTo>
                  <a:lnTo>
                    <a:pt x="76" y="350"/>
                  </a:lnTo>
                  <a:lnTo>
                    <a:pt x="71" y="335"/>
                  </a:lnTo>
                  <a:lnTo>
                    <a:pt x="51" y="313"/>
                  </a:lnTo>
                  <a:lnTo>
                    <a:pt x="34" y="265"/>
                  </a:lnTo>
                  <a:lnTo>
                    <a:pt x="28" y="237"/>
                  </a:lnTo>
                  <a:lnTo>
                    <a:pt x="24" y="226"/>
                  </a:lnTo>
                  <a:lnTo>
                    <a:pt x="17" y="211"/>
                  </a:lnTo>
                  <a:lnTo>
                    <a:pt x="15" y="201"/>
                  </a:lnTo>
                  <a:lnTo>
                    <a:pt x="13" y="192"/>
                  </a:lnTo>
                  <a:lnTo>
                    <a:pt x="11" y="185"/>
                  </a:lnTo>
                  <a:lnTo>
                    <a:pt x="5" y="182"/>
                  </a:lnTo>
                  <a:lnTo>
                    <a:pt x="2" y="175"/>
                  </a:lnTo>
                  <a:lnTo>
                    <a:pt x="0" y="165"/>
                  </a:lnTo>
                  <a:lnTo>
                    <a:pt x="2" y="158"/>
                  </a:lnTo>
                  <a:lnTo>
                    <a:pt x="10" y="155"/>
                  </a:lnTo>
                  <a:lnTo>
                    <a:pt x="20" y="156"/>
                  </a:lnTo>
                  <a:lnTo>
                    <a:pt x="30" y="159"/>
                  </a:lnTo>
                  <a:lnTo>
                    <a:pt x="36" y="164"/>
                  </a:lnTo>
                  <a:lnTo>
                    <a:pt x="47" y="180"/>
                  </a:lnTo>
                  <a:lnTo>
                    <a:pt x="54" y="184"/>
                  </a:lnTo>
                  <a:lnTo>
                    <a:pt x="45" y="159"/>
                  </a:lnTo>
                  <a:lnTo>
                    <a:pt x="62" y="174"/>
                  </a:lnTo>
                  <a:lnTo>
                    <a:pt x="87" y="188"/>
                  </a:lnTo>
                  <a:lnTo>
                    <a:pt x="115" y="199"/>
                  </a:lnTo>
                  <a:lnTo>
                    <a:pt x="146" y="216"/>
                  </a:lnTo>
                  <a:lnTo>
                    <a:pt x="157" y="225"/>
                  </a:lnTo>
                  <a:lnTo>
                    <a:pt x="173" y="227"/>
                  </a:lnTo>
                  <a:lnTo>
                    <a:pt x="184" y="226"/>
                  </a:lnTo>
                  <a:lnTo>
                    <a:pt x="192" y="226"/>
                  </a:lnTo>
                  <a:lnTo>
                    <a:pt x="215" y="214"/>
                  </a:lnTo>
                  <a:lnTo>
                    <a:pt x="236" y="199"/>
                  </a:lnTo>
                  <a:lnTo>
                    <a:pt x="248" y="196"/>
                  </a:lnTo>
                  <a:lnTo>
                    <a:pt x="260" y="192"/>
                  </a:lnTo>
                  <a:lnTo>
                    <a:pt x="271" y="186"/>
                  </a:lnTo>
                  <a:lnTo>
                    <a:pt x="283" y="188"/>
                  </a:lnTo>
                  <a:lnTo>
                    <a:pt x="302" y="185"/>
                  </a:lnTo>
                  <a:lnTo>
                    <a:pt x="318" y="176"/>
                  </a:lnTo>
                  <a:lnTo>
                    <a:pt x="339" y="147"/>
                  </a:lnTo>
                  <a:lnTo>
                    <a:pt x="347" y="144"/>
                  </a:lnTo>
                  <a:lnTo>
                    <a:pt x="368" y="162"/>
                  </a:lnTo>
                  <a:lnTo>
                    <a:pt x="381" y="171"/>
                  </a:lnTo>
                  <a:lnTo>
                    <a:pt x="395" y="175"/>
                  </a:lnTo>
                  <a:lnTo>
                    <a:pt x="410" y="179"/>
                  </a:lnTo>
                  <a:lnTo>
                    <a:pt x="421" y="173"/>
                  </a:lnTo>
                  <a:lnTo>
                    <a:pt x="438" y="147"/>
                  </a:lnTo>
                  <a:lnTo>
                    <a:pt x="444" y="146"/>
                  </a:lnTo>
                  <a:lnTo>
                    <a:pt x="451" y="146"/>
                  </a:lnTo>
                  <a:lnTo>
                    <a:pt x="459" y="150"/>
                  </a:lnTo>
                  <a:lnTo>
                    <a:pt x="466" y="150"/>
                  </a:lnTo>
                  <a:lnTo>
                    <a:pt x="474" y="148"/>
                  </a:lnTo>
                  <a:lnTo>
                    <a:pt x="479" y="145"/>
                  </a:lnTo>
                  <a:lnTo>
                    <a:pt x="482" y="141"/>
                  </a:lnTo>
                  <a:lnTo>
                    <a:pt x="486" y="138"/>
                  </a:lnTo>
                  <a:lnTo>
                    <a:pt x="502" y="133"/>
                  </a:lnTo>
                  <a:lnTo>
                    <a:pt x="510" y="129"/>
                  </a:lnTo>
                  <a:lnTo>
                    <a:pt x="512" y="123"/>
                  </a:lnTo>
                  <a:lnTo>
                    <a:pt x="512" y="117"/>
                  </a:lnTo>
                  <a:lnTo>
                    <a:pt x="506" y="108"/>
                  </a:lnTo>
                  <a:lnTo>
                    <a:pt x="503" y="101"/>
                  </a:lnTo>
                  <a:lnTo>
                    <a:pt x="509" y="86"/>
                  </a:lnTo>
                  <a:lnTo>
                    <a:pt x="521" y="82"/>
                  </a:lnTo>
                  <a:lnTo>
                    <a:pt x="548" y="83"/>
                  </a:lnTo>
                  <a:lnTo>
                    <a:pt x="557" y="80"/>
                  </a:lnTo>
                  <a:lnTo>
                    <a:pt x="559" y="76"/>
                  </a:lnTo>
                  <a:lnTo>
                    <a:pt x="559" y="68"/>
                  </a:lnTo>
                  <a:lnTo>
                    <a:pt x="561" y="60"/>
                  </a:lnTo>
                  <a:lnTo>
                    <a:pt x="564" y="53"/>
                  </a:lnTo>
                  <a:lnTo>
                    <a:pt x="569" y="48"/>
                  </a:lnTo>
                  <a:lnTo>
                    <a:pt x="573" y="43"/>
                  </a:lnTo>
                  <a:lnTo>
                    <a:pt x="586" y="33"/>
                  </a:lnTo>
                  <a:lnTo>
                    <a:pt x="596" y="30"/>
                  </a:lnTo>
                  <a:lnTo>
                    <a:pt x="676" y="19"/>
                  </a:lnTo>
                  <a:lnTo>
                    <a:pt x="686" y="13"/>
                  </a:lnTo>
                  <a:lnTo>
                    <a:pt x="684" y="0"/>
                  </a:lnTo>
                  <a:lnTo>
                    <a:pt x="741" y="4"/>
                  </a:lnTo>
                  <a:lnTo>
                    <a:pt x="760" y="27"/>
                  </a:lnTo>
                  <a:lnTo>
                    <a:pt x="762" y="29"/>
                  </a:lnTo>
                  <a:lnTo>
                    <a:pt x="763" y="31"/>
                  </a:lnTo>
                  <a:lnTo>
                    <a:pt x="763" y="35"/>
                  </a:lnTo>
                  <a:lnTo>
                    <a:pt x="761" y="40"/>
                  </a:lnTo>
                  <a:lnTo>
                    <a:pt x="754" y="45"/>
                  </a:lnTo>
                  <a:lnTo>
                    <a:pt x="753" y="46"/>
                  </a:lnTo>
                  <a:lnTo>
                    <a:pt x="751" y="48"/>
                  </a:lnTo>
                  <a:lnTo>
                    <a:pt x="740" y="51"/>
                  </a:lnTo>
                  <a:lnTo>
                    <a:pt x="738" y="55"/>
                  </a:lnTo>
                  <a:lnTo>
                    <a:pt x="735" y="62"/>
                  </a:lnTo>
                  <a:lnTo>
                    <a:pt x="732" y="68"/>
                  </a:lnTo>
                  <a:lnTo>
                    <a:pt x="711" y="95"/>
                  </a:lnTo>
                  <a:lnTo>
                    <a:pt x="696" y="104"/>
                  </a:lnTo>
                  <a:lnTo>
                    <a:pt x="683" y="117"/>
                  </a:lnTo>
                  <a:lnTo>
                    <a:pt x="674" y="138"/>
                  </a:lnTo>
                  <a:lnTo>
                    <a:pt x="670" y="166"/>
                  </a:lnTo>
                  <a:lnTo>
                    <a:pt x="666" y="179"/>
                  </a:lnTo>
                  <a:lnTo>
                    <a:pt x="654" y="184"/>
                  </a:lnTo>
                  <a:lnTo>
                    <a:pt x="651" y="190"/>
                  </a:lnTo>
                  <a:lnTo>
                    <a:pt x="647" y="202"/>
                  </a:lnTo>
                  <a:lnTo>
                    <a:pt x="644" y="218"/>
                  </a:lnTo>
                  <a:lnTo>
                    <a:pt x="644" y="231"/>
                  </a:lnTo>
                  <a:lnTo>
                    <a:pt x="646" y="238"/>
                  </a:lnTo>
                  <a:lnTo>
                    <a:pt x="648" y="244"/>
                  </a:lnTo>
                  <a:lnTo>
                    <a:pt x="651" y="251"/>
                  </a:lnTo>
                  <a:lnTo>
                    <a:pt x="656" y="256"/>
                  </a:lnTo>
                  <a:lnTo>
                    <a:pt x="646" y="269"/>
                  </a:lnTo>
                  <a:lnTo>
                    <a:pt x="639" y="282"/>
                  </a:lnTo>
                  <a:lnTo>
                    <a:pt x="638" y="292"/>
                  </a:lnTo>
                  <a:lnTo>
                    <a:pt x="625" y="310"/>
                  </a:lnTo>
                  <a:lnTo>
                    <a:pt x="619" y="330"/>
                  </a:lnTo>
                  <a:lnTo>
                    <a:pt x="618" y="356"/>
                  </a:lnTo>
                  <a:lnTo>
                    <a:pt x="632" y="375"/>
                  </a:lnTo>
                  <a:lnTo>
                    <a:pt x="640" y="379"/>
                  </a:lnTo>
                  <a:lnTo>
                    <a:pt x="650" y="379"/>
                  </a:lnTo>
                  <a:lnTo>
                    <a:pt x="655" y="388"/>
                  </a:lnTo>
                  <a:lnTo>
                    <a:pt x="652" y="398"/>
                  </a:lnTo>
                  <a:lnTo>
                    <a:pt x="658" y="418"/>
                  </a:lnTo>
                  <a:lnTo>
                    <a:pt x="677" y="416"/>
                  </a:lnTo>
                  <a:lnTo>
                    <a:pt x="728" y="396"/>
                  </a:lnTo>
                  <a:lnTo>
                    <a:pt x="767" y="422"/>
                  </a:lnTo>
                  <a:lnTo>
                    <a:pt x="772" y="444"/>
                  </a:lnTo>
                  <a:lnTo>
                    <a:pt x="782" y="463"/>
                  </a:lnTo>
                  <a:lnTo>
                    <a:pt x="800" y="477"/>
                  </a:lnTo>
                  <a:close/>
                </a:path>
              </a:pathLst>
            </a:custGeom>
            <a:noFill/>
            <a:ln w="6">
              <a:solidFill>
                <a:srgbClr val="6C6D7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Freeform 37"/>
            <p:cNvSpPr>
              <a:spLocks/>
            </p:cNvSpPr>
            <p:nvPr/>
          </p:nvSpPr>
          <p:spPr bwMode="auto">
            <a:xfrm>
              <a:off x="6338888" y="4052888"/>
              <a:ext cx="795338" cy="560388"/>
            </a:xfrm>
            <a:custGeom>
              <a:avLst/>
              <a:gdLst>
                <a:gd name="T0" fmla="*/ 1324 w 1502"/>
                <a:gd name="T1" fmla="*/ 997 h 1061"/>
                <a:gd name="T2" fmla="*/ 1282 w 1502"/>
                <a:gd name="T3" fmla="*/ 1036 h 1061"/>
                <a:gd name="T4" fmla="*/ 1234 w 1502"/>
                <a:gd name="T5" fmla="*/ 1061 h 1061"/>
                <a:gd name="T6" fmla="*/ 1130 w 1502"/>
                <a:gd name="T7" fmla="*/ 922 h 1061"/>
                <a:gd name="T8" fmla="*/ 942 w 1502"/>
                <a:gd name="T9" fmla="*/ 914 h 1061"/>
                <a:gd name="T10" fmla="*/ 920 w 1502"/>
                <a:gd name="T11" fmla="*/ 864 h 1061"/>
                <a:gd name="T12" fmla="*/ 786 w 1502"/>
                <a:gd name="T13" fmla="*/ 772 h 1061"/>
                <a:gd name="T14" fmla="*/ 696 w 1502"/>
                <a:gd name="T15" fmla="*/ 803 h 1061"/>
                <a:gd name="T16" fmla="*/ 671 w 1502"/>
                <a:gd name="T17" fmla="*/ 856 h 1061"/>
                <a:gd name="T18" fmla="*/ 593 w 1502"/>
                <a:gd name="T19" fmla="*/ 859 h 1061"/>
                <a:gd name="T20" fmla="*/ 533 w 1502"/>
                <a:gd name="T21" fmla="*/ 889 h 1061"/>
                <a:gd name="T22" fmla="*/ 479 w 1502"/>
                <a:gd name="T23" fmla="*/ 886 h 1061"/>
                <a:gd name="T24" fmla="*/ 460 w 1502"/>
                <a:gd name="T25" fmla="*/ 831 h 1061"/>
                <a:gd name="T26" fmla="*/ 439 w 1502"/>
                <a:gd name="T27" fmla="*/ 847 h 1061"/>
                <a:gd name="T28" fmla="*/ 387 w 1502"/>
                <a:gd name="T29" fmla="*/ 881 h 1061"/>
                <a:gd name="T30" fmla="*/ 313 w 1502"/>
                <a:gd name="T31" fmla="*/ 889 h 1061"/>
                <a:gd name="T32" fmla="*/ 270 w 1502"/>
                <a:gd name="T33" fmla="*/ 999 h 1061"/>
                <a:gd name="T34" fmla="*/ 229 w 1502"/>
                <a:gd name="T35" fmla="*/ 873 h 1061"/>
                <a:gd name="T36" fmla="*/ 206 w 1502"/>
                <a:gd name="T37" fmla="*/ 788 h 1061"/>
                <a:gd name="T38" fmla="*/ 139 w 1502"/>
                <a:gd name="T39" fmla="*/ 795 h 1061"/>
                <a:gd name="T40" fmla="*/ 68 w 1502"/>
                <a:gd name="T41" fmla="*/ 770 h 1061"/>
                <a:gd name="T42" fmla="*/ 6 w 1502"/>
                <a:gd name="T43" fmla="*/ 679 h 1061"/>
                <a:gd name="T44" fmla="*/ 51 w 1502"/>
                <a:gd name="T45" fmla="*/ 689 h 1061"/>
                <a:gd name="T46" fmla="*/ 89 w 1502"/>
                <a:gd name="T47" fmla="*/ 664 h 1061"/>
                <a:gd name="T48" fmla="*/ 207 w 1502"/>
                <a:gd name="T49" fmla="*/ 553 h 1061"/>
                <a:gd name="T50" fmla="*/ 226 w 1502"/>
                <a:gd name="T51" fmla="*/ 465 h 1061"/>
                <a:gd name="T52" fmla="*/ 201 w 1502"/>
                <a:gd name="T53" fmla="*/ 436 h 1061"/>
                <a:gd name="T54" fmla="*/ 163 w 1502"/>
                <a:gd name="T55" fmla="*/ 327 h 1061"/>
                <a:gd name="T56" fmla="*/ 149 w 1502"/>
                <a:gd name="T57" fmla="*/ 212 h 1061"/>
                <a:gd name="T58" fmla="*/ 106 w 1502"/>
                <a:gd name="T59" fmla="*/ 135 h 1061"/>
                <a:gd name="T60" fmla="*/ 138 w 1502"/>
                <a:gd name="T61" fmla="*/ 74 h 1061"/>
                <a:gd name="T62" fmla="*/ 230 w 1502"/>
                <a:gd name="T63" fmla="*/ 94 h 1061"/>
                <a:gd name="T64" fmla="*/ 326 w 1502"/>
                <a:gd name="T65" fmla="*/ 123 h 1061"/>
                <a:gd name="T66" fmla="*/ 404 w 1502"/>
                <a:gd name="T67" fmla="*/ 141 h 1061"/>
                <a:gd name="T68" fmla="*/ 477 w 1502"/>
                <a:gd name="T69" fmla="*/ 167 h 1061"/>
                <a:gd name="T70" fmla="*/ 538 w 1502"/>
                <a:gd name="T71" fmla="*/ 204 h 1061"/>
                <a:gd name="T72" fmla="*/ 569 w 1502"/>
                <a:gd name="T73" fmla="*/ 221 h 1061"/>
                <a:gd name="T74" fmla="*/ 576 w 1502"/>
                <a:gd name="T75" fmla="*/ 190 h 1061"/>
                <a:gd name="T76" fmla="*/ 542 w 1502"/>
                <a:gd name="T77" fmla="*/ 39 h 1061"/>
                <a:gd name="T78" fmla="*/ 784 w 1502"/>
                <a:gd name="T79" fmla="*/ 41 h 1061"/>
                <a:gd name="T80" fmla="*/ 919 w 1502"/>
                <a:gd name="T81" fmla="*/ 52 h 1061"/>
                <a:gd name="T82" fmla="*/ 1004 w 1502"/>
                <a:gd name="T83" fmla="*/ 186 h 1061"/>
                <a:gd name="T84" fmla="*/ 1072 w 1502"/>
                <a:gd name="T85" fmla="*/ 177 h 1061"/>
                <a:gd name="T86" fmla="*/ 1285 w 1502"/>
                <a:gd name="T87" fmla="*/ 180 h 1061"/>
                <a:gd name="T88" fmla="*/ 1474 w 1502"/>
                <a:gd name="T89" fmla="*/ 353 h 1061"/>
                <a:gd name="T90" fmla="*/ 1473 w 1502"/>
                <a:gd name="T91" fmla="*/ 573 h 1061"/>
                <a:gd name="T92" fmla="*/ 1390 w 1502"/>
                <a:gd name="T93" fmla="*/ 651 h 1061"/>
                <a:gd name="T94" fmla="*/ 1353 w 1502"/>
                <a:gd name="T95" fmla="*/ 835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02" h="1061">
                  <a:moveTo>
                    <a:pt x="1345" y="938"/>
                  </a:moveTo>
                  <a:lnTo>
                    <a:pt x="1331" y="997"/>
                  </a:lnTo>
                  <a:lnTo>
                    <a:pt x="1324" y="997"/>
                  </a:lnTo>
                  <a:lnTo>
                    <a:pt x="1304" y="1001"/>
                  </a:lnTo>
                  <a:lnTo>
                    <a:pt x="1296" y="1010"/>
                  </a:lnTo>
                  <a:lnTo>
                    <a:pt x="1282" y="1036"/>
                  </a:lnTo>
                  <a:lnTo>
                    <a:pt x="1272" y="1046"/>
                  </a:lnTo>
                  <a:lnTo>
                    <a:pt x="1259" y="1052"/>
                  </a:lnTo>
                  <a:lnTo>
                    <a:pt x="1234" y="1061"/>
                  </a:lnTo>
                  <a:lnTo>
                    <a:pt x="1222" y="1041"/>
                  </a:lnTo>
                  <a:lnTo>
                    <a:pt x="1204" y="1010"/>
                  </a:lnTo>
                  <a:lnTo>
                    <a:pt x="1130" y="922"/>
                  </a:lnTo>
                  <a:lnTo>
                    <a:pt x="1076" y="896"/>
                  </a:lnTo>
                  <a:lnTo>
                    <a:pt x="978" y="913"/>
                  </a:lnTo>
                  <a:lnTo>
                    <a:pt x="942" y="914"/>
                  </a:lnTo>
                  <a:lnTo>
                    <a:pt x="927" y="911"/>
                  </a:lnTo>
                  <a:lnTo>
                    <a:pt x="914" y="900"/>
                  </a:lnTo>
                  <a:lnTo>
                    <a:pt x="920" y="864"/>
                  </a:lnTo>
                  <a:lnTo>
                    <a:pt x="905" y="831"/>
                  </a:lnTo>
                  <a:lnTo>
                    <a:pt x="832" y="787"/>
                  </a:lnTo>
                  <a:lnTo>
                    <a:pt x="786" y="772"/>
                  </a:lnTo>
                  <a:lnTo>
                    <a:pt x="744" y="768"/>
                  </a:lnTo>
                  <a:lnTo>
                    <a:pt x="703" y="784"/>
                  </a:lnTo>
                  <a:lnTo>
                    <a:pt x="696" y="803"/>
                  </a:lnTo>
                  <a:lnTo>
                    <a:pt x="702" y="827"/>
                  </a:lnTo>
                  <a:lnTo>
                    <a:pt x="690" y="844"/>
                  </a:lnTo>
                  <a:lnTo>
                    <a:pt x="671" y="856"/>
                  </a:lnTo>
                  <a:lnTo>
                    <a:pt x="644" y="863"/>
                  </a:lnTo>
                  <a:lnTo>
                    <a:pt x="616" y="863"/>
                  </a:lnTo>
                  <a:lnTo>
                    <a:pt x="593" y="859"/>
                  </a:lnTo>
                  <a:lnTo>
                    <a:pt x="569" y="858"/>
                  </a:lnTo>
                  <a:lnTo>
                    <a:pt x="549" y="871"/>
                  </a:lnTo>
                  <a:lnTo>
                    <a:pt x="533" y="889"/>
                  </a:lnTo>
                  <a:lnTo>
                    <a:pt x="514" y="900"/>
                  </a:lnTo>
                  <a:lnTo>
                    <a:pt x="495" y="902"/>
                  </a:lnTo>
                  <a:lnTo>
                    <a:pt x="479" y="886"/>
                  </a:lnTo>
                  <a:lnTo>
                    <a:pt x="472" y="866"/>
                  </a:lnTo>
                  <a:lnTo>
                    <a:pt x="467" y="842"/>
                  </a:lnTo>
                  <a:lnTo>
                    <a:pt x="460" y="831"/>
                  </a:lnTo>
                  <a:lnTo>
                    <a:pt x="449" y="830"/>
                  </a:lnTo>
                  <a:lnTo>
                    <a:pt x="445" y="838"/>
                  </a:lnTo>
                  <a:lnTo>
                    <a:pt x="439" y="847"/>
                  </a:lnTo>
                  <a:lnTo>
                    <a:pt x="425" y="846"/>
                  </a:lnTo>
                  <a:lnTo>
                    <a:pt x="411" y="850"/>
                  </a:lnTo>
                  <a:lnTo>
                    <a:pt x="387" y="881"/>
                  </a:lnTo>
                  <a:lnTo>
                    <a:pt x="363" y="886"/>
                  </a:lnTo>
                  <a:lnTo>
                    <a:pt x="340" y="886"/>
                  </a:lnTo>
                  <a:lnTo>
                    <a:pt x="313" y="889"/>
                  </a:lnTo>
                  <a:lnTo>
                    <a:pt x="304" y="909"/>
                  </a:lnTo>
                  <a:lnTo>
                    <a:pt x="298" y="962"/>
                  </a:lnTo>
                  <a:lnTo>
                    <a:pt x="270" y="999"/>
                  </a:lnTo>
                  <a:lnTo>
                    <a:pt x="228" y="973"/>
                  </a:lnTo>
                  <a:lnTo>
                    <a:pt x="207" y="930"/>
                  </a:lnTo>
                  <a:lnTo>
                    <a:pt x="229" y="873"/>
                  </a:lnTo>
                  <a:lnTo>
                    <a:pt x="229" y="842"/>
                  </a:lnTo>
                  <a:lnTo>
                    <a:pt x="222" y="812"/>
                  </a:lnTo>
                  <a:lnTo>
                    <a:pt x="206" y="788"/>
                  </a:lnTo>
                  <a:lnTo>
                    <a:pt x="181" y="775"/>
                  </a:lnTo>
                  <a:lnTo>
                    <a:pt x="158" y="782"/>
                  </a:lnTo>
                  <a:lnTo>
                    <a:pt x="139" y="795"/>
                  </a:lnTo>
                  <a:lnTo>
                    <a:pt x="115" y="799"/>
                  </a:lnTo>
                  <a:lnTo>
                    <a:pt x="91" y="787"/>
                  </a:lnTo>
                  <a:lnTo>
                    <a:pt x="68" y="770"/>
                  </a:lnTo>
                  <a:lnTo>
                    <a:pt x="48" y="751"/>
                  </a:lnTo>
                  <a:lnTo>
                    <a:pt x="31" y="729"/>
                  </a:lnTo>
                  <a:lnTo>
                    <a:pt x="6" y="679"/>
                  </a:lnTo>
                  <a:lnTo>
                    <a:pt x="0" y="655"/>
                  </a:lnTo>
                  <a:lnTo>
                    <a:pt x="24" y="668"/>
                  </a:lnTo>
                  <a:lnTo>
                    <a:pt x="51" y="689"/>
                  </a:lnTo>
                  <a:lnTo>
                    <a:pt x="71" y="697"/>
                  </a:lnTo>
                  <a:lnTo>
                    <a:pt x="88" y="692"/>
                  </a:lnTo>
                  <a:lnTo>
                    <a:pt x="89" y="664"/>
                  </a:lnTo>
                  <a:lnTo>
                    <a:pt x="98" y="640"/>
                  </a:lnTo>
                  <a:lnTo>
                    <a:pt x="181" y="595"/>
                  </a:lnTo>
                  <a:lnTo>
                    <a:pt x="207" y="553"/>
                  </a:lnTo>
                  <a:lnTo>
                    <a:pt x="217" y="503"/>
                  </a:lnTo>
                  <a:lnTo>
                    <a:pt x="220" y="483"/>
                  </a:lnTo>
                  <a:lnTo>
                    <a:pt x="226" y="465"/>
                  </a:lnTo>
                  <a:lnTo>
                    <a:pt x="239" y="445"/>
                  </a:lnTo>
                  <a:lnTo>
                    <a:pt x="223" y="434"/>
                  </a:lnTo>
                  <a:lnTo>
                    <a:pt x="201" y="436"/>
                  </a:lnTo>
                  <a:lnTo>
                    <a:pt x="179" y="425"/>
                  </a:lnTo>
                  <a:lnTo>
                    <a:pt x="173" y="402"/>
                  </a:lnTo>
                  <a:lnTo>
                    <a:pt x="163" y="327"/>
                  </a:lnTo>
                  <a:lnTo>
                    <a:pt x="165" y="256"/>
                  </a:lnTo>
                  <a:lnTo>
                    <a:pt x="162" y="234"/>
                  </a:lnTo>
                  <a:lnTo>
                    <a:pt x="149" y="212"/>
                  </a:lnTo>
                  <a:lnTo>
                    <a:pt x="132" y="193"/>
                  </a:lnTo>
                  <a:lnTo>
                    <a:pt x="113" y="167"/>
                  </a:lnTo>
                  <a:lnTo>
                    <a:pt x="106" y="135"/>
                  </a:lnTo>
                  <a:lnTo>
                    <a:pt x="103" y="102"/>
                  </a:lnTo>
                  <a:lnTo>
                    <a:pt x="107" y="66"/>
                  </a:lnTo>
                  <a:lnTo>
                    <a:pt x="138" y="74"/>
                  </a:lnTo>
                  <a:lnTo>
                    <a:pt x="177" y="80"/>
                  </a:lnTo>
                  <a:lnTo>
                    <a:pt x="207" y="89"/>
                  </a:lnTo>
                  <a:lnTo>
                    <a:pt x="230" y="94"/>
                  </a:lnTo>
                  <a:lnTo>
                    <a:pt x="273" y="99"/>
                  </a:lnTo>
                  <a:lnTo>
                    <a:pt x="293" y="104"/>
                  </a:lnTo>
                  <a:lnTo>
                    <a:pt x="326" y="123"/>
                  </a:lnTo>
                  <a:lnTo>
                    <a:pt x="336" y="128"/>
                  </a:lnTo>
                  <a:lnTo>
                    <a:pt x="387" y="136"/>
                  </a:lnTo>
                  <a:lnTo>
                    <a:pt x="404" y="141"/>
                  </a:lnTo>
                  <a:lnTo>
                    <a:pt x="437" y="159"/>
                  </a:lnTo>
                  <a:lnTo>
                    <a:pt x="457" y="166"/>
                  </a:lnTo>
                  <a:lnTo>
                    <a:pt x="477" y="167"/>
                  </a:lnTo>
                  <a:lnTo>
                    <a:pt x="495" y="172"/>
                  </a:lnTo>
                  <a:lnTo>
                    <a:pt x="510" y="187"/>
                  </a:lnTo>
                  <a:lnTo>
                    <a:pt x="538" y="204"/>
                  </a:lnTo>
                  <a:lnTo>
                    <a:pt x="553" y="215"/>
                  </a:lnTo>
                  <a:lnTo>
                    <a:pt x="560" y="218"/>
                  </a:lnTo>
                  <a:lnTo>
                    <a:pt x="569" y="221"/>
                  </a:lnTo>
                  <a:lnTo>
                    <a:pt x="572" y="221"/>
                  </a:lnTo>
                  <a:lnTo>
                    <a:pt x="580" y="212"/>
                  </a:lnTo>
                  <a:lnTo>
                    <a:pt x="576" y="190"/>
                  </a:lnTo>
                  <a:lnTo>
                    <a:pt x="547" y="127"/>
                  </a:lnTo>
                  <a:lnTo>
                    <a:pt x="533" y="82"/>
                  </a:lnTo>
                  <a:lnTo>
                    <a:pt x="542" y="39"/>
                  </a:lnTo>
                  <a:lnTo>
                    <a:pt x="577" y="9"/>
                  </a:lnTo>
                  <a:lnTo>
                    <a:pt x="659" y="0"/>
                  </a:lnTo>
                  <a:lnTo>
                    <a:pt x="784" y="41"/>
                  </a:lnTo>
                  <a:lnTo>
                    <a:pt x="828" y="52"/>
                  </a:lnTo>
                  <a:lnTo>
                    <a:pt x="897" y="54"/>
                  </a:lnTo>
                  <a:lnTo>
                    <a:pt x="919" y="52"/>
                  </a:lnTo>
                  <a:lnTo>
                    <a:pt x="919" y="47"/>
                  </a:lnTo>
                  <a:lnTo>
                    <a:pt x="1036" y="136"/>
                  </a:lnTo>
                  <a:lnTo>
                    <a:pt x="1004" y="186"/>
                  </a:lnTo>
                  <a:lnTo>
                    <a:pt x="1010" y="199"/>
                  </a:lnTo>
                  <a:lnTo>
                    <a:pt x="1030" y="196"/>
                  </a:lnTo>
                  <a:lnTo>
                    <a:pt x="1072" y="177"/>
                  </a:lnTo>
                  <a:lnTo>
                    <a:pt x="1095" y="172"/>
                  </a:lnTo>
                  <a:lnTo>
                    <a:pt x="1191" y="170"/>
                  </a:lnTo>
                  <a:lnTo>
                    <a:pt x="1285" y="180"/>
                  </a:lnTo>
                  <a:lnTo>
                    <a:pt x="1356" y="228"/>
                  </a:lnTo>
                  <a:lnTo>
                    <a:pt x="1411" y="297"/>
                  </a:lnTo>
                  <a:lnTo>
                    <a:pt x="1474" y="353"/>
                  </a:lnTo>
                  <a:lnTo>
                    <a:pt x="1502" y="425"/>
                  </a:lnTo>
                  <a:lnTo>
                    <a:pt x="1478" y="500"/>
                  </a:lnTo>
                  <a:lnTo>
                    <a:pt x="1473" y="573"/>
                  </a:lnTo>
                  <a:lnTo>
                    <a:pt x="1446" y="597"/>
                  </a:lnTo>
                  <a:lnTo>
                    <a:pt x="1415" y="619"/>
                  </a:lnTo>
                  <a:lnTo>
                    <a:pt x="1390" y="651"/>
                  </a:lnTo>
                  <a:lnTo>
                    <a:pt x="1372" y="687"/>
                  </a:lnTo>
                  <a:lnTo>
                    <a:pt x="1350" y="794"/>
                  </a:lnTo>
                  <a:lnTo>
                    <a:pt x="1353" y="835"/>
                  </a:lnTo>
                  <a:lnTo>
                    <a:pt x="1345" y="938"/>
                  </a:lnTo>
                  <a:close/>
                </a:path>
              </a:pathLst>
            </a:custGeom>
            <a:solidFill>
              <a:srgbClr val="E6E6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38"/>
            <p:cNvSpPr>
              <a:spLocks/>
            </p:cNvSpPr>
            <p:nvPr/>
          </p:nvSpPr>
          <p:spPr bwMode="auto">
            <a:xfrm>
              <a:off x="6338888" y="4052888"/>
              <a:ext cx="795338" cy="560388"/>
            </a:xfrm>
            <a:custGeom>
              <a:avLst/>
              <a:gdLst>
                <a:gd name="T0" fmla="*/ 1331 w 1502"/>
                <a:gd name="T1" fmla="*/ 997 h 1061"/>
                <a:gd name="T2" fmla="*/ 1296 w 1502"/>
                <a:gd name="T3" fmla="*/ 1010 h 1061"/>
                <a:gd name="T4" fmla="*/ 1259 w 1502"/>
                <a:gd name="T5" fmla="*/ 1052 h 1061"/>
                <a:gd name="T6" fmla="*/ 1204 w 1502"/>
                <a:gd name="T7" fmla="*/ 1010 h 1061"/>
                <a:gd name="T8" fmla="*/ 978 w 1502"/>
                <a:gd name="T9" fmla="*/ 913 h 1061"/>
                <a:gd name="T10" fmla="*/ 914 w 1502"/>
                <a:gd name="T11" fmla="*/ 900 h 1061"/>
                <a:gd name="T12" fmla="*/ 832 w 1502"/>
                <a:gd name="T13" fmla="*/ 787 h 1061"/>
                <a:gd name="T14" fmla="*/ 703 w 1502"/>
                <a:gd name="T15" fmla="*/ 784 h 1061"/>
                <a:gd name="T16" fmla="*/ 690 w 1502"/>
                <a:gd name="T17" fmla="*/ 844 h 1061"/>
                <a:gd name="T18" fmla="*/ 616 w 1502"/>
                <a:gd name="T19" fmla="*/ 863 h 1061"/>
                <a:gd name="T20" fmla="*/ 549 w 1502"/>
                <a:gd name="T21" fmla="*/ 871 h 1061"/>
                <a:gd name="T22" fmla="*/ 495 w 1502"/>
                <a:gd name="T23" fmla="*/ 902 h 1061"/>
                <a:gd name="T24" fmla="*/ 467 w 1502"/>
                <a:gd name="T25" fmla="*/ 842 h 1061"/>
                <a:gd name="T26" fmla="*/ 445 w 1502"/>
                <a:gd name="T27" fmla="*/ 838 h 1061"/>
                <a:gd name="T28" fmla="*/ 411 w 1502"/>
                <a:gd name="T29" fmla="*/ 850 h 1061"/>
                <a:gd name="T30" fmla="*/ 340 w 1502"/>
                <a:gd name="T31" fmla="*/ 886 h 1061"/>
                <a:gd name="T32" fmla="*/ 298 w 1502"/>
                <a:gd name="T33" fmla="*/ 962 h 1061"/>
                <a:gd name="T34" fmla="*/ 207 w 1502"/>
                <a:gd name="T35" fmla="*/ 930 h 1061"/>
                <a:gd name="T36" fmla="*/ 222 w 1502"/>
                <a:gd name="T37" fmla="*/ 812 h 1061"/>
                <a:gd name="T38" fmla="*/ 158 w 1502"/>
                <a:gd name="T39" fmla="*/ 782 h 1061"/>
                <a:gd name="T40" fmla="*/ 91 w 1502"/>
                <a:gd name="T41" fmla="*/ 787 h 1061"/>
                <a:gd name="T42" fmla="*/ 31 w 1502"/>
                <a:gd name="T43" fmla="*/ 729 h 1061"/>
                <a:gd name="T44" fmla="*/ 24 w 1502"/>
                <a:gd name="T45" fmla="*/ 668 h 1061"/>
                <a:gd name="T46" fmla="*/ 88 w 1502"/>
                <a:gd name="T47" fmla="*/ 692 h 1061"/>
                <a:gd name="T48" fmla="*/ 181 w 1502"/>
                <a:gd name="T49" fmla="*/ 595 h 1061"/>
                <a:gd name="T50" fmla="*/ 220 w 1502"/>
                <a:gd name="T51" fmla="*/ 483 h 1061"/>
                <a:gd name="T52" fmla="*/ 223 w 1502"/>
                <a:gd name="T53" fmla="*/ 434 h 1061"/>
                <a:gd name="T54" fmla="*/ 173 w 1502"/>
                <a:gd name="T55" fmla="*/ 402 h 1061"/>
                <a:gd name="T56" fmla="*/ 162 w 1502"/>
                <a:gd name="T57" fmla="*/ 234 h 1061"/>
                <a:gd name="T58" fmla="*/ 113 w 1502"/>
                <a:gd name="T59" fmla="*/ 167 h 1061"/>
                <a:gd name="T60" fmla="*/ 107 w 1502"/>
                <a:gd name="T61" fmla="*/ 66 h 1061"/>
                <a:gd name="T62" fmla="*/ 207 w 1502"/>
                <a:gd name="T63" fmla="*/ 89 h 1061"/>
                <a:gd name="T64" fmla="*/ 293 w 1502"/>
                <a:gd name="T65" fmla="*/ 104 h 1061"/>
                <a:gd name="T66" fmla="*/ 387 w 1502"/>
                <a:gd name="T67" fmla="*/ 136 h 1061"/>
                <a:gd name="T68" fmla="*/ 457 w 1502"/>
                <a:gd name="T69" fmla="*/ 166 h 1061"/>
                <a:gd name="T70" fmla="*/ 510 w 1502"/>
                <a:gd name="T71" fmla="*/ 187 h 1061"/>
                <a:gd name="T72" fmla="*/ 560 w 1502"/>
                <a:gd name="T73" fmla="*/ 218 h 1061"/>
                <a:gd name="T74" fmla="*/ 580 w 1502"/>
                <a:gd name="T75" fmla="*/ 212 h 1061"/>
                <a:gd name="T76" fmla="*/ 533 w 1502"/>
                <a:gd name="T77" fmla="*/ 82 h 1061"/>
                <a:gd name="T78" fmla="*/ 659 w 1502"/>
                <a:gd name="T79" fmla="*/ 0 h 1061"/>
                <a:gd name="T80" fmla="*/ 897 w 1502"/>
                <a:gd name="T81" fmla="*/ 54 h 1061"/>
                <a:gd name="T82" fmla="*/ 1036 w 1502"/>
                <a:gd name="T83" fmla="*/ 136 h 1061"/>
                <a:gd name="T84" fmla="*/ 1030 w 1502"/>
                <a:gd name="T85" fmla="*/ 196 h 1061"/>
                <a:gd name="T86" fmla="*/ 1191 w 1502"/>
                <a:gd name="T87" fmla="*/ 170 h 1061"/>
                <a:gd name="T88" fmla="*/ 1411 w 1502"/>
                <a:gd name="T89" fmla="*/ 297 h 1061"/>
                <a:gd name="T90" fmla="*/ 1478 w 1502"/>
                <a:gd name="T91" fmla="*/ 500 h 1061"/>
                <a:gd name="T92" fmla="*/ 1415 w 1502"/>
                <a:gd name="T93" fmla="*/ 619 h 1061"/>
                <a:gd name="T94" fmla="*/ 1350 w 1502"/>
                <a:gd name="T95" fmla="*/ 794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02" h="1061">
                  <a:moveTo>
                    <a:pt x="1345" y="938"/>
                  </a:moveTo>
                  <a:lnTo>
                    <a:pt x="1331" y="997"/>
                  </a:lnTo>
                  <a:lnTo>
                    <a:pt x="1331" y="997"/>
                  </a:lnTo>
                  <a:lnTo>
                    <a:pt x="1324" y="997"/>
                  </a:lnTo>
                  <a:lnTo>
                    <a:pt x="1304" y="1001"/>
                  </a:lnTo>
                  <a:lnTo>
                    <a:pt x="1296" y="1010"/>
                  </a:lnTo>
                  <a:lnTo>
                    <a:pt x="1282" y="1036"/>
                  </a:lnTo>
                  <a:lnTo>
                    <a:pt x="1272" y="1046"/>
                  </a:lnTo>
                  <a:lnTo>
                    <a:pt x="1259" y="1052"/>
                  </a:lnTo>
                  <a:lnTo>
                    <a:pt x="1234" y="1061"/>
                  </a:lnTo>
                  <a:lnTo>
                    <a:pt x="1222" y="1041"/>
                  </a:lnTo>
                  <a:lnTo>
                    <a:pt x="1204" y="1010"/>
                  </a:lnTo>
                  <a:lnTo>
                    <a:pt x="1130" y="922"/>
                  </a:lnTo>
                  <a:lnTo>
                    <a:pt x="1076" y="896"/>
                  </a:lnTo>
                  <a:lnTo>
                    <a:pt x="978" y="913"/>
                  </a:lnTo>
                  <a:lnTo>
                    <a:pt x="942" y="914"/>
                  </a:lnTo>
                  <a:lnTo>
                    <a:pt x="927" y="911"/>
                  </a:lnTo>
                  <a:lnTo>
                    <a:pt x="914" y="900"/>
                  </a:lnTo>
                  <a:lnTo>
                    <a:pt x="920" y="864"/>
                  </a:lnTo>
                  <a:lnTo>
                    <a:pt x="905" y="831"/>
                  </a:lnTo>
                  <a:lnTo>
                    <a:pt x="832" y="787"/>
                  </a:lnTo>
                  <a:lnTo>
                    <a:pt x="786" y="772"/>
                  </a:lnTo>
                  <a:lnTo>
                    <a:pt x="744" y="768"/>
                  </a:lnTo>
                  <a:lnTo>
                    <a:pt x="703" y="784"/>
                  </a:lnTo>
                  <a:lnTo>
                    <a:pt x="696" y="803"/>
                  </a:lnTo>
                  <a:lnTo>
                    <a:pt x="702" y="827"/>
                  </a:lnTo>
                  <a:lnTo>
                    <a:pt x="690" y="844"/>
                  </a:lnTo>
                  <a:lnTo>
                    <a:pt x="671" y="856"/>
                  </a:lnTo>
                  <a:lnTo>
                    <a:pt x="644" y="863"/>
                  </a:lnTo>
                  <a:lnTo>
                    <a:pt x="616" y="863"/>
                  </a:lnTo>
                  <a:lnTo>
                    <a:pt x="593" y="859"/>
                  </a:lnTo>
                  <a:lnTo>
                    <a:pt x="569" y="858"/>
                  </a:lnTo>
                  <a:lnTo>
                    <a:pt x="549" y="871"/>
                  </a:lnTo>
                  <a:lnTo>
                    <a:pt x="533" y="889"/>
                  </a:lnTo>
                  <a:lnTo>
                    <a:pt x="514" y="900"/>
                  </a:lnTo>
                  <a:lnTo>
                    <a:pt x="495" y="902"/>
                  </a:lnTo>
                  <a:lnTo>
                    <a:pt x="479" y="886"/>
                  </a:lnTo>
                  <a:lnTo>
                    <a:pt x="472" y="866"/>
                  </a:lnTo>
                  <a:lnTo>
                    <a:pt x="467" y="842"/>
                  </a:lnTo>
                  <a:lnTo>
                    <a:pt x="460" y="831"/>
                  </a:lnTo>
                  <a:lnTo>
                    <a:pt x="449" y="830"/>
                  </a:lnTo>
                  <a:lnTo>
                    <a:pt x="445" y="838"/>
                  </a:lnTo>
                  <a:lnTo>
                    <a:pt x="439" y="847"/>
                  </a:lnTo>
                  <a:lnTo>
                    <a:pt x="425" y="846"/>
                  </a:lnTo>
                  <a:lnTo>
                    <a:pt x="411" y="850"/>
                  </a:lnTo>
                  <a:lnTo>
                    <a:pt x="387" y="881"/>
                  </a:lnTo>
                  <a:lnTo>
                    <a:pt x="363" y="886"/>
                  </a:lnTo>
                  <a:lnTo>
                    <a:pt x="340" y="886"/>
                  </a:lnTo>
                  <a:lnTo>
                    <a:pt x="313" y="889"/>
                  </a:lnTo>
                  <a:lnTo>
                    <a:pt x="304" y="909"/>
                  </a:lnTo>
                  <a:lnTo>
                    <a:pt x="298" y="962"/>
                  </a:lnTo>
                  <a:lnTo>
                    <a:pt x="270" y="999"/>
                  </a:lnTo>
                  <a:lnTo>
                    <a:pt x="228" y="973"/>
                  </a:lnTo>
                  <a:lnTo>
                    <a:pt x="207" y="930"/>
                  </a:lnTo>
                  <a:lnTo>
                    <a:pt x="229" y="873"/>
                  </a:lnTo>
                  <a:lnTo>
                    <a:pt x="229" y="842"/>
                  </a:lnTo>
                  <a:lnTo>
                    <a:pt x="222" y="812"/>
                  </a:lnTo>
                  <a:lnTo>
                    <a:pt x="206" y="788"/>
                  </a:lnTo>
                  <a:lnTo>
                    <a:pt x="181" y="775"/>
                  </a:lnTo>
                  <a:lnTo>
                    <a:pt x="158" y="782"/>
                  </a:lnTo>
                  <a:lnTo>
                    <a:pt x="139" y="795"/>
                  </a:lnTo>
                  <a:lnTo>
                    <a:pt x="115" y="799"/>
                  </a:lnTo>
                  <a:lnTo>
                    <a:pt x="91" y="787"/>
                  </a:lnTo>
                  <a:lnTo>
                    <a:pt x="68" y="770"/>
                  </a:lnTo>
                  <a:lnTo>
                    <a:pt x="48" y="751"/>
                  </a:lnTo>
                  <a:lnTo>
                    <a:pt x="31" y="729"/>
                  </a:lnTo>
                  <a:lnTo>
                    <a:pt x="6" y="679"/>
                  </a:lnTo>
                  <a:lnTo>
                    <a:pt x="0" y="655"/>
                  </a:lnTo>
                  <a:lnTo>
                    <a:pt x="24" y="668"/>
                  </a:lnTo>
                  <a:lnTo>
                    <a:pt x="51" y="689"/>
                  </a:lnTo>
                  <a:lnTo>
                    <a:pt x="71" y="697"/>
                  </a:lnTo>
                  <a:lnTo>
                    <a:pt x="88" y="692"/>
                  </a:lnTo>
                  <a:lnTo>
                    <a:pt x="89" y="664"/>
                  </a:lnTo>
                  <a:lnTo>
                    <a:pt x="98" y="640"/>
                  </a:lnTo>
                  <a:lnTo>
                    <a:pt x="181" y="595"/>
                  </a:lnTo>
                  <a:lnTo>
                    <a:pt x="207" y="553"/>
                  </a:lnTo>
                  <a:lnTo>
                    <a:pt x="217" y="503"/>
                  </a:lnTo>
                  <a:lnTo>
                    <a:pt x="220" y="483"/>
                  </a:lnTo>
                  <a:lnTo>
                    <a:pt x="226" y="465"/>
                  </a:lnTo>
                  <a:lnTo>
                    <a:pt x="239" y="445"/>
                  </a:lnTo>
                  <a:lnTo>
                    <a:pt x="223" y="434"/>
                  </a:lnTo>
                  <a:lnTo>
                    <a:pt x="201" y="436"/>
                  </a:lnTo>
                  <a:lnTo>
                    <a:pt x="179" y="425"/>
                  </a:lnTo>
                  <a:lnTo>
                    <a:pt x="173" y="402"/>
                  </a:lnTo>
                  <a:lnTo>
                    <a:pt x="163" y="327"/>
                  </a:lnTo>
                  <a:lnTo>
                    <a:pt x="165" y="256"/>
                  </a:lnTo>
                  <a:lnTo>
                    <a:pt x="162" y="234"/>
                  </a:lnTo>
                  <a:lnTo>
                    <a:pt x="149" y="212"/>
                  </a:lnTo>
                  <a:lnTo>
                    <a:pt x="132" y="193"/>
                  </a:lnTo>
                  <a:lnTo>
                    <a:pt x="113" y="167"/>
                  </a:lnTo>
                  <a:lnTo>
                    <a:pt x="106" y="135"/>
                  </a:lnTo>
                  <a:lnTo>
                    <a:pt x="103" y="102"/>
                  </a:lnTo>
                  <a:lnTo>
                    <a:pt x="107" y="66"/>
                  </a:lnTo>
                  <a:lnTo>
                    <a:pt x="138" y="74"/>
                  </a:lnTo>
                  <a:lnTo>
                    <a:pt x="177" y="80"/>
                  </a:lnTo>
                  <a:lnTo>
                    <a:pt x="207" y="89"/>
                  </a:lnTo>
                  <a:lnTo>
                    <a:pt x="230" y="94"/>
                  </a:lnTo>
                  <a:lnTo>
                    <a:pt x="273" y="99"/>
                  </a:lnTo>
                  <a:lnTo>
                    <a:pt x="293" y="104"/>
                  </a:lnTo>
                  <a:lnTo>
                    <a:pt x="326" y="123"/>
                  </a:lnTo>
                  <a:lnTo>
                    <a:pt x="336" y="128"/>
                  </a:lnTo>
                  <a:lnTo>
                    <a:pt x="387" y="136"/>
                  </a:lnTo>
                  <a:lnTo>
                    <a:pt x="404" y="141"/>
                  </a:lnTo>
                  <a:lnTo>
                    <a:pt x="437" y="159"/>
                  </a:lnTo>
                  <a:lnTo>
                    <a:pt x="457" y="166"/>
                  </a:lnTo>
                  <a:lnTo>
                    <a:pt x="477" y="167"/>
                  </a:lnTo>
                  <a:lnTo>
                    <a:pt x="495" y="172"/>
                  </a:lnTo>
                  <a:lnTo>
                    <a:pt x="510" y="187"/>
                  </a:lnTo>
                  <a:lnTo>
                    <a:pt x="538" y="204"/>
                  </a:lnTo>
                  <a:lnTo>
                    <a:pt x="553" y="215"/>
                  </a:lnTo>
                  <a:lnTo>
                    <a:pt x="560" y="218"/>
                  </a:lnTo>
                  <a:lnTo>
                    <a:pt x="569" y="221"/>
                  </a:lnTo>
                  <a:lnTo>
                    <a:pt x="572" y="221"/>
                  </a:lnTo>
                  <a:lnTo>
                    <a:pt x="580" y="212"/>
                  </a:lnTo>
                  <a:lnTo>
                    <a:pt x="576" y="190"/>
                  </a:lnTo>
                  <a:lnTo>
                    <a:pt x="547" y="127"/>
                  </a:lnTo>
                  <a:lnTo>
                    <a:pt x="533" y="82"/>
                  </a:lnTo>
                  <a:lnTo>
                    <a:pt x="542" y="39"/>
                  </a:lnTo>
                  <a:lnTo>
                    <a:pt x="577" y="9"/>
                  </a:lnTo>
                  <a:lnTo>
                    <a:pt x="659" y="0"/>
                  </a:lnTo>
                  <a:lnTo>
                    <a:pt x="784" y="41"/>
                  </a:lnTo>
                  <a:lnTo>
                    <a:pt x="828" y="52"/>
                  </a:lnTo>
                  <a:lnTo>
                    <a:pt x="897" y="54"/>
                  </a:lnTo>
                  <a:lnTo>
                    <a:pt x="919" y="52"/>
                  </a:lnTo>
                  <a:lnTo>
                    <a:pt x="919" y="47"/>
                  </a:lnTo>
                  <a:lnTo>
                    <a:pt x="1036" y="136"/>
                  </a:lnTo>
                  <a:lnTo>
                    <a:pt x="1004" y="186"/>
                  </a:lnTo>
                  <a:lnTo>
                    <a:pt x="1010" y="199"/>
                  </a:lnTo>
                  <a:lnTo>
                    <a:pt x="1030" y="196"/>
                  </a:lnTo>
                  <a:lnTo>
                    <a:pt x="1072" y="177"/>
                  </a:lnTo>
                  <a:lnTo>
                    <a:pt x="1095" y="172"/>
                  </a:lnTo>
                  <a:lnTo>
                    <a:pt x="1191" y="170"/>
                  </a:lnTo>
                  <a:lnTo>
                    <a:pt x="1285" y="180"/>
                  </a:lnTo>
                  <a:lnTo>
                    <a:pt x="1356" y="228"/>
                  </a:lnTo>
                  <a:lnTo>
                    <a:pt x="1411" y="297"/>
                  </a:lnTo>
                  <a:lnTo>
                    <a:pt x="1474" y="353"/>
                  </a:lnTo>
                  <a:lnTo>
                    <a:pt x="1502" y="425"/>
                  </a:lnTo>
                  <a:lnTo>
                    <a:pt x="1478" y="500"/>
                  </a:lnTo>
                  <a:lnTo>
                    <a:pt x="1473" y="573"/>
                  </a:lnTo>
                  <a:lnTo>
                    <a:pt x="1446" y="597"/>
                  </a:lnTo>
                  <a:lnTo>
                    <a:pt x="1415" y="619"/>
                  </a:lnTo>
                  <a:lnTo>
                    <a:pt x="1390" y="651"/>
                  </a:lnTo>
                  <a:lnTo>
                    <a:pt x="1372" y="687"/>
                  </a:lnTo>
                  <a:lnTo>
                    <a:pt x="1350" y="794"/>
                  </a:lnTo>
                  <a:lnTo>
                    <a:pt x="1353" y="835"/>
                  </a:lnTo>
                  <a:lnTo>
                    <a:pt x="1345" y="938"/>
                  </a:lnTo>
                  <a:close/>
                </a:path>
              </a:pathLst>
            </a:custGeom>
            <a:noFill/>
            <a:ln w="6">
              <a:solidFill>
                <a:srgbClr val="6C6D7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Freeform 39"/>
            <p:cNvSpPr>
              <a:spLocks/>
            </p:cNvSpPr>
            <p:nvPr/>
          </p:nvSpPr>
          <p:spPr bwMode="auto">
            <a:xfrm>
              <a:off x="6462713" y="4459288"/>
              <a:ext cx="530225" cy="715963"/>
            </a:xfrm>
            <a:custGeom>
              <a:avLst/>
              <a:gdLst>
                <a:gd name="T0" fmla="*/ 998 w 1002"/>
                <a:gd name="T1" fmla="*/ 294 h 1354"/>
                <a:gd name="T2" fmla="*/ 934 w 1002"/>
                <a:gd name="T3" fmla="*/ 354 h 1354"/>
                <a:gd name="T4" fmla="*/ 902 w 1002"/>
                <a:gd name="T5" fmla="*/ 367 h 1354"/>
                <a:gd name="T6" fmla="*/ 727 w 1002"/>
                <a:gd name="T7" fmla="*/ 554 h 1354"/>
                <a:gd name="T8" fmla="*/ 692 w 1002"/>
                <a:gd name="T9" fmla="*/ 591 h 1354"/>
                <a:gd name="T10" fmla="*/ 665 w 1002"/>
                <a:gd name="T11" fmla="*/ 612 h 1354"/>
                <a:gd name="T12" fmla="*/ 610 w 1002"/>
                <a:gd name="T13" fmla="*/ 647 h 1354"/>
                <a:gd name="T14" fmla="*/ 617 w 1002"/>
                <a:gd name="T15" fmla="*/ 690 h 1354"/>
                <a:gd name="T16" fmla="*/ 588 w 1002"/>
                <a:gd name="T17" fmla="*/ 736 h 1354"/>
                <a:gd name="T18" fmla="*/ 633 w 1002"/>
                <a:gd name="T19" fmla="*/ 786 h 1354"/>
                <a:gd name="T20" fmla="*/ 617 w 1002"/>
                <a:gd name="T21" fmla="*/ 841 h 1354"/>
                <a:gd name="T22" fmla="*/ 607 w 1002"/>
                <a:gd name="T23" fmla="*/ 891 h 1354"/>
                <a:gd name="T24" fmla="*/ 586 w 1002"/>
                <a:gd name="T25" fmla="*/ 958 h 1354"/>
                <a:gd name="T26" fmla="*/ 575 w 1002"/>
                <a:gd name="T27" fmla="*/ 1071 h 1354"/>
                <a:gd name="T28" fmla="*/ 550 w 1002"/>
                <a:gd name="T29" fmla="*/ 1087 h 1354"/>
                <a:gd name="T30" fmla="*/ 519 w 1002"/>
                <a:gd name="T31" fmla="*/ 1148 h 1354"/>
                <a:gd name="T32" fmla="*/ 476 w 1002"/>
                <a:gd name="T33" fmla="*/ 1223 h 1354"/>
                <a:gd name="T34" fmla="*/ 457 w 1002"/>
                <a:gd name="T35" fmla="*/ 1265 h 1354"/>
                <a:gd name="T36" fmla="*/ 443 w 1002"/>
                <a:gd name="T37" fmla="*/ 1279 h 1354"/>
                <a:gd name="T38" fmla="*/ 419 w 1002"/>
                <a:gd name="T39" fmla="*/ 1297 h 1354"/>
                <a:gd name="T40" fmla="*/ 411 w 1002"/>
                <a:gd name="T41" fmla="*/ 1326 h 1354"/>
                <a:gd name="T42" fmla="*/ 401 w 1002"/>
                <a:gd name="T43" fmla="*/ 1354 h 1354"/>
                <a:gd name="T44" fmla="*/ 376 w 1002"/>
                <a:gd name="T45" fmla="*/ 1351 h 1354"/>
                <a:gd name="T46" fmla="*/ 380 w 1002"/>
                <a:gd name="T47" fmla="*/ 1333 h 1354"/>
                <a:gd name="T48" fmla="*/ 362 w 1002"/>
                <a:gd name="T49" fmla="*/ 1332 h 1354"/>
                <a:gd name="T50" fmla="*/ 339 w 1002"/>
                <a:gd name="T51" fmla="*/ 1286 h 1354"/>
                <a:gd name="T52" fmla="*/ 321 w 1002"/>
                <a:gd name="T53" fmla="*/ 1297 h 1354"/>
                <a:gd name="T54" fmla="*/ 291 w 1002"/>
                <a:gd name="T55" fmla="*/ 1274 h 1354"/>
                <a:gd name="T56" fmla="*/ 271 w 1002"/>
                <a:gd name="T57" fmla="*/ 1249 h 1354"/>
                <a:gd name="T58" fmla="*/ 237 w 1002"/>
                <a:gd name="T59" fmla="*/ 1219 h 1354"/>
                <a:gd name="T60" fmla="*/ 210 w 1002"/>
                <a:gd name="T61" fmla="*/ 1195 h 1354"/>
                <a:gd name="T62" fmla="*/ 190 w 1002"/>
                <a:gd name="T63" fmla="*/ 1177 h 1354"/>
                <a:gd name="T64" fmla="*/ 249 w 1002"/>
                <a:gd name="T65" fmla="*/ 1253 h 1354"/>
                <a:gd name="T66" fmla="*/ 251 w 1002"/>
                <a:gd name="T67" fmla="*/ 1292 h 1354"/>
                <a:gd name="T68" fmla="*/ 259 w 1002"/>
                <a:gd name="T69" fmla="*/ 1304 h 1354"/>
                <a:gd name="T70" fmla="*/ 125 w 1002"/>
                <a:gd name="T71" fmla="*/ 1149 h 1354"/>
                <a:gd name="T72" fmla="*/ 83 w 1002"/>
                <a:gd name="T73" fmla="*/ 1010 h 1354"/>
                <a:gd name="T74" fmla="*/ 11 w 1002"/>
                <a:gd name="T75" fmla="*/ 990 h 1354"/>
                <a:gd name="T76" fmla="*/ 55 w 1002"/>
                <a:gd name="T77" fmla="*/ 929 h 1354"/>
                <a:gd name="T78" fmla="*/ 6 w 1002"/>
                <a:gd name="T79" fmla="*/ 744 h 1354"/>
                <a:gd name="T80" fmla="*/ 32 w 1002"/>
                <a:gd name="T81" fmla="*/ 690 h 1354"/>
                <a:gd name="T82" fmla="*/ 61 w 1002"/>
                <a:gd name="T83" fmla="*/ 619 h 1354"/>
                <a:gd name="T84" fmla="*/ 91 w 1002"/>
                <a:gd name="T85" fmla="*/ 549 h 1354"/>
                <a:gd name="T86" fmla="*/ 153 w 1002"/>
                <a:gd name="T87" fmla="*/ 572 h 1354"/>
                <a:gd name="T88" fmla="*/ 217 w 1002"/>
                <a:gd name="T89" fmla="*/ 533 h 1354"/>
                <a:gd name="T90" fmla="*/ 268 w 1002"/>
                <a:gd name="T91" fmla="*/ 460 h 1354"/>
                <a:gd name="T92" fmla="*/ 310 w 1002"/>
                <a:gd name="T93" fmla="*/ 345 h 1354"/>
                <a:gd name="T94" fmla="*/ 338 w 1002"/>
                <a:gd name="T95" fmla="*/ 268 h 1354"/>
                <a:gd name="T96" fmla="*/ 316 w 1002"/>
                <a:gd name="T97" fmla="*/ 212 h 1354"/>
                <a:gd name="T98" fmla="*/ 271 w 1002"/>
                <a:gd name="T99" fmla="*/ 168 h 1354"/>
                <a:gd name="T100" fmla="*/ 317 w 1002"/>
                <a:gd name="T101" fmla="*/ 103 h 1354"/>
                <a:gd name="T102" fmla="*/ 412 w 1002"/>
                <a:gd name="T103" fmla="*/ 95 h 1354"/>
                <a:gd name="T104" fmla="*/ 464 w 1002"/>
                <a:gd name="T105" fmla="*/ 35 h 1354"/>
                <a:gd name="T106" fmla="*/ 600 w 1002"/>
                <a:gd name="T107" fmla="*/ 19 h 1354"/>
                <a:gd name="T108" fmla="*/ 695 w 1002"/>
                <a:gd name="T109" fmla="*/ 143 h 1354"/>
                <a:gd name="T110" fmla="*/ 898 w 1002"/>
                <a:gd name="T111" fmla="*/ 154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02" h="1354">
                  <a:moveTo>
                    <a:pt x="972" y="242"/>
                  </a:moveTo>
                  <a:lnTo>
                    <a:pt x="990" y="273"/>
                  </a:lnTo>
                  <a:lnTo>
                    <a:pt x="1002" y="293"/>
                  </a:lnTo>
                  <a:lnTo>
                    <a:pt x="998" y="294"/>
                  </a:lnTo>
                  <a:lnTo>
                    <a:pt x="980" y="306"/>
                  </a:lnTo>
                  <a:lnTo>
                    <a:pt x="961" y="342"/>
                  </a:lnTo>
                  <a:lnTo>
                    <a:pt x="944" y="352"/>
                  </a:lnTo>
                  <a:lnTo>
                    <a:pt x="934" y="354"/>
                  </a:lnTo>
                  <a:lnTo>
                    <a:pt x="928" y="352"/>
                  </a:lnTo>
                  <a:lnTo>
                    <a:pt x="919" y="354"/>
                  </a:lnTo>
                  <a:lnTo>
                    <a:pt x="911" y="358"/>
                  </a:lnTo>
                  <a:lnTo>
                    <a:pt x="902" y="367"/>
                  </a:lnTo>
                  <a:lnTo>
                    <a:pt x="885" y="405"/>
                  </a:lnTo>
                  <a:lnTo>
                    <a:pt x="870" y="426"/>
                  </a:lnTo>
                  <a:lnTo>
                    <a:pt x="784" y="495"/>
                  </a:lnTo>
                  <a:lnTo>
                    <a:pt x="727" y="554"/>
                  </a:lnTo>
                  <a:lnTo>
                    <a:pt x="715" y="574"/>
                  </a:lnTo>
                  <a:lnTo>
                    <a:pt x="706" y="581"/>
                  </a:lnTo>
                  <a:lnTo>
                    <a:pt x="696" y="588"/>
                  </a:lnTo>
                  <a:lnTo>
                    <a:pt x="692" y="591"/>
                  </a:lnTo>
                  <a:lnTo>
                    <a:pt x="691" y="609"/>
                  </a:lnTo>
                  <a:lnTo>
                    <a:pt x="689" y="616"/>
                  </a:lnTo>
                  <a:lnTo>
                    <a:pt x="679" y="618"/>
                  </a:lnTo>
                  <a:lnTo>
                    <a:pt x="665" y="612"/>
                  </a:lnTo>
                  <a:lnTo>
                    <a:pt x="651" y="611"/>
                  </a:lnTo>
                  <a:lnTo>
                    <a:pt x="642" y="622"/>
                  </a:lnTo>
                  <a:lnTo>
                    <a:pt x="633" y="632"/>
                  </a:lnTo>
                  <a:lnTo>
                    <a:pt x="610" y="647"/>
                  </a:lnTo>
                  <a:lnTo>
                    <a:pt x="605" y="657"/>
                  </a:lnTo>
                  <a:lnTo>
                    <a:pt x="605" y="669"/>
                  </a:lnTo>
                  <a:lnTo>
                    <a:pt x="611" y="679"/>
                  </a:lnTo>
                  <a:lnTo>
                    <a:pt x="617" y="690"/>
                  </a:lnTo>
                  <a:lnTo>
                    <a:pt x="614" y="705"/>
                  </a:lnTo>
                  <a:lnTo>
                    <a:pt x="604" y="719"/>
                  </a:lnTo>
                  <a:lnTo>
                    <a:pt x="593" y="727"/>
                  </a:lnTo>
                  <a:lnTo>
                    <a:pt x="588" y="736"/>
                  </a:lnTo>
                  <a:lnTo>
                    <a:pt x="595" y="751"/>
                  </a:lnTo>
                  <a:lnTo>
                    <a:pt x="608" y="763"/>
                  </a:lnTo>
                  <a:lnTo>
                    <a:pt x="623" y="775"/>
                  </a:lnTo>
                  <a:lnTo>
                    <a:pt x="633" y="786"/>
                  </a:lnTo>
                  <a:lnTo>
                    <a:pt x="640" y="803"/>
                  </a:lnTo>
                  <a:lnTo>
                    <a:pt x="638" y="818"/>
                  </a:lnTo>
                  <a:lnTo>
                    <a:pt x="629" y="829"/>
                  </a:lnTo>
                  <a:lnTo>
                    <a:pt x="617" y="841"/>
                  </a:lnTo>
                  <a:lnTo>
                    <a:pt x="607" y="853"/>
                  </a:lnTo>
                  <a:lnTo>
                    <a:pt x="604" y="865"/>
                  </a:lnTo>
                  <a:lnTo>
                    <a:pt x="605" y="878"/>
                  </a:lnTo>
                  <a:lnTo>
                    <a:pt x="607" y="891"/>
                  </a:lnTo>
                  <a:lnTo>
                    <a:pt x="607" y="903"/>
                  </a:lnTo>
                  <a:lnTo>
                    <a:pt x="603" y="917"/>
                  </a:lnTo>
                  <a:lnTo>
                    <a:pt x="590" y="943"/>
                  </a:lnTo>
                  <a:lnTo>
                    <a:pt x="586" y="958"/>
                  </a:lnTo>
                  <a:lnTo>
                    <a:pt x="587" y="967"/>
                  </a:lnTo>
                  <a:lnTo>
                    <a:pt x="591" y="981"/>
                  </a:lnTo>
                  <a:lnTo>
                    <a:pt x="592" y="988"/>
                  </a:lnTo>
                  <a:lnTo>
                    <a:pt x="575" y="1071"/>
                  </a:lnTo>
                  <a:lnTo>
                    <a:pt x="572" y="1081"/>
                  </a:lnTo>
                  <a:lnTo>
                    <a:pt x="565" y="1083"/>
                  </a:lnTo>
                  <a:lnTo>
                    <a:pt x="556" y="1084"/>
                  </a:lnTo>
                  <a:lnTo>
                    <a:pt x="550" y="1087"/>
                  </a:lnTo>
                  <a:lnTo>
                    <a:pt x="545" y="1094"/>
                  </a:lnTo>
                  <a:lnTo>
                    <a:pt x="533" y="1112"/>
                  </a:lnTo>
                  <a:lnTo>
                    <a:pt x="528" y="1121"/>
                  </a:lnTo>
                  <a:lnTo>
                    <a:pt x="519" y="1148"/>
                  </a:lnTo>
                  <a:lnTo>
                    <a:pt x="513" y="1159"/>
                  </a:lnTo>
                  <a:lnTo>
                    <a:pt x="505" y="1172"/>
                  </a:lnTo>
                  <a:lnTo>
                    <a:pt x="480" y="1210"/>
                  </a:lnTo>
                  <a:lnTo>
                    <a:pt x="476" y="1223"/>
                  </a:lnTo>
                  <a:lnTo>
                    <a:pt x="458" y="1235"/>
                  </a:lnTo>
                  <a:lnTo>
                    <a:pt x="454" y="1244"/>
                  </a:lnTo>
                  <a:lnTo>
                    <a:pt x="455" y="1257"/>
                  </a:lnTo>
                  <a:lnTo>
                    <a:pt x="457" y="1265"/>
                  </a:lnTo>
                  <a:lnTo>
                    <a:pt x="460" y="1275"/>
                  </a:lnTo>
                  <a:lnTo>
                    <a:pt x="450" y="1284"/>
                  </a:lnTo>
                  <a:lnTo>
                    <a:pt x="449" y="1282"/>
                  </a:lnTo>
                  <a:lnTo>
                    <a:pt x="443" y="1279"/>
                  </a:lnTo>
                  <a:lnTo>
                    <a:pt x="438" y="1278"/>
                  </a:lnTo>
                  <a:lnTo>
                    <a:pt x="434" y="1280"/>
                  </a:lnTo>
                  <a:lnTo>
                    <a:pt x="427" y="1285"/>
                  </a:lnTo>
                  <a:lnTo>
                    <a:pt x="419" y="1297"/>
                  </a:lnTo>
                  <a:lnTo>
                    <a:pt x="418" y="1303"/>
                  </a:lnTo>
                  <a:lnTo>
                    <a:pt x="412" y="1314"/>
                  </a:lnTo>
                  <a:lnTo>
                    <a:pt x="411" y="1320"/>
                  </a:lnTo>
                  <a:lnTo>
                    <a:pt x="411" y="1326"/>
                  </a:lnTo>
                  <a:lnTo>
                    <a:pt x="415" y="1336"/>
                  </a:lnTo>
                  <a:lnTo>
                    <a:pt x="414" y="1341"/>
                  </a:lnTo>
                  <a:lnTo>
                    <a:pt x="410" y="1351"/>
                  </a:lnTo>
                  <a:lnTo>
                    <a:pt x="401" y="1354"/>
                  </a:lnTo>
                  <a:lnTo>
                    <a:pt x="395" y="1352"/>
                  </a:lnTo>
                  <a:lnTo>
                    <a:pt x="384" y="1350"/>
                  </a:lnTo>
                  <a:lnTo>
                    <a:pt x="381" y="1351"/>
                  </a:lnTo>
                  <a:lnTo>
                    <a:pt x="376" y="1351"/>
                  </a:lnTo>
                  <a:lnTo>
                    <a:pt x="372" y="1350"/>
                  </a:lnTo>
                  <a:lnTo>
                    <a:pt x="375" y="1342"/>
                  </a:lnTo>
                  <a:lnTo>
                    <a:pt x="378" y="1339"/>
                  </a:lnTo>
                  <a:lnTo>
                    <a:pt x="380" y="1333"/>
                  </a:lnTo>
                  <a:lnTo>
                    <a:pt x="381" y="1326"/>
                  </a:lnTo>
                  <a:lnTo>
                    <a:pt x="378" y="1323"/>
                  </a:lnTo>
                  <a:lnTo>
                    <a:pt x="373" y="1325"/>
                  </a:lnTo>
                  <a:lnTo>
                    <a:pt x="362" y="1332"/>
                  </a:lnTo>
                  <a:lnTo>
                    <a:pt x="353" y="1333"/>
                  </a:lnTo>
                  <a:lnTo>
                    <a:pt x="335" y="1326"/>
                  </a:lnTo>
                  <a:lnTo>
                    <a:pt x="334" y="1308"/>
                  </a:lnTo>
                  <a:lnTo>
                    <a:pt x="339" y="1286"/>
                  </a:lnTo>
                  <a:lnTo>
                    <a:pt x="342" y="1265"/>
                  </a:lnTo>
                  <a:lnTo>
                    <a:pt x="339" y="1265"/>
                  </a:lnTo>
                  <a:lnTo>
                    <a:pt x="335" y="1286"/>
                  </a:lnTo>
                  <a:lnTo>
                    <a:pt x="321" y="1297"/>
                  </a:lnTo>
                  <a:lnTo>
                    <a:pt x="303" y="1296"/>
                  </a:lnTo>
                  <a:lnTo>
                    <a:pt x="287" y="1281"/>
                  </a:lnTo>
                  <a:lnTo>
                    <a:pt x="288" y="1279"/>
                  </a:lnTo>
                  <a:lnTo>
                    <a:pt x="291" y="1274"/>
                  </a:lnTo>
                  <a:lnTo>
                    <a:pt x="287" y="1272"/>
                  </a:lnTo>
                  <a:lnTo>
                    <a:pt x="275" y="1265"/>
                  </a:lnTo>
                  <a:lnTo>
                    <a:pt x="278" y="1257"/>
                  </a:lnTo>
                  <a:lnTo>
                    <a:pt x="271" y="1249"/>
                  </a:lnTo>
                  <a:lnTo>
                    <a:pt x="256" y="1238"/>
                  </a:lnTo>
                  <a:lnTo>
                    <a:pt x="241" y="1229"/>
                  </a:lnTo>
                  <a:lnTo>
                    <a:pt x="240" y="1228"/>
                  </a:lnTo>
                  <a:lnTo>
                    <a:pt x="237" y="1219"/>
                  </a:lnTo>
                  <a:lnTo>
                    <a:pt x="229" y="1205"/>
                  </a:lnTo>
                  <a:lnTo>
                    <a:pt x="225" y="1200"/>
                  </a:lnTo>
                  <a:lnTo>
                    <a:pt x="217" y="1198"/>
                  </a:lnTo>
                  <a:lnTo>
                    <a:pt x="210" y="1195"/>
                  </a:lnTo>
                  <a:lnTo>
                    <a:pt x="203" y="1187"/>
                  </a:lnTo>
                  <a:lnTo>
                    <a:pt x="198" y="1181"/>
                  </a:lnTo>
                  <a:lnTo>
                    <a:pt x="194" y="1177"/>
                  </a:lnTo>
                  <a:lnTo>
                    <a:pt x="190" y="1177"/>
                  </a:lnTo>
                  <a:lnTo>
                    <a:pt x="190" y="1180"/>
                  </a:lnTo>
                  <a:lnTo>
                    <a:pt x="224" y="1211"/>
                  </a:lnTo>
                  <a:lnTo>
                    <a:pt x="232" y="1223"/>
                  </a:lnTo>
                  <a:lnTo>
                    <a:pt x="249" y="1253"/>
                  </a:lnTo>
                  <a:lnTo>
                    <a:pt x="251" y="1266"/>
                  </a:lnTo>
                  <a:lnTo>
                    <a:pt x="241" y="1274"/>
                  </a:lnTo>
                  <a:lnTo>
                    <a:pt x="245" y="1281"/>
                  </a:lnTo>
                  <a:lnTo>
                    <a:pt x="251" y="1292"/>
                  </a:lnTo>
                  <a:lnTo>
                    <a:pt x="258" y="1300"/>
                  </a:lnTo>
                  <a:lnTo>
                    <a:pt x="265" y="1304"/>
                  </a:lnTo>
                  <a:lnTo>
                    <a:pt x="267" y="1305"/>
                  </a:lnTo>
                  <a:lnTo>
                    <a:pt x="259" y="1304"/>
                  </a:lnTo>
                  <a:lnTo>
                    <a:pt x="237" y="1286"/>
                  </a:lnTo>
                  <a:lnTo>
                    <a:pt x="164" y="1210"/>
                  </a:lnTo>
                  <a:lnTo>
                    <a:pt x="141" y="1180"/>
                  </a:lnTo>
                  <a:lnTo>
                    <a:pt x="125" y="1149"/>
                  </a:lnTo>
                  <a:lnTo>
                    <a:pt x="116" y="1114"/>
                  </a:lnTo>
                  <a:lnTo>
                    <a:pt x="119" y="1039"/>
                  </a:lnTo>
                  <a:lnTo>
                    <a:pt x="111" y="1027"/>
                  </a:lnTo>
                  <a:lnTo>
                    <a:pt x="83" y="1010"/>
                  </a:lnTo>
                  <a:lnTo>
                    <a:pt x="67" y="1007"/>
                  </a:lnTo>
                  <a:lnTo>
                    <a:pt x="30" y="1012"/>
                  </a:lnTo>
                  <a:lnTo>
                    <a:pt x="17" y="1002"/>
                  </a:lnTo>
                  <a:lnTo>
                    <a:pt x="11" y="990"/>
                  </a:lnTo>
                  <a:lnTo>
                    <a:pt x="0" y="966"/>
                  </a:lnTo>
                  <a:lnTo>
                    <a:pt x="18" y="946"/>
                  </a:lnTo>
                  <a:lnTo>
                    <a:pt x="47" y="951"/>
                  </a:lnTo>
                  <a:lnTo>
                    <a:pt x="55" y="929"/>
                  </a:lnTo>
                  <a:lnTo>
                    <a:pt x="26" y="872"/>
                  </a:lnTo>
                  <a:lnTo>
                    <a:pt x="11" y="806"/>
                  </a:lnTo>
                  <a:lnTo>
                    <a:pt x="16" y="772"/>
                  </a:lnTo>
                  <a:lnTo>
                    <a:pt x="6" y="744"/>
                  </a:lnTo>
                  <a:lnTo>
                    <a:pt x="8" y="729"/>
                  </a:lnTo>
                  <a:lnTo>
                    <a:pt x="14" y="713"/>
                  </a:lnTo>
                  <a:lnTo>
                    <a:pt x="24" y="703"/>
                  </a:lnTo>
                  <a:lnTo>
                    <a:pt x="32" y="690"/>
                  </a:lnTo>
                  <a:lnTo>
                    <a:pt x="30" y="675"/>
                  </a:lnTo>
                  <a:lnTo>
                    <a:pt x="31" y="662"/>
                  </a:lnTo>
                  <a:lnTo>
                    <a:pt x="39" y="652"/>
                  </a:lnTo>
                  <a:lnTo>
                    <a:pt x="61" y="619"/>
                  </a:lnTo>
                  <a:lnTo>
                    <a:pt x="69" y="592"/>
                  </a:lnTo>
                  <a:lnTo>
                    <a:pt x="58" y="573"/>
                  </a:lnTo>
                  <a:lnTo>
                    <a:pt x="66" y="556"/>
                  </a:lnTo>
                  <a:lnTo>
                    <a:pt x="91" y="549"/>
                  </a:lnTo>
                  <a:lnTo>
                    <a:pt x="113" y="555"/>
                  </a:lnTo>
                  <a:lnTo>
                    <a:pt x="127" y="584"/>
                  </a:lnTo>
                  <a:lnTo>
                    <a:pt x="143" y="583"/>
                  </a:lnTo>
                  <a:lnTo>
                    <a:pt x="153" y="572"/>
                  </a:lnTo>
                  <a:lnTo>
                    <a:pt x="182" y="558"/>
                  </a:lnTo>
                  <a:lnTo>
                    <a:pt x="191" y="547"/>
                  </a:lnTo>
                  <a:lnTo>
                    <a:pt x="200" y="533"/>
                  </a:lnTo>
                  <a:lnTo>
                    <a:pt x="217" y="533"/>
                  </a:lnTo>
                  <a:lnTo>
                    <a:pt x="233" y="541"/>
                  </a:lnTo>
                  <a:lnTo>
                    <a:pt x="244" y="525"/>
                  </a:lnTo>
                  <a:lnTo>
                    <a:pt x="256" y="478"/>
                  </a:lnTo>
                  <a:lnTo>
                    <a:pt x="268" y="460"/>
                  </a:lnTo>
                  <a:lnTo>
                    <a:pt x="282" y="441"/>
                  </a:lnTo>
                  <a:lnTo>
                    <a:pt x="317" y="406"/>
                  </a:lnTo>
                  <a:lnTo>
                    <a:pt x="322" y="364"/>
                  </a:lnTo>
                  <a:lnTo>
                    <a:pt x="310" y="345"/>
                  </a:lnTo>
                  <a:lnTo>
                    <a:pt x="315" y="325"/>
                  </a:lnTo>
                  <a:lnTo>
                    <a:pt x="353" y="303"/>
                  </a:lnTo>
                  <a:lnTo>
                    <a:pt x="352" y="284"/>
                  </a:lnTo>
                  <a:lnTo>
                    <a:pt x="338" y="268"/>
                  </a:lnTo>
                  <a:lnTo>
                    <a:pt x="333" y="251"/>
                  </a:lnTo>
                  <a:lnTo>
                    <a:pt x="328" y="231"/>
                  </a:lnTo>
                  <a:lnTo>
                    <a:pt x="319" y="220"/>
                  </a:lnTo>
                  <a:lnTo>
                    <a:pt x="316" y="212"/>
                  </a:lnTo>
                  <a:lnTo>
                    <a:pt x="311" y="206"/>
                  </a:lnTo>
                  <a:lnTo>
                    <a:pt x="302" y="202"/>
                  </a:lnTo>
                  <a:lnTo>
                    <a:pt x="295" y="195"/>
                  </a:lnTo>
                  <a:lnTo>
                    <a:pt x="271" y="168"/>
                  </a:lnTo>
                  <a:lnTo>
                    <a:pt x="263" y="134"/>
                  </a:lnTo>
                  <a:lnTo>
                    <a:pt x="282" y="132"/>
                  </a:lnTo>
                  <a:lnTo>
                    <a:pt x="301" y="121"/>
                  </a:lnTo>
                  <a:lnTo>
                    <a:pt x="317" y="103"/>
                  </a:lnTo>
                  <a:lnTo>
                    <a:pt x="337" y="90"/>
                  </a:lnTo>
                  <a:lnTo>
                    <a:pt x="361" y="91"/>
                  </a:lnTo>
                  <a:lnTo>
                    <a:pt x="384" y="95"/>
                  </a:lnTo>
                  <a:lnTo>
                    <a:pt x="412" y="95"/>
                  </a:lnTo>
                  <a:lnTo>
                    <a:pt x="439" y="88"/>
                  </a:lnTo>
                  <a:lnTo>
                    <a:pt x="458" y="76"/>
                  </a:lnTo>
                  <a:lnTo>
                    <a:pt x="470" y="59"/>
                  </a:lnTo>
                  <a:lnTo>
                    <a:pt x="464" y="35"/>
                  </a:lnTo>
                  <a:lnTo>
                    <a:pt x="471" y="16"/>
                  </a:lnTo>
                  <a:lnTo>
                    <a:pt x="512" y="0"/>
                  </a:lnTo>
                  <a:lnTo>
                    <a:pt x="554" y="4"/>
                  </a:lnTo>
                  <a:lnTo>
                    <a:pt x="600" y="19"/>
                  </a:lnTo>
                  <a:lnTo>
                    <a:pt x="673" y="63"/>
                  </a:lnTo>
                  <a:lnTo>
                    <a:pt x="688" y="96"/>
                  </a:lnTo>
                  <a:lnTo>
                    <a:pt x="682" y="132"/>
                  </a:lnTo>
                  <a:lnTo>
                    <a:pt x="695" y="143"/>
                  </a:lnTo>
                  <a:lnTo>
                    <a:pt x="710" y="146"/>
                  </a:lnTo>
                  <a:lnTo>
                    <a:pt x="746" y="145"/>
                  </a:lnTo>
                  <a:lnTo>
                    <a:pt x="844" y="128"/>
                  </a:lnTo>
                  <a:lnTo>
                    <a:pt x="898" y="154"/>
                  </a:lnTo>
                  <a:lnTo>
                    <a:pt x="972" y="242"/>
                  </a:lnTo>
                  <a:close/>
                </a:path>
              </a:pathLst>
            </a:custGeom>
            <a:solidFill>
              <a:srgbClr val="E6E6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40"/>
            <p:cNvSpPr>
              <a:spLocks/>
            </p:cNvSpPr>
            <p:nvPr/>
          </p:nvSpPr>
          <p:spPr bwMode="auto">
            <a:xfrm>
              <a:off x="6462713" y="4459288"/>
              <a:ext cx="530225" cy="715963"/>
            </a:xfrm>
            <a:custGeom>
              <a:avLst/>
              <a:gdLst>
                <a:gd name="T0" fmla="*/ 998 w 1002"/>
                <a:gd name="T1" fmla="*/ 294 h 1354"/>
                <a:gd name="T2" fmla="*/ 934 w 1002"/>
                <a:gd name="T3" fmla="*/ 354 h 1354"/>
                <a:gd name="T4" fmla="*/ 902 w 1002"/>
                <a:gd name="T5" fmla="*/ 367 h 1354"/>
                <a:gd name="T6" fmla="*/ 727 w 1002"/>
                <a:gd name="T7" fmla="*/ 554 h 1354"/>
                <a:gd name="T8" fmla="*/ 692 w 1002"/>
                <a:gd name="T9" fmla="*/ 591 h 1354"/>
                <a:gd name="T10" fmla="*/ 665 w 1002"/>
                <a:gd name="T11" fmla="*/ 612 h 1354"/>
                <a:gd name="T12" fmla="*/ 610 w 1002"/>
                <a:gd name="T13" fmla="*/ 647 h 1354"/>
                <a:gd name="T14" fmla="*/ 617 w 1002"/>
                <a:gd name="T15" fmla="*/ 690 h 1354"/>
                <a:gd name="T16" fmla="*/ 588 w 1002"/>
                <a:gd name="T17" fmla="*/ 736 h 1354"/>
                <a:gd name="T18" fmla="*/ 633 w 1002"/>
                <a:gd name="T19" fmla="*/ 786 h 1354"/>
                <a:gd name="T20" fmla="*/ 617 w 1002"/>
                <a:gd name="T21" fmla="*/ 841 h 1354"/>
                <a:gd name="T22" fmla="*/ 607 w 1002"/>
                <a:gd name="T23" fmla="*/ 891 h 1354"/>
                <a:gd name="T24" fmla="*/ 586 w 1002"/>
                <a:gd name="T25" fmla="*/ 958 h 1354"/>
                <a:gd name="T26" fmla="*/ 575 w 1002"/>
                <a:gd name="T27" fmla="*/ 1071 h 1354"/>
                <a:gd name="T28" fmla="*/ 550 w 1002"/>
                <a:gd name="T29" fmla="*/ 1087 h 1354"/>
                <a:gd name="T30" fmla="*/ 519 w 1002"/>
                <a:gd name="T31" fmla="*/ 1148 h 1354"/>
                <a:gd name="T32" fmla="*/ 476 w 1002"/>
                <a:gd name="T33" fmla="*/ 1223 h 1354"/>
                <a:gd name="T34" fmla="*/ 457 w 1002"/>
                <a:gd name="T35" fmla="*/ 1265 h 1354"/>
                <a:gd name="T36" fmla="*/ 443 w 1002"/>
                <a:gd name="T37" fmla="*/ 1279 h 1354"/>
                <a:gd name="T38" fmla="*/ 419 w 1002"/>
                <a:gd name="T39" fmla="*/ 1297 h 1354"/>
                <a:gd name="T40" fmla="*/ 411 w 1002"/>
                <a:gd name="T41" fmla="*/ 1326 h 1354"/>
                <a:gd name="T42" fmla="*/ 401 w 1002"/>
                <a:gd name="T43" fmla="*/ 1354 h 1354"/>
                <a:gd name="T44" fmla="*/ 376 w 1002"/>
                <a:gd name="T45" fmla="*/ 1351 h 1354"/>
                <a:gd name="T46" fmla="*/ 380 w 1002"/>
                <a:gd name="T47" fmla="*/ 1333 h 1354"/>
                <a:gd name="T48" fmla="*/ 362 w 1002"/>
                <a:gd name="T49" fmla="*/ 1332 h 1354"/>
                <a:gd name="T50" fmla="*/ 339 w 1002"/>
                <a:gd name="T51" fmla="*/ 1286 h 1354"/>
                <a:gd name="T52" fmla="*/ 321 w 1002"/>
                <a:gd name="T53" fmla="*/ 1297 h 1354"/>
                <a:gd name="T54" fmla="*/ 291 w 1002"/>
                <a:gd name="T55" fmla="*/ 1274 h 1354"/>
                <a:gd name="T56" fmla="*/ 271 w 1002"/>
                <a:gd name="T57" fmla="*/ 1249 h 1354"/>
                <a:gd name="T58" fmla="*/ 237 w 1002"/>
                <a:gd name="T59" fmla="*/ 1219 h 1354"/>
                <a:gd name="T60" fmla="*/ 210 w 1002"/>
                <a:gd name="T61" fmla="*/ 1195 h 1354"/>
                <a:gd name="T62" fmla="*/ 190 w 1002"/>
                <a:gd name="T63" fmla="*/ 1177 h 1354"/>
                <a:gd name="T64" fmla="*/ 249 w 1002"/>
                <a:gd name="T65" fmla="*/ 1253 h 1354"/>
                <a:gd name="T66" fmla="*/ 251 w 1002"/>
                <a:gd name="T67" fmla="*/ 1292 h 1354"/>
                <a:gd name="T68" fmla="*/ 259 w 1002"/>
                <a:gd name="T69" fmla="*/ 1304 h 1354"/>
                <a:gd name="T70" fmla="*/ 125 w 1002"/>
                <a:gd name="T71" fmla="*/ 1149 h 1354"/>
                <a:gd name="T72" fmla="*/ 83 w 1002"/>
                <a:gd name="T73" fmla="*/ 1010 h 1354"/>
                <a:gd name="T74" fmla="*/ 11 w 1002"/>
                <a:gd name="T75" fmla="*/ 990 h 1354"/>
                <a:gd name="T76" fmla="*/ 55 w 1002"/>
                <a:gd name="T77" fmla="*/ 929 h 1354"/>
                <a:gd name="T78" fmla="*/ 6 w 1002"/>
                <a:gd name="T79" fmla="*/ 744 h 1354"/>
                <a:gd name="T80" fmla="*/ 32 w 1002"/>
                <a:gd name="T81" fmla="*/ 690 h 1354"/>
                <a:gd name="T82" fmla="*/ 61 w 1002"/>
                <a:gd name="T83" fmla="*/ 619 h 1354"/>
                <a:gd name="T84" fmla="*/ 91 w 1002"/>
                <a:gd name="T85" fmla="*/ 549 h 1354"/>
                <a:gd name="T86" fmla="*/ 153 w 1002"/>
                <a:gd name="T87" fmla="*/ 572 h 1354"/>
                <a:gd name="T88" fmla="*/ 217 w 1002"/>
                <a:gd name="T89" fmla="*/ 533 h 1354"/>
                <a:gd name="T90" fmla="*/ 268 w 1002"/>
                <a:gd name="T91" fmla="*/ 460 h 1354"/>
                <a:gd name="T92" fmla="*/ 310 w 1002"/>
                <a:gd name="T93" fmla="*/ 345 h 1354"/>
                <a:gd name="T94" fmla="*/ 338 w 1002"/>
                <a:gd name="T95" fmla="*/ 268 h 1354"/>
                <a:gd name="T96" fmla="*/ 316 w 1002"/>
                <a:gd name="T97" fmla="*/ 212 h 1354"/>
                <a:gd name="T98" fmla="*/ 271 w 1002"/>
                <a:gd name="T99" fmla="*/ 168 h 1354"/>
                <a:gd name="T100" fmla="*/ 317 w 1002"/>
                <a:gd name="T101" fmla="*/ 103 h 1354"/>
                <a:gd name="T102" fmla="*/ 412 w 1002"/>
                <a:gd name="T103" fmla="*/ 95 h 1354"/>
                <a:gd name="T104" fmla="*/ 464 w 1002"/>
                <a:gd name="T105" fmla="*/ 35 h 1354"/>
                <a:gd name="T106" fmla="*/ 600 w 1002"/>
                <a:gd name="T107" fmla="*/ 19 h 1354"/>
                <a:gd name="T108" fmla="*/ 695 w 1002"/>
                <a:gd name="T109" fmla="*/ 143 h 1354"/>
                <a:gd name="T110" fmla="*/ 898 w 1002"/>
                <a:gd name="T111" fmla="*/ 154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02" h="1354">
                  <a:moveTo>
                    <a:pt x="972" y="242"/>
                  </a:moveTo>
                  <a:lnTo>
                    <a:pt x="990" y="273"/>
                  </a:lnTo>
                  <a:lnTo>
                    <a:pt x="1002" y="293"/>
                  </a:lnTo>
                  <a:lnTo>
                    <a:pt x="998" y="294"/>
                  </a:lnTo>
                  <a:lnTo>
                    <a:pt x="980" y="306"/>
                  </a:lnTo>
                  <a:lnTo>
                    <a:pt x="961" y="342"/>
                  </a:lnTo>
                  <a:lnTo>
                    <a:pt x="944" y="352"/>
                  </a:lnTo>
                  <a:lnTo>
                    <a:pt x="934" y="354"/>
                  </a:lnTo>
                  <a:lnTo>
                    <a:pt x="928" y="352"/>
                  </a:lnTo>
                  <a:lnTo>
                    <a:pt x="919" y="354"/>
                  </a:lnTo>
                  <a:lnTo>
                    <a:pt x="911" y="358"/>
                  </a:lnTo>
                  <a:lnTo>
                    <a:pt x="902" y="367"/>
                  </a:lnTo>
                  <a:lnTo>
                    <a:pt x="885" y="405"/>
                  </a:lnTo>
                  <a:lnTo>
                    <a:pt x="870" y="426"/>
                  </a:lnTo>
                  <a:lnTo>
                    <a:pt x="784" y="495"/>
                  </a:lnTo>
                  <a:lnTo>
                    <a:pt x="727" y="554"/>
                  </a:lnTo>
                  <a:lnTo>
                    <a:pt x="715" y="574"/>
                  </a:lnTo>
                  <a:lnTo>
                    <a:pt x="706" y="581"/>
                  </a:lnTo>
                  <a:lnTo>
                    <a:pt x="696" y="588"/>
                  </a:lnTo>
                  <a:lnTo>
                    <a:pt x="692" y="591"/>
                  </a:lnTo>
                  <a:lnTo>
                    <a:pt x="691" y="609"/>
                  </a:lnTo>
                  <a:lnTo>
                    <a:pt x="689" y="616"/>
                  </a:lnTo>
                  <a:lnTo>
                    <a:pt x="679" y="618"/>
                  </a:lnTo>
                  <a:lnTo>
                    <a:pt x="665" y="612"/>
                  </a:lnTo>
                  <a:lnTo>
                    <a:pt x="651" y="611"/>
                  </a:lnTo>
                  <a:lnTo>
                    <a:pt x="642" y="622"/>
                  </a:lnTo>
                  <a:lnTo>
                    <a:pt x="633" y="632"/>
                  </a:lnTo>
                  <a:lnTo>
                    <a:pt x="610" y="647"/>
                  </a:lnTo>
                  <a:lnTo>
                    <a:pt x="605" y="657"/>
                  </a:lnTo>
                  <a:lnTo>
                    <a:pt x="605" y="669"/>
                  </a:lnTo>
                  <a:lnTo>
                    <a:pt x="611" y="679"/>
                  </a:lnTo>
                  <a:lnTo>
                    <a:pt x="617" y="690"/>
                  </a:lnTo>
                  <a:lnTo>
                    <a:pt x="614" y="705"/>
                  </a:lnTo>
                  <a:lnTo>
                    <a:pt x="604" y="719"/>
                  </a:lnTo>
                  <a:lnTo>
                    <a:pt x="593" y="727"/>
                  </a:lnTo>
                  <a:lnTo>
                    <a:pt x="588" y="736"/>
                  </a:lnTo>
                  <a:lnTo>
                    <a:pt x="595" y="751"/>
                  </a:lnTo>
                  <a:lnTo>
                    <a:pt x="608" y="763"/>
                  </a:lnTo>
                  <a:lnTo>
                    <a:pt x="623" y="775"/>
                  </a:lnTo>
                  <a:lnTo>
                    <a:pt x="633" y="786"/>
                  </a:lnTo>
                  <a:lnTo>
                    <a:pt x="640" y="803"/>
                  </a:lnTo>
                  <a:lnTo>
                    <a:pt x="638" y="818"/>
                  </a:lnTo>
                  <a:lnTo>
                    <a:pt x="629" y="829"/>
                  </a:lnTo>
                  <a:lnTo>
                    <a:pt x="617" y="841"/>
                  </a:lnTo>
                  <a:lnTo>
                    <a:pt x="607" y="853"/>
                  </a:lnTo>
                  <a:lnTo>
                    <a:pt x="604" y="865"/>
                  </a:lnTo>
                  <a:lnTo>
                    <a:pt x="605" y="878"/>
                  </a:lnTo>
                  <a:lnTo>
                    <a:pt x="607" y="891"/>
                  </a:lnTo>
                  <a:lnTo>
                    <a:pt x="607" y="903"/>
                  </a:lnTo>
                  <a:lnTo>
                    <a:pt x="603" y="917"/>
                  </a:lnTo>
                  <a:lnTo>
                    <a:pt x="590" y="943"/>
                  </a:lnTo>
                  <a:lnTo>
                    <a:pt x="586" y="958"/>
                  </a:lnTo>
                  <a:lnTo>
                    <a:pt x="587" y="967"/>
                  </a:lnTo>
                  <a:lnTo>
                    <a:pt x="591" y="981"/>
                  </a:lnTo>
                  <a:lnTo>
                    <a:pt x="592" y="988"/>
                  </a:lnTo>
                  <a:lnTo>
                    <a:pt x="575" y="1071"/>
                  </a:lnTo>
                  <a:lnTo>
                    <a:pt x="572" y="1081"/>
                  </a:lnTo>
                  <a:lnTo>
                    <a:pt x="565" y="1083"/>
                  </a:lnTo>
                  <a:lnTo>
                    <a:pt x="556" y="1084"/>
                  </a:lnTo>
                  <a:lnTo>
                    <a:pt x="550" y="1087"/>
                  </a:lnTo>
                  <a:lnTo>
                    <a:pt x="545" y="1094"/>
                  </a:lnTo>
                  <a:lnTo>
                    <a:pt x="533" y="1112"/>
                  </a:lnTo>
                  <a:lnTo>
                    <a:pt x="528" y="1121"/>
                  </a:lnTo>
                  <a:lnTo>
                    <a:pt x="519" y="1148"/>
                  </a:lnTo>
                  <a:lnTo>
                    <a:pt x="513" y="1159"/>
                  </a:lnTo>
                  <a:lnTo>
                    <a:pt x="505" y="1172"/>
                  </a:lnTo>
                  <a:lnTo>
                    <a:pt x="480" y="1210"/>
                  </a:lnTo>
                  <a:lnTo>
                    <a:pt x="476" y="1223"/>
                  </a:lnTo>
                  <a:lnTo>
                    <a:pt x="458" y="1235"/>
                  </a:lnTo>
                  <a:lnTo>
                    <a:pt x="454" y="1244"/>
                  </a:lnTo>
                  <a:lnTo>
                    <a:pt x="455" y="1257"/>
                  </a:lnTo>
                  <a:lnTo>
                    <a:pt x="457" y="1265"/>
                  </a:lnTo>
                  <a:lnTo>
                    <a:pt x="460" y="1275"/>
                  </a:lnTo>
                  <a:lnTo>
                    <a:pt x="450" y="1284"/>
                  </a:lnTo>
                  <a:lnTo>
                    <a:pt x="449" y="1282"/>
                  </a:lnTo>
                  <a:lnTo>
                    <a:pt x="443" y="1279"/>
                  </a:lnTo>
                  <a:lnTo>
                    <a:pt x="438" y="1278"/>
                  </a:lnTo>
                  <a:lnTo>
                    <a:pt x="434" y="1280"/>
                  </a:lnTo>
                  <a:lnTo>
                    <a:pt x="427" y="1285"/>
                  </a:lnTo>
                  <a:lnTo>
                    <a:pt x="419" y="1297"/>
                  </a:lnTo>
                  <a:lnTo>
                    <a:pt x="418" y="1303"/>
                  </a:lnTo>
                  <a:lnTo>
                    <a:pt x="412" y="1314"/>
                  </a:lnTo>
                  <a:lnTo>
                    <a:pt x="411" y="1320"/>
                  </a:lnTo>
                  <a:lnTo>
                    <a:pt x="411" y="1326"/>
                  </a:lnTo>
                  <a:lnTo>
                    <a:pt x="415" y="1336"/>
                  </a:lnTo>
                  <a:lnTo>
                    <a:pt x="414" y="1341"/>
                  </a:lnTo>
                  <a:lnTo>
                    <a:pt x="410" y="1351"/>
                  </a:lnTo>
                  <a:lnTo>
                    <a:pt x="401" y="1354"/>
                  </a:lnTo>
                  <a:lnTo>
                    <a:pt x="395" y="1352"/>
                  </a:lnTo>
                  <a:lnTo>
                    <a:pt x="384" y="1350"/>
                  </a:lnTo>
                  <a:lnTo>
                    <a:pt x="381" y="1351"/>
                  </a:lnTo>
                  <a:lnTo>
                    <a:pt x="376" y="1351"/>
                  </a:lnTo>
                  <a:lnTo>
                    <a:pt x="372" y="1350"/>
                  </a:lnTo>
                  <a:lnTo>
                    <a:pt x="375" y="1342"/>
                  </a:lnTo>
                  <a:lnTo>
                    <a:pt x="378" y="1339"/>
                  </a:lnTo>
                  <a:lnTo>
                    <a:pt x="380" y="1333"/>
                  </a:lnTo>
                  <a:lnTo>
                    <a:pt x="381" y="1326"/>
                  </a:lnTo>
                  <a:lnTo>
                    <a:pt x="378" y="1323"/>
                  </a:lnTo>
                  <a:lnTo>
                    <a:pt x="373" y="1325"/>
                  </a:lnTo>
                  <a:lnTo>
                    <a:pt x="362" y="1332"/>
                  </a:lnTo>
                  <a:lnTo>
                    <a:pt x="353" y="1333"/>
                  </a:lnTo>
                  <a:lnTo>
                    <a:pt x="335" y="1326"/>
                  </a:lnTo>
                  <a:lnTo>
                    <a:pt x="334" y="1308"/>
                  </a:lnTo>
                  <a:lnTo>
                    <a:pt x="339" y="1286"/>
                  </a:lnTo>
                  <a:lnTo>
                    <a:pt x="342" y="1265"/>
                  </a:lnTo>
                  <a:lnTo>
                    <a:pt x="339" y="1265"/>
                  </a:lnTo>
                  <a:lnTo>
                    <a:pt x="335" y="1286"/>
                  </a:lnTo>
                  <a:lnTo>
                    <a:pt x="321" y="1297"/>
                  </a:lnTo>
                  <a:lnTo>
                    <a:pt x="303" y="1296"/>
                  </a:lnTo>
                  <a:lnTo>
                    <a:pt x="287" y="1281"/>
                  </a:lnTo>
                  <a:lnTo>
                    <a:pt x="288" y="1279"/>
                  </a:lnTo>
                  <a:lnTo>
                    <a:pt x="291" y="1274"/>
                  </a:lnTo>
                  <a:lnTo>
                    <a:pt x="287" y="1272"/>
                  </a:lnTo>
                  <a:lnTo>
                    <a:pt x="275" y="1265"/>
                  </a:lnTo>
                  <a:lnTo>
                    <a:pt x="278" y="1257"/>
                  </a:lnTo>
                  <a:lnTo>
                    <a:pt x="271" y="1249"/>
                  </a:lnTo>
                  <a:lnTo>
                    <a:pt x="256" y="1238"/>
                  </a:lnTo>
                  <a:lnTo>
                    <a:pt x="241" y="1229"/>
                  </a:lnTo>
                  <a:lnTo>
                    <a:pt x="240" y="1228"/>
                  </a:lnTo>
                  <a:lnTo>
                    <a:pt x="237" y="1219"/>
                  </a:lnTo>
                  <a:lnTo>
                    <a:pt x="229" y="1205"/>
                  </a:lnTo>
                  <a:lnTo>
                    <a:pt x="225" y="1200"/>
                  </a:lnTo>
                  <a:lnTo>
                    <a:pt x="217" y="1198"/>
                  </a:lnTo>
                  <a:lnTo>
                    <a:pt x="210" y="1195"/>
                  </a:lnTo>
                  <a:lnTo>
                    <a:pt x="203" y="1187"/>
                  </a:lnTo>
                  <a:lnTo>
                    <a:pt x="198" y="1181"/>
                  </a:lnTo>
                  <a:lnTo>
                    <a:pt x="194" y="1177"/>
                  </a:lnTo>
                  <a:lnTo>
                    <a:pt x="190" y="1177"/>
                  </a:lnTo>
                  <a:lnTo>
                    <a:pt x="190" y="1180"/>
                  </a:lnTo>
                  <a:lnTo>
                    <a:pt x="224" y="1211"/>
                  </a:lnTo>
                  <a:lnTo>
                    <a:pt x="232" y="1223"/>
                  </a:lnTo>
                  <a:lnTo>
                    <a:pt x="249" y="1253"/>
                  </a:lnTo>
                  <a:lnTo>
                    <a:pt x="251" y="1266"/>
                  </a:lnTo>
                  <a:lnTo>
                    <a:pt x="241" y="1274"/>
                  </a:lnTo>
                  <a:lnTo>
                    <a:pt x="245" y="1281"/>
                  </a:lnTo>
                  <a:lnTo>
                    <a:pt x="251" y="1292"/>
                  </a:lnTo>
                  <a:lnTo>
                    <a:pt x="258" y="1300"/>
                  </a:lnTo>
                  <a:lnTo>
                    <a:pt x="265" y="1304"/>
                  </a:lnTo>
                  <a:lnTo>
                    <a:pt x="267" y="1305"/>
                  </a:lnTo>
                  <a:lnTo>
                    <a:pt x="259" y="1304"/>
                  </a:lnTo>
                  <a:lnTo>
                    <a:pt x="237" y="1286"/>
                  </a:lnTo>
                  <a:lnTo>
                    <a:pt x="164" y="1210"/>
                  </a:lnTo>
                  <a:lnTo>
                    <a:pt x="141" y="1180"/>
                  </a:lnTo>
                  <a:lnTo>
                    <a:pt x="125" y="1149"/>
                  </a:lnTo>
                  <a:lnTo>
                    <a:pt x="116" y="1114"/>
                  </a:lnTo>
                  <a:lnTo>
                    <a:pt x="119" y="1039"/>
                  </a:lnTo>
                  <a:lnTo>
                    <a:pt x="111" y="1027"/>
                  </a:lnTo>
                  <a:lnTo>
                    <a:pt x="83" y="1010"/>
                  </a:lnTo>
                  <a:lnTo>
                    <a:pt x="67" y="1007"/>
                  </a:lnTo>
                  <a:lnTo>
                    <a:pt x="30" y="1012"/>
                  </a:lnTo>
                  <a:lnTo>
                    <a:pt x="17" y="1002"/>
                  </a:lnTo>
                  <a:lnTo>
                    <a:pt x="11" y="990"/>
                  </a:lnTo>
                  <a:lnTo>
                    <a:pt x="0" y="966"/>
                  </a:lnTo>
                  <a:lnTo>
                    <a:pt x="18" y="946"/>
                  </a:lnTo>
                  <a:lnTo>
                    <a:pt x="47" y="951"/>
                  </a:lnTo>
                  <a:lnTo>
                    <a:pt x="55" y="929"/>
                  </a:lnTo>
                  <a:lnTo>
                    <a:pt x="26" y="872"/>
                  </a:lnTo>
                  <a:lnTo>
                    <a:pt x="11" y="806"/>
                  </a:lnTo>
                  <a:lnTo>
                    <a:pt x="16" y="772"/>
                  </a:lnTo>
                  <a:lnTo>
                    <a:pt x="6" y="744"/>
                  </a:lnTo>
                  <a:lnTo>
                    <a:pt x="8" y="729"/>
                  </a:lnTo>
                  <a:lnTo>
                    <a:pt x="14" y="713"/>
                  </a:lnTo>
                  <a:lnTo>
                    <a:pt x="24" y="703"/>
                  </a:lnTo>
                  <a:lnTo>
                    <a:pt x="32" y="690"/>
                  </a:lnTo>
                  <a:lnTo>
                    <a:pt x="30" y="675"/>
                  </a:lnTo>
                  <a:lnTo>
                    <a:pt x="31" y="662"/>
                  </a:lnTo>
                  <a:lnTo>
                    <a:pt x="39" y="652"/>
                  </a:lnTo>
                  <a:lnTo>
                    <a:pt x="61" y="619"/>
                  </a:lnTo>
                  <a:lnTo>
                    <a:pt x="69" y="592"/>
                  </a:lnTo>
                  <a:lnTo>
                    <a:pt x="58" y="573"/>
                  </a:lnTo>
                  <a:lnTo>
                    <a:pt x="66" y="556"/>
                  </a:lnTo>
                  <a:lnTo>
                    <a:pt x="91" y="549"/>
                  </a:lnTo>
                  <a:lnTo>
                    <a:pt x="113" y="555"/>
                  </a:lnTo>
                  <a:lnTo>
                    <a:pt x="127" y="584"/>
                  </a:lnTo>
                  <a:lnTo>
                    <a:pt x="143" y="583"/>
                  </a:lnTo>
                  <a:lnTo>
                    <a:pt x="153" y="572"/>
                  </a:lnTo>
                  <a:lnTo>
                    <a:pt x="182" y="558"/>
                  </a:lnTo>
                  <a:lnTo>
                    <a:pt x="191" y="547"/>
                  </a:lnTo>
                  <a:lnTo>
                    <a:pt x="200" y="533"/>
                  </a:lnTo>
                  <a:lnTo>
                    <a:pt x="217" y="533"/>
                  </a:lnTo>
                  <a:lnTo>
                    <a:pt x="233" y="541"/>
                  </a:lnTo>
                  <a:lnTo>
                    <a:pt x="244" y="525"/>
                  </a:lnTo>
                  <a:lnTo>
                    <a:pt x="256" y="478"/>
                  </a:lnTo>
                  <a:lnTo>
                    <a:pt x="268" y="460"/>
                  </a:lnTo>
                  <a:lnTo>
                    <a:pt x="282" y="441"/>
                  </a:lnTo>
                  <a:lnTo>
                    <a:pt x="317" y="406"/>
                  </a:lnTo>
                  <a:lnTo>
                    <a:pt x="322" y="364"/>
                  </a:lnTo>
                  <a:lnTo>
                    <a:pt x="310" y="345"/>
                  </a:lnTo>
                  <a:lnTo>
                    <a:pt x="315" y="325"/>
                  </a:lnTo>
                  <a:lnTo>
                    <a:pt x="353" y="303"/>
                  </a:lnTo>
                  <a:lnTo>
                    <a:pt x="352" y="284"/>
                  </a:lnTo>
                  <a:lnTo>
                    <a:pt x="338" y="268"/>
                  </a:lnTo>
                  <a:lnTo>
                    <a:pt x="333" y="251"/>
                  </a:lnTo>
                  <a:lnTo>
                    <a:pt x="328" y="231"/>
                  </a:lnTo>
                  <a:lnTo>
                    <a:pt x="319" y="220"/>
                  </a:lnTo>
                  <a:lnTo>
                    <a:pt x="316" y="212"/>
                  </a:lnTo>
                  <a:lnTo>
                    <a:pt x="311" y="206"/>
                  </a:lnTo>
                  <a:lnTo>
                    <a:pt x="302" y="202"/>
                  </a:lnTo>
                  <a:lnTo>
                    <a:pt x="295" y="195"/>
                  </a:lnTo>
                  <a:lnTo>
                    <a:pt x="271" y="168"/>
                  </a:lnTo>
                  <a:lnTo>
                    <a:pt x="263" y="134"/>
                  </a:lnTo>
                  <a:lnTo>
                    <a:pt x="282" y="132"/>
                  </a:lnTo>
                  <a:lnTo>
                    <a:pt x="301" y="121"/>
                  </a:lnTo>
                  <a:lnTo>
                    <a:pt x="317" y="103"/>
                  </a:lnTo>
                  <a:lnTo>
                    <a:pt x="337" y="90"/>
                  </a:lnTo>
                  <a:lnTo>
                    <a:pt x="361" y="91"/>
                  </a:lnTo>
                  <a:lnTo>
                    <a:pt x="384" y="95"/>
                  </a:lnTo>
                  <a:lnTo>
                    <a:pt x="412" y="95"/>
                  </a:lnTo>
                  <a:lnTo>
                    <a:pt x="439" y="88"/>
                  </a:lnTo>
                  <a:lnTo>
                    <a:pt x="458" y="76"/>
                  </a:lnTo>
                  <a:lnTo>
                    <a:pt x="470" y="59"/>
                  </a:lnTo>
                  <a:lnTo>
                    <a:pt x="464" y="35"/>
                  </a:lnTo>
                  <a:lnTo>
                    <a:pt x="471" y="16"/>
                  </a:lnTo>
                  <a:lnTo>
                    <a:pt x="512" y="0"/>
                  </a:lnTo>
                  <a:lnTo>
                    <a:pt x="554" y="4"/>
                  </a:lnTo>
                  <a:lnTo>
                    <a:pt x="600" y="19"/>
                  </a:lnTo>
                  <a:lnTo>
                    <a:pt x="673" y="63"/>
                  </a:lnTo>
                  <a:lnTo>
                    <a:pt x="688" y="96"/>
                  </a:lnTo>
                  <a:lnTo>
                    <a:pt x="682" y="132"/>
                  </a:lnTo>
                  <a:lnTo>
                    <a:pt x="695" y="143"/>
                  </a:lnTo>
                  <a:lnTo>
                    <a:pt x="710" y="146"/>
                  </a:lnTo>
                  <a:lnTo>
                    <a:pt x="746" y="145"/>
                  </a:lnTo>
                  <a:lnTo>
                    <a:pt x="844" y="128"/>
                  </a:lnTo>
                  <a:lnTo>
                    <a:pt x="898" y="154"/>
                  </a:lnTo>
                  <a:lnTo>
                    <a:pt x="972" y="242"/>
                  </a:lnTo>
                  <a:close/>
                </a:path>
              </a:pathLst>
            </a:custGeom>
            <a:noFill/>
            <a:ln w="6">
              <a:solidFill>
                <a:srgbClr val="6C6D7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Freeform 41"/>
            <p:cNvSpPr>
              <a:spLocks/>
            </p:cNvSpPr>
            <p:nvPr/>
          </p:nvSpPr>
          <p:spPr bwMode="auto">
            <a:xfrm>
              <a:off x="6870700" y="3571876"/>
              <a:ext cx="935038" cy="1038225"/>
            </a:xfrm>
            <a:custGeom>
              <a:avLst/>
              <a:gdLst>
                <a:gd name="T0" fmla="*/ 1688 w 1767"/>
                <a:gd name="T1" fmla="*/ 1366 h 1963"/>
                <a:gd name="T2" fmla="*/ 1620 w 1767"/>
                <a:gd name="T3" fmla="*/ 1447 h 1963"/>
                <a:gd name="T4" fmla="*/ 1678 w 1767"/>
                <a:gd name="T5" fmla="*/ 1506 h 1963"/>
                <a:gd name="T6" fmla="*/ 1698 w 1767"/>
                <a:gd name="T7" fmla="*/ 1564 h 1963"/>
                <a:gd name="T8" fmla="*/ 1673 w 1767"/>
                <a:gd name="T9" fmla="*/ 1562 h 1963"/>
                <a:gd name="T10" fmla="*/ 1629 w 1767"/>
                <a:gd name="T11" fmla="*/ 1601 h 1963"/>
                <a:gd name="T12" fmla="*/ 1602 w 1767"/>
                <a:gd name="T13" fmla="*/ 1615 h 1963"/>
                <a:gd name="T14" fmla="*/ 1589 w 1767"/>
                <a:gd name="T15" fmla="*/ 1626 h 1963"/>
                <a:gd name="T16" fmla="*/ 1502 w 1767"/>
                <a:gd name="T17" fmla="*/ 1702 h 1963"/>
                <a:gd name="T18" fmla="*/ 1519 w 1767"/>
                <a:gd name="T19" fmla="*/ 1754 h 1963"/>
                <a:gd name="T20" fmla="*/ 1480 w 1767"/>
                <a:gd name="T21" fmla="*/ 1850 h 1963"/>
                <a:gd name="T22" fmla="*/ 1413 w 1767"/>
                <a:gd name="T23" fmla="*/ 1896 h 1963"/>
                <a:gd name="T24" fmla="*/ 1379 w 1767"/>
                <a:gd name="T25" fmla="*/ 1956 h 1963"/>
                <a:gd name="T26" fmla="*/ 1336 w 1767"/>
                <a:gd name="T27" fmla="*/ 1955 h 1963"/>
                <a:gd name="T28" fmla="*/ 1318 w 1767"/>
                <a:gd name="T29" fmla="*/ 1962 h 1963"/>
                <a:gd name="T30" fmla="*/ 1235 w 1767"/>
                <a:gd name="T31" fmla="*/ 1961 h 1963"/>
                <a:gd name="T32" fmla="*/ 1200 w 1767"/>
                <a:gd name="T33" fmla="*/ 1850 h 1963"/>
                <a:gd name="T34" fmla="*/ 1166 w 1767"/>
                <a:gd name="T35" fmla="*/ 1754 h 1963"/>
                <a:gd name="T36" fmla="*/ 1072 w 1767"/>
                <a:gd name="T37" fmla="*/ 1669 h 1963"/>
                <a:gd name="T38" fmla="*/ 946 w 1767"/>
                <a:gd name="T39" fmla="*/ 1588 h 1963"/>
                <a:gd name="T40" fmla="*/ 904 w 1767"/>
                <a:gd name="T41" fmla="*/ 1529 h 1963"/>
                <a:gd name="T42" fmla="*/ 878 w 1767"/>
                <a:gd name="T43" fmla="*/ 1640 h 1963"/>
                <a:gd name="T44" fmla="*/ 862 w 1767"/>
                <a:gd name="T45" fmla="*/ 1656 h 1963"/>
                <a:gd name="T46" fmla="*/ 694 w 1767"/>
                <a:gd name="T47" fmla="*/ 1691 h 1963"/>
                <a:gd name="T48" fmla="*/ 648 w 1767"/>
                <a:gd name="T49" fmla="*/ 1618 h 1963"/>
                <a:gd name="T50" fmla="*/ 468 w 1767"/>
                <a:gd name="T51" fmla="*/ 1741 h 1963"/>
                <a:gd name="T52" fmla="*/ 415 w 1767"/>
                <a:gd name="T53" fmla="*/ 1737 h 1963"/>
                <a:gd name="T54" fmla="*/ 327 w 1767"/>
                <a:gd name="T55" fmla="*/ 1906 h 1963"/>
                <a:gd name="T56" fmla="*/ 368 w 1767"/>
                <a:gd name="T57" fmla="*/ 1596 h 1963"/>
                <a:gd name="T58" fmla="*/ 469 w 1767"/>
                <a:gd name="T59" fmla="*/ 1482 h 1963"/>
                <a:gd name="T60" fmla="*/ 407 w 1767"/>
                <a:gd name="T61" fmla="*/ 1206 h 1963"/>
                <a:gd name="T62" fmla="*/ 91 w 1767"/>
                <a:gd name="T63" fmla="*/ 1081 h 1963"/>
                <a:gd name="T64" fmla="*/ 0 w 1767"/>
                <a:gd name="T65" fmla="*/ 1095 h 1963"/>
                <a:gd name="T66" fmla="*/ 157 w 1767"/>
                <a:gd name="T67" fmla="*/ 956 h 1963"/>
                <a:gd name="T68" fmla="*/ 148 w 1767"/>
                <a:gd name="T69" fmla="*/ 885 h 1963"/>
                <a:gd name="T70" fmla="*/ 137 w 1767"/>
                <a:gd name="T71" fmla="*/ 795 h 1963"/>
                <a:gd name="T72" fmla="*/ 213 w 1767"/>
                <a:gd name="T73" fmla="*/ 811 h 1963"/>
                <a:gd name="T74" fmla="*/ 293 w 1767"/>
                <a:gd name="T75" fmla="*/ 801 h 1963"/>
                <a:gd name="T76" fmla="*/ 434 w 1767"/>
                <a:gd name="T77" fmla="*/ 760 h 1963"/>
                <a:gd name="T78" fmla="*/ 595 w 1767"/>
                <a:gd name="T79" fmla="*/ 641 h 1963"/>
                <a:gd name="T80" fmla="*/ 688 w 1767"/>
                <a:gd name="T81" fmla="*/ 530 h 1963"/>
                <a:gd name="T82" fmla="*/ 949 w 1767"/>
                <a:gd name="T83" fmla="*/ 384 h 1963"/>
                <a:gd name="T84" fmla="*/ 929 w 1767"/>
                <a:gd name="T85" fmla="*/ 249 h 1963"/>
                <a:gd name="T86" fmla="*/ 911 w 1767"/>
                <a:gd name="T87" fmla="*/ 128 h 1963"/>
                <a:gd name="T88" fmla="*/ 1004 w 1767"/>
                <a:gd name="T89" fmla="*/ 43 h 1963"/>
                <a:gd name="T90" fmla="*/ 1208 w 1767"/>
                <a:gd name="T91" fmla="*/ 10 h 1963"/>
                <a:gd name="T92" fmla="*/ 1562 w 1767"/>
                <a:gd name="T93" fmla="*/ 127 h 1963"/>
                <a:gd name="T94" fmla="*/ 1661 w 1767"/>
                <a:gd name="T95" fmla="*/ 215 h 1963"/>
                <a:gd name="T96" fmla="*/ 1676 w 1767"/>
                <a:gd name="T97" fmla="*/ 294 h 1963"/>
                <a:gd name="T98" fmla="*/ 1767 w 1767"/>
                <a:gd name="T99" fmla="*/ 425 h 1963"/>
                <a:gd name="T100" fmla="*/ 1697 w 1767"/>
                <a:gd name="T101" fmla="*/ 637 h 1963"/>
                <a:gd name="T102" fmla="*/ 1421 w 1767"/>
                <a:gd name="T103" fmla="*/ 936 h 1963"/>
                <a:gd name="T104" fmla="*/ 1484 w 1767"/>
                <a:gd name="T105" fmla="*/ 1083 h 1963"/>
                <a:gd name="T106" fmla="*/ 1546 w 1767"/>
                <a:gd name="T107" fmla="*/ 1036 h 1963"/>
                <a:gd name="T108" fmla="*/ 1662 w 1767"/>
                <a:gd name="T109" fmla="*/ 1110 h 1963"/>
                <a:gd name="T110" fmla="*/ 1716 w 1767"/>
                <a:gd name="T111" fmla="*/ 1298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7" h="1963">
                  <a:moveTo>
                    <a:pt x="1716" y="1298"/>
                  </a:moveTo>
                  <a:lnTo>
                    <a:pt x="1725" y="1329"/>
                  </a:lnTo>
                  <a:lnTo>
                    <a:pt x="1725" y="1330"/>
                  </a:lnTo>
                  <a:lnTo>
                    <a:pt x="1688" y="1366"/>
                  </a:lnTo>
                  <a:lnTo>
                    <a:pt x="1650" y="1422"/>
                  </a:lnTo>
                  <a:lnTo>
                    <a:pt x="1636" y="1433"/>
                  </a:lnTo>
                  <a:lnTo>
                    <a:pt x="1625" y="1442"/>
                  </a:lnTo>
                  <a:lnTo>
                    <a:pt x="1620" y="1447"/>
                  </a:lnTo>
                  <a:lnTo>
                    <a:pt x="1623" y="1451"/>
                  </a:lnTo>
                  <a:lnTo>
                    <a:pt x="1638" y="1453"/>
                  </a:lnTo>
                  <a:lnTo>
                    <a:pt x="1648" y="1461"/>
                  </a:lnTo>
                  <a:lnTo>
                    <a:pt x="1678" y="1506"/>
                  </a:lnTo>
                  <a:lnTo>
                    <a:pt x="1702" y="1531"/>
                  </a:lnTo>
                  <a:lnTo>
                    <a:pt x="1711" y="1546"/>
                  </a:lnTo>
                  <a:lnTo>
                    <a:pt x="1705" y="1562"/>
                  </a:lnTo>
                  <a:lnTo>
                    <a:pt x="1698" y="1564"/>
                  </a:lnTo>
                  <a:lnTo>
                    <a:pt x="1693" y="1563"/>
                  </a:lnTo>
                  <a:lnTo>
                    <a:pt x="1688" y="1560"/>
                  </a:lnTo>
                  <a:lnTo>
                    <a:pt x="1680" y="1559"/>
                  </a:lnTo>
                  <a:lnTo>
                    <a:pt x="1673" y="1562"/>
                  </a:lnTo>
                  <a:lnTo>
                    <a:pt x="1666" y="1566"/>
                  </a:lnTo>
                  <a:lnTo>
                    <a:pt x="1639" y="1588"/>
                  </a:lnTo>
                  <a:lnTo>
                    <a:pt x="1631" y="1596"/>
                  </a:lnTo>
                  <a:lnTo>
                    <a:pt x="1629" y="1601"/>
                  </a:lnTo>
                  <a:lnTo>
                    <a:pt x="1623" y="1612"/>
                  </a:lnTo>
                  <a:lnTo>
                    <a:pt x="1619" y="1613"/>
                  </a:lnTo>
                  <a:lnTo>
                    <a:pt x="1610" y="1614"/>
                  </a:lnTo>
                  <a:lnTo>
                    <a:pt x="1602" y="1615"/>
                  </a:lnTo>
                  <a:lnTo>
                    <a:pt x="1596" y="1615"/>
                  </a:lnTo>
                  <a:lnTo>
                    <a:pt x="1593" y="1615"/>
                  </a:lnTo>
                  <a:lnTo>
                    <a:pt x="1591" y="1619"/>
                  </a:lnTo>
                  <a:lnTo>
                    <a:pt x="1589" y="1626"/>
                  </a:lnTo>
                  <a:lnTo>
                    <a:pt x="1586" y="1630"/>
                  </a:lnTo>
                  <a:lnTo>
                    <a:pt x="1551" y="1653"/>
                  </a:lnTo>
                  <a:lnTo>
                    <a:pt x="1514" y="1688"/>
                  </a:lnTo>
                  <a:lnTo>
                    <a:pt x="1502" y="1702"/>
                  </a:lnTo>
                  <a:lnTo>
                    <a:pt x="1498" y="1719"/>
                  </a:lnTo>
                  <a:lnTo>
                    <a:pt x="1502" y="1728"/>
                  </a:lnTo>
                  <a:lnTo>
                    <a:pt x="1516" y="1745"/>
                  </a:lnTo>
                  <a:lnTo>
                    <a:pt x="1519" y="1754"/>
                  </a:lnTo>
                  <a:lnTo>
                    <a:pt x="1518" y="1772"/>
                  </a:lnTo>
                  <a:lnTo>
                    <a:pt x="1514" y="1789"/>
                  </a:lnTo>
                  <a:lnTo>
                    <a:pt x="1495" y="1830"/>
                  </a:lnTo>
                  <a:lnTo>
                    <a:pt x="1480" y="1850"/>
                  </a:lnTo>
                  <a:lnTo>
                    <a:pt x="1463" y="1860"/>
                  </a:lnTo>
                  <a:lnTo>
                    <a:pt x="1439" y="1862"/>
                  </a:lnTo>
                  <a:lnTo>
                    <a:pt x="1423" y="1875"/>
                  </a:lnTo>
                  <a:lnTo>
                    <a:pt x="1413" y="1896"/>
                  </a:lnTo>
                  <a:lnTo>
                    <a:pt x="1410" y="1922"/>
                  </a:lnTo>
                  <a:lnTo>
                    <a:pt x="1406" y="1936"/>
                  </a:lnTo>
                  <a:lnTo>
                    <a:pt x="1394" y="1947"/>
                  </a:lnTo>
                  <a:lnTo>
                    <a:pt x="1379" y="1956"/>
                  </a:lnTo>
                  <a:lnTo>
                    <a:pt x="1363" y="1959"/>
                  </a:lnTo>
                  <a:lnTo>
                    <a:pt x="1355" y="1958"/>
                  </a:lnTo>
                  <a:lnTo>
                    <a:pt x="1343" y="1955"/>
                  </a:lnTo>
                  <a:lnTo>
                    <a:pt x="1336" y="1955"/>
                  </a:lnTo>
                  <a:lnTo>
                    <a:pt x="1333" y="1956"/>
                  </a:lnTo>
                  <a:lnTo>
                    <a:pt x="1327" y="1961"/>
                  </a:lnTo>
                  <a:lnTo>
                    <a:pt x="1324" y="1963"/>
                  </a:lnTo>
                  <a:lnTo>
                    <a:pt x="1318" y="1962"/>
                  </a:lnTo>
                  <a:lnTo>
                    <a:pt x="1311" y="1958"/>
                  </a:lnTo>
                  <a:lnTo>
                    <a:pt x="1308" y="1958"/>
                  </a:lnTo>
                  <a:lnTo>
                    <a:pt x="1252" y="1963"/>
                  </a:lnTo>
                  <a:lnTo>
                    <a:pt x="1235" y="1961"/>
                  </a:lnTo>
                  <a:lnTo>
                    <a:pt x="1225" y="1950"/>
                  </a:lnTo>
                  <a:lnTo>
                    <a:pt x="1213" y="1922"/>
                  </a:lnTo>
                  <a:lnTo>
                    <a:pt x="1202" y="1873"/>
                  </a:lnTo>
                  <a:lnTo>
                    <a:pt x="1200" y="1850"/>
                  </a:lnTo>
                  <a:lnTo>
                    <a:pt x="1201" y="1825"/>
                  </a:lnTo>
                  <a:lnTo>
                    <a:pt x="1199" y="1795"/>
                  </a:lnTo>
                  <a:lnTo>
                    <a:pt x="1188" y="1770"/>
                  </a:lnTo>
                  <a:lnTo>
                    <a:pt x="1166" y="1754"/>
                  </a:lnTo>
                  <a:lnTo>
                    <a:pt x="1109" y="1745"/>
                  </a:lnTo>
                  <a:lnTo>
                    <a:pt x="1088" y="1725"/>
                  </a:lnTo>
                  <a:lnTo>
                    <a:pt x="1077" y="1697"/>
                  </a:lnTo>
                  <a:lnTo>
                    <a:pt x="1072" y="1669"/>
                  </a:lnTo>
                  <a:lnTo>
                    <a:pt x="1061" y="1643"/>
                  </a:lnTo>
                  <a:lnTo>
                    <a:pt x="1041" y="1632"/>
                  </a:lnTo>
                  <a:lnTo>
                    <a:pt x="989" y="1612"/>
                  </a:lnTo>
                  <a:lnTo>
                    <a:pt x="946" y="1588"/>
                  </a:lnTo>
                  <a:lnTo>
                    <a:pt x="930" y="1583"/>
                  </a:lnTo>
                  <a:lnTo>
                    <a:pt x="920" y="1574"/>
                  </a:lnTo>
                  <a:lnTo>
                    <a:pt x="916" y="1544"/>
                  </a:lnTo>
                  <a:lnTo>
                    <a:pt x="904" y="1529"/>
                  </a:lnTo>
                  <a:lnTo>
                    <a:pt x="894" y="1546"/>
                  </a:lnTo>
                  <a:lnTo>
                    <a:pt x="888" y="1569"/>
                  </a:lnTo>
                  <a:lnTo>
                    <a:pt x="883" y="1593"/>
                  </a:lnTo>
                  <a:lnTo>
                    <a:pt x="878" y="1640"/>
                  </a:lnTo>
                  <a:lnTo>
                    <a:pt x="876" y="1641"/>
                  </a:lnTo>
                  <a:lnTo>
                    <a:pt x="872" y="1642"/>
                  </a:lnTo>
                  <a:lnTo>
                    <a:pt x="869" y="1646"/>
                  </a:lnTo>
                  <a:lnTo>
                    <a:pt x="862" y="1656"/>
                  </a:lnTo>
                  <a:lnTo>
                    <a:pt x="856" y="1664"/>
                  </a:lnTo>
                  <a:lnTo>
                    <a:pt x="854" y="1674"/>
                  </a:lnTo>
                  <a:lnTo>
                    <a:pt x="852" y="1689"/>
                  </a:lnTo>
                  <a:lnTo>
                    <a:pt x="694" y="1691"/>
                  </a:lnTo>
                  <a:lnTo>
                    <a:pt x="677" y="1684"/>
                  </a:lnTo>
                  <a:lnTo>
                    <a:pt x="664" y="1676"/>
                  </a:lnTo>
                  <a:lnTo>
                    <a:pt x="658" y="1663"/>
                  </a:lnTo>
                  <a:lnTo>
                    <a:pt x="648" y="1618"/>
                  </a:lnTo>
                  <a:lnTo>
                    <a:pt x="643" y="1607"/>
                  </a:lnTo>
                  <a:lnTo>
                    <a:pt x="635" y="1605"/>
                  </a:lnTo>
                  <a:lnTo>
                    <a:pt x="620" y="1614"/>
                  </a:lnTo>
                  <a:lnTo>
                    <a:pt x="468" y="1741"/>
                  </a:lnTo>
                  <a:lnTo>
                    <a:pt x="454" y="1748"/>
                  </a:lnTo>
                  <a:lnTo>
                    <a:pt x="442" y="1745"/>
                  </a:lnTo>
                  <a:lnTo>
                    <a:pt x="430" y="1738"/>
                  </a:lnTo>
                  <a:lnTo>
                    <a:pt x="415" y="1737"/>
                  </a:lnTo>
                  <a:lnTo>
                    <a:pt x="404" y="1751"/>
                  </a:lnTo>
                  <a:lnTo>
                    <a:pt x="356" y="1901"/>
                  </a:lnTo>
                  <a:lnTo>
                    <a:pt x="349" y="1906"/>
                  </a:lnTo>
                  <a:lnTo>
                    <a:pt x="327" y="1906"/>
                  </a:lnTo>
                  <a:lnTo>
                    <a:pt x="341" y="1847"/>
                  </a:lnTo>
                  <a:lnTo>
                    <a:pt x="349" y="1744"/>
                  </a:lnTo>
                  <a:lnTo>
                    <a:pt x="346" y="1703"/>
                  </a:lnTo>
                  <a:lnTo>
                    <a:pt x="368" y="1596"/>
                  </a:lnTo>
                  <a:lnTo>
                    <a:pt x="386" y="1560"/>
                  </a:lnTo>
                  <a:lnTo>
                    <a:pt x="411" y="1528"/>
                  </a:lnTo>
                  <a:lnTo>
                    <a:pt x="442" y="1506"/>
                  </a:lnTo>
                  <a:lnTo>
                    <a:pt x="469" y="1482"/>
                  </a:lnTo>
                  <a:lnTo>
                    <a:pt x="474" y="1409"/>
                  </a:lnTo>
                  <a:lnTo>
                    <a:pt x="498" y="1334"/>
                  </a:lnTo>
                  <a:lnTo>
                    <a:pt x="470" y="1262"/>
                  </a:lnTo>
                  <a:lnTo>
                    <a:pt x="407" y="1206"/>
                  </a:lnTo>
                  <a:lnTo>
                    <a:pt x="352" y="1137"/>
                  </a:lnTo>
                  <a:lnTo>
                    <a:pt x="281" y="1089"/>
                  </a:lnTo>
                  <a:lnTo>
                    <a:pt x="187" y="1079"/>
                  </a:lnTo>
                  <a:lnTo>
                    <a:pt x="91" y="1081"/>
                  </a:lnTo>
                  <a:lnTo>
                    <a:pt x="68" y="1086"/>
                  </a:lnTo>
                  <a:lnTo>
                    <a:pt x="26" y="1105"/>
                  </a:lnTo>
                  <a:lnTo>
                    <a:pt x="6" y="1108"/>
                  </a:lnTo>
                  <a:lnTo>
                    <a:pt x="0" y="1095"/>
                  </a:lnTo>
                  <a:lnTo>
                    <a:pt x="32" y="1045"/>
                  </a:lnTo>
                  <a:lnTo>
                    <a:pt x="55" y="1026"/>
                  </a:lnTo>
                  <a:lnTo>
                    <a:pt x="144" y="967"/>
                  </a:lnTo>
                  <a:lnTo>
                    <a:pt x="157" y="956"/>
                  </a:lnTo>
                  <a:lnTo>
                    <a:pt x="156" y="940"/>
                  </a:lnTo>
                  <a:lnTo>
                    <a:pt x="149" y="928"/>
                  </a:lnTo>
                  <a:lnTo>
                    <a:pt x="151" y="918"/>
                  </a:lnTo>
                  <a:lnTo>
                    <a:pt x="148" y="885"/>
                  </a:lnTo>
                  <a:lnTo>
                    <a:pt x="117" y="844"/>
                  </a:lnTo>
                  <a:lnTo>
                    <a:pt x="119" y="826"/>
                  </a:lnTo>
                  <a:lnTo>
                    <a:pt x="126" y="810"/>
                  </a:lnTo>
                  <a:lnTo>
                    <a:pt x="137" y="795"/>
                  </a:lnTo>
                  <a:lnTo>
                    <a:pt x="151" y="790"/>
                  </a:lnTo>
                  <a:lnTo>
                    <a:pt x="181" y="799"/>
                  </a:lnTo>
                  <a:lnTo>
                    <a:pt x="196" y="808"/>
                  </a:lnTo>
                  <a:lnTo>
                    <a:pt x="213" y="811"/>
                  </a:lnTo>
                  <a:lnTo>
                    <a:pt x="232" y="815"/>
                  </a:lnTo>
                  <a:lnTo>
                    <a:pt x="250" y="818"/>
                  </a:lnTo>
                  <a:lnTo>
                    <a:pt x="268" y="818"/>
                  </a:lnTo>
                  <a:lnTo>
                    <a:pt x="293" y="801"/>
                  </a:lnTo>
                  <a:lnTo>
                    <a:pt x="310" y="774"/>
                  </a:lnTo>
                  <a:lnTo>
                    <a:pt x="342" y="777"/>
                  </a:lnTo>
                  <a:lnTo>
                    <a:pt x="390" y="773"/>
                  </a:lnTo>
                  <a:lnTo>
                    <a:pt x="434" y="760"/>
                  </a:lnTo>
                  <a:lnTo>
                    <a:pt x="474" y="730"/>
                  </a:lnTo>
                  <a:lnTo>
                    <a:pt x="510" y="695"/>
                  </a:lnTo>
                  <a:lnTo>
                    <a:pt x="550" y="666"/>
                  </a:lnTo>
                  <a:lnTo>
                    <a:pt x="595" y="641"/>
                  </a:lnTo>
                  <a:lnTo>
                    <a:pt x="612" y="626"/>
                  </a:lnTo>
                  <a:lnTo>
                    <a:pt x="644" y="587"/>
                  </a:lnTo>
                  <a:lnTo>
                    <a:pt x="659" y="566"/>
                  </a:lnTo>
                  <a:lnTo>
                    <a:pt x="688" y="530"/>
                  </a:lnTo>
                  <a:lnTo>
                    <a:pt x="832" y="494"/>
                  </a:lnTo>
                  <a:lnTo>
                    <a:pt x="930" y="447"/>
                  </a:lnTo>
                  <a:lnTo>
                    <a:pt x="950" y="407"/>
                  </a:lnTo>
                  <a:lnTo>
                    <a:pt x="949" y="384"/>
                  </a:lnTo>
                  <a:lnTo>
                    <a:pt x="943" y="345"/>
                  </a:lnTo>
                  <a:lnTo>
                    <a:pt x="946" y="327"/>
                  </a:lnTo>
                  <a:lnTo>
                    <a:pt x="946" y="307"/>
                  </a:lnTo>
                  <a:lnTo>
                    <a:pt x="929" y="249"/>
                  </a:lnTo>
                  <a:lnTo>
                    <a:pt x="919" y="233"/>
                  </a:lnTo>
                  <a:lnTo>
                    <a:pt x="913" y="215"/>
                  </a:lnTo>
                  <a:lnTo>
                    <a:pt x="906" y="168"/>
                  </a:lnTo>
                  <a:lnTo>
                    <a:pt x="911" y="128"/>
                  </a:lnTo>
                  <a:lnTo>
                    <a:pt x="907" y="95"/>
                  </a:lnTo>
                  <a:lnTo>
                    <a:pt x="893" y="66"/>
                  </a:lnTo>
                  <a:lnTo>
                    <a:pt x="927" y="45"/>
                  </a:lnTo>
                  <a:lnTo>
                    <a:pt x="1004" y="43"/>
                  </a:lnTo>
                  <a:lnTo>
                    <a:pt x="1082" y="7"/>
                  </a:lnTo>
                  <a:lnTo>
                    <a:pt x="1122" y="0"/>
                  </a:lnTo>
                  <a:lnTo>
                    <a:pt x="1165" y="10"/>
                  </a:lnTo>
                  <a:lnTo>
                    <a:pt x="1208" y="10"/>
                  </a:lnTo>
                  <a:lnTo>
                    <a:pt x="1273" y="15"/>
                  </a:lnTo>
                  <a:lnTo>
                    <a:pt x="1491" y="7"/>
                  </a:lnTo>
                  <a:lnTo>
                    <a:pt x="1547" y="113"/>
                  </a:lnTo>
                  <a:lnTo>
                    <a:pt x="1562" y="127"/>
                  </a:lnTo>
                  <a:lnTo>
                    <a:pt x="1584" y="131"/>
                  </a:lnTo>
                  <a:lnTo>
                    <a:pt x="1604" y="137"/>
                  </a:lnTo>
                  <a:lnTo>
                    <a:pt x="1639" y="168"/>
                  </a:lnTo>
                  <a:lnTo>
                    <a:pt x="1661" y="215"/>
                  </a:lnTo>
                  <a:lnTo>
                    <a:pt x="1673" y="231"/>
                  </a:lnTo>
                  <a:lnTo>
                    <a:pt x="1678" y="250"/>
                  </a:lnTo>
                  <a:lnTo>
                    <a:pt x="1675" y="273"/>
                  </a:lnTo>
                  <a:lnTo>
                    <a:pt x="1676" y="294"/>
                  </a:lnTo>
                  <a:lnTo>
                    <a:pt x="1698" y="330"/>
                  </a:lnTo>
                  <a:lnTo>
                    <a:pt x="1736" y="349"/>
                  </a:lnTo>
                  <a:lnTo>
                    <a:pt x="1763" y="380"/>
                  </a:lnTo>
                  <a:lnTo>
                    <a:pt x="1767" y="425"/>
                  </a:lnTo>
                  <a:lnTo>
                    <a:pt x="1705" y="550"/>
                  </a:lnTo>
                  <a:lnTo>
                    <a:pt x="1699" y="594"/>
                  </a:lnTo>
                  <a:lnTo>
                    <a:pt x="1702" y="617"/>
                  </a:lnTo>
                  <a:lnTo>
                    <a:pt x="1697" y="637"/>
                  </a:lnTo>
                  <a:lnTo>
                    <a:pt x="1656" y="670"/>
                  </a:lnTo>
                  <a:lnTo>
                    <a:pt x="1495" y="861"/>
                  </a:lnTo>
                  <a:lnTo>
                    <a:pt x="1455" y="896"/>
                  </a:lnTo>
                  <a:lnTo>
                    <a:pt x="1421" y="936"/>
                  </a:lnTo>
                  <a:lnTo>
                    <a:pt x="1414" y="955"/>
                  </a:lnTo>
                  <a:lnTo>
                    <a:pt x="1442" y="1022"/>
                  </a:lnTo>
                  <a:lnTo>
                    <a:pt x="1467" y="1066"/>
                  </a:lnTo>
                  <a:lnTo>
                    <a:pt x="1484" y="1083"/>
                  </a:lnTo>
                  <a:lnTo>
                    <a:pt x="1504" y="1086"/>
                  </a:lnTo>
                  <a:lnTo>
                    <a:pt x="1521" y="1071"/>
                  </a:lnTo>
                  <a:lnTo>
                    <a:pt x="1534" y="1053"/>
                  </a:lnTo>
                  <a:lnTo>
                    <a:pt x="1546" y="1036"/>
                  </a:lnTo>
                  <a:lnTo>
                    <a:pt x="1565" y="1026"/>
                  </a:lnTo>
                  <a:lnTo>
                    <a:pt x="1589" y="1037"/>
                  </a:lnTo>
                  <a:lnTo>
                    <a:pt x="1603" y="1055"/>
                  </a:lnTo>
                  <a:lnTo>
                    <a:pt x="1662" y="1110"/>
                  </a:lnTo>
                  <a:lnTo>
                    <a:pt x="1693" y="1183"/>
                  </a:lnTo>
                  <a:lnTo>
                    <a:pt x="1693" y="1223"/>
                  </a:lnTo>
                  <a:lnTo>
                    <a:pt x="1701" y="1265"/>
                  </a:lnTo>
                  <a:lnTo>
                    <a:pt x="1716" y="1298"/>
                  </a:lnTo>
                  <a:close/>
                </a:path>
              </a:pathLst>
            </a:custGeom>
            <a:solidFill>
              <a:srgbClr val="E6E6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42"/>
            <p:cNvSpPr>
              <a:spLocks/>
            </p:cNvSpPr>
            <p:nvPr/>
          </p:nvSpPr>
          <p:spPr bwMode="auto">
            <a:xfrm>
              <a:off x="6870700" y="3571876"/>
              <a:ext cx="935038" cy="1038225"/>
            </a:xfrm>
            <a:custGeom>
              <a:avLst/>
              <a:gdLst>
                <a:gd name="T0" fmla="*/ 1688 w 1767"/>
                <a:gd name="T1" fmla="*/ 1366 h 1963"/>
                <a:gd name="T2" fmla="*/ 1620 w 1767"/>
                <a:gd name="T3" fmla="*/ 1447 h 1963"/>
                <a:gd name="T4" fmla="*/ 1678 w 1767"/>
                <a:gd name="T5" fmla="*/ 1506 h 1963"/>
                <a:gd name="T6" fmla="*/ 1698 w 1767"/>
                <a:gd name="T7" fmla="*/ 1564 h 1963"/>
                <a:gd name="T8" fmla="*/ 1673 w 1767"/>
                <a:gd name="T9" fmla="*/ 1562 h 1963"/>
                <a:gd name="T10" fmla="*/ 1629 w 1767"/>
                <a:gd name="T11" fmla="*/ 1601 h 1963"/>
                <a:gd name="T12" fmla="*/ 1602 w 1767"/>
                <a:gd name="T13" fmla="*/ 1615 h 1963"/>
                <a:gd name="T14" fmla="*/ 1589 w 1767"/>
                <a:gd name="T15" fmla="*/ 1626 h 1963"/>
                <a:gd name="T16" fmla="*/ 1502 w 1767"/>
                <a:gd name="T17" fmla="*/ 1702 h 1963"/>
                <a:gd name="T18" fmla="*/ 1519 w 1767"/>
                <a:gd name="T19" fmla="*/ 1754 h 1963"/>
                <a:gd name="T20" fmla="*/ 1480 w 1767"/>
                <a:gd name="T21" fmla="*/ 1850 h 1963"/>
                <a:gd name="T22" fmla="*/ 1413 w 1767"/>
                <a:gd name="T23" fmla="*/ 1896 h 1963"/>
                <a:gd name="T24" fmla="*/ 1379 w 1767"/>
                <a:gd name="T25" fmla="*/ 1956 h 1963"/>
                <a:gd name="T26" fmla="*/ 1336 w 1767"/>
                <a:gd name="T27" fmla="*/ 1955 h 1963"/>
                <a:gd name="T28" fmla="*/ 1318 w 1767"/>
                <a:gd name="T29" fmla="*/ 1962 h 1963"/>
                <a:gd name="T30" fmla="*/ 1235 w 1767"/>
                <a:gd name="T31" fmla="*/ 1961 h 1963"/>
                <a:gd name="T32" fmla="*/ 1200 w 1767"/>
                <a:gd name="T33" fmla="*/ 1850 h 1963"/>
                <a:gd name="T34" fmla="*/ 1166 w 1767"/>
                <a:gd name="T35" fmla="*/ 1754 h 1963"/>
                <a:gd name="T36" fmla="*/ 1072 w 1767"/>
                <a:gd name="T37" fmla="*/ 1669 h 1963"/>
                <a:gd name="T38" fmla="*/ 946 w 1767"/>
                <a:gd name="T39" fmla="*/ 1588 h 1963"/>
                <a:gd name="T40" fmla="*/ 904 w 1767"/>
                <a:gd name="T41" fmla="*/ 1529 h 1963"/>
                <a:gd name="T42" fmla="*/ 878 w 1767"/>
                <a:gd name="T43" fmla="*/ 1640 h 1963"/>
                <a:gd name="T44" fmla="*/ 862 w 1767"/>
                <a:gd name="T45" fmla="*/ 1656 h 1963"/>
                <a:gd name="T46" fmla="*/ 694 w 1767"/>
                <a:gd name="T47" fmla="*/ 1691 h 1963"/>
                <a:gd name="T48" fmla="*/ 648 w 1767"/>
                <a:gd name="T49" fmla="*/ 1618 h 1963"/>
                <a:gd name="T50" fmla="*/ 468 w 1767"/>
                <a:gd name="T51" fmla="*/ 1741 h 1963"/>
                <a:gd name="T52" fmla="*/ 415 w 1767"/>
                <a:gd name="T53" fmla="*/ 1737 h 1963"/>
                <a:gd name="T54" fmla="*/ 327 w 1767"/>
                <a:gd name="T55" fmla="*/ 1906 h 1963"/>
                <a:gd name="T56" fmla="*/ 346 w 1767"/>
                <a:gd name="T57" fmla="*/ 1703 h 1963"/>
                <a:gd name="T58" fmla="*/ 442 w 1767"/>
                <a:gd name="T59" fmla="*/ 1506 h 1963"/>
                <a:gd name="T60" fmla="*/ 470 w 1767"/>
                <a:gd name="T61" fmla="*/ 1262 h 1963"/>
                <a:gd name="T62" fmla="*/ 187 w 1767"/>
                <a:gd name="T63" fmla="*/ 1079 h 1963"/>
                <a:gd name="T64" fmla="*/ 6 w 1767"/>
                <a:gd name="T65" fmla="*/ 1108 h 1963"/>
                <a:gd name="T66" fmla="*/ 144 w 1767"/>
                <a:gd name="T67" fmla="*/ 967 h 1963"/>
                <a:gd name="T68" fmla="*/ 151 w 1767"/>
                <a:gd name="T69" fmla="*/ 918 h 1963"/>
                <a:gd name="T70" fmla="*/ 126 w 1767"/>
                <a:gd name="T71" fmla="*/ 810 h 1963"/>
                <a:gd name="T72" fmla="*/ 196 w 1767"/>
                <a:gd name="T73" fmla="*/ 808 h 1963"/>
                <a:gd name="T74" fmla="*/ 268 w 1767"/>
                <a:gd name="T75" fmla="*/ 818 h 1963"/>
                <a:gd name="T76" fmla="*/ 390 w 1767"/>
                <a:gd name="T77" fmla="*/ 773 h 1963"/>
                <a:gd name="T78" fmla="*/ 550 w 1767"/>
                <a:gd name="T79" fmla="*/ 666 h 1963"/>
                <a:gd name="T80" fmla="*/ 659 w 1767"/>
                <a:gd name="T81" fmla="*/ 566 h 1963"/>
                <a:gd name="T82" fmla="*/ 950 w 1767"/>
                <a:gd name="T83" fmla="*/ 407 h 1963"/>
                <a:gd name="T84" fmla="*/ 946 w 1767"/>
                <a:gd name="T85" fmla="*/ 307 h 1963"/>
                <a:gd name="T86" fmla="*/ 906 w 1767"/>
                <a:gd name="T87" fmla="*/ 168 h 1963"/>
                <a:gd name="T88" fmla="*/ 927 w 1767"/>
                <a:gd name="T89" fmla="*/ 45 h 1963"/>
                <a:gd name="T90" fmla="*/ 1165 w 1767"/>
                <a:gd name="T91" fmla="*/ 10 h 1963"/>
                <a:gd name="T92" fmla="*/ 1547 w 1767"/>
                <a:gd name="T93" fmla="*/ 113 h 1963"/>
                <a:gd name="T94" fmla="*/ 1639 w 1767"/>
                <a:gd name="T95" fmla="*/ 168 h 1963"/>
                <a:gd name="T96" fmla="*/ 1675 w 1767"/>
                <a:gd name="T97" fmla="*/ 273 h 1963"/>
                <a:gd name="T98" fmla="*/ 1763 w 1767"/>
                <a:gd name="T99" fmla="*/ 380 h 1963"/>
                <a:gd name="T100" fmla="*/ 1702 w 1767"/>
                <a:gd name="T101" fmla="*/ 617 h 1963"/>
                <a:gd name="T102" fmla="*/ 1455 w 1767"/>
                <a:gd name="T103" fmla="*/ 896 h 1963"/>
                <a:gd name="T104" fmla="*/ 1467 w 1767"/>
                <a:gd name="T105" fmla="*/ 1066 h 1963"/>
                <a:gd name="T106" fmla="*/ 1534 w 1767"/>
                <a:gd name="T107" fmla="*/ 1053 h 1963"/>
                <a:gd name="T108" fmla="*/ 1603 w 1767"/>
                <a:gd name="T109" fmla="*/ 1055 h 1963"/>
                <a:gd name="T110" fmla="*/ 1701 w 1767"/>
                <a:gd name="T111" fmla="*/ 1265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7" h="1963">
                  <a:moveTo>
                    <a:pt x="1716" y="1298"/>
                  </a:moveTo>
                  <a:lnTo>
                    <a:pt x="1725" y="1329"/>
                  </a:lnTo>
                  <a:lnTo>
                    <a:pt x="1725" y="1330"/>
                  </a:lnTo>
                  <a:lnTo>
                    <a:pt x="1688" y="1366"/>
                  </a:lnTo>
                  <a:lnTo>
                    <a:pt x="1650" y="1422"/>
                  </a:lnTo>
                  <a:lnTo>
                    <a:pt x="1636" y="1433"/>
                  </a:lnTo>
                  <a:lnTo>
                    <a:pt x="1625" y="1442"/>
                  </a:lnTo>
                  <a:lnTo>
                    <a:pt x="1620" y="1447"/>
                  </a:lnTo>
                  <a:lnTo>
                    <a:pt x="1623" y="1451"/>
                  </a:lnTo>
                  <a:lnTo>
                    <a:pt x="1638" y="1453"/>
                  </a:lnTo>
                  <a:lnTo>
                    <a:pt x="1648" y="1461"/>
                  </a:lnTo>
                  <a:lnTo>
                    <a:pt x="1678" y="1506"/>
                  </a:lnTo>
                  <a:lnTo>
                    <a:pt x="1702" y="1531"/>
                  </a:lnTo>
                  <a:lnTo>
                    <a:pt x="1711" y="1546"/>
                  </a:lnTo>
                  <a:lnTo>
                    <a:pt x="1705" y="1562"/>
                  </a:lnTo>
                  <a:lnTo>
                    <a:pt x="1698" y="1564"/>
                  </a:lnTo>
                  <a:lnTo>
                    <a:pt x="1693" y="1563"/>
                  </a:lnTo>
                  <a:lnTo>
                    <a:pt x="1688" y="1560"/>
                  </a:lnTo>
                  <a:lnTo>
                    <a:pt x="1680" y="1559"/>
                  </a:lnTo>
                  <a:lnTo>
                    <a:pt x="1673" y="1562"/>
                  </a:lnTo>
                  <a:lnTo>
                    <a:pt x="1666" y="1566"/>
                  </a:lnTo>
                  <a:lnTo>
                    <a:pt x="1639" y="1588"/>
                  </a:lnTo>
                  <a:lnTo>
                    <a:pt x="1631" y="1596"/>
                  </a:lnTo>
                  <a:lnTo>
                    <a:pt x="1629" y="1601"/>
                  </a:lnTo>
                  <a:lnTo>
                    <a:pt x="1623" y="1612"/>
                  </a:lnTo>
                  <a:lnTo>
                    <a:pt x="1619" y="1613"/>
                  </a:lnTo>
                  <a:lnTo>
                    <a:pt x="1610" y="1614"/>
                  </a:lnTo>
                  <a:lnTo>
                    <a:pt x="1602" y="1615"/>
                  </a:lnTo>
                  <a:lnTo>
                    <a:pt x="1596" y="1615"/>
                  </a:lnTo>
                  <a:lnTo>
                    <a:pt x="1593" y="1615"/>
                  </a:lnTo>
                  <a:lnTo>
                    <a:pt x="1591" y="1619"/>
                  </a:lnTo>
                  <a:lnTo>
                    <a:pt x="1589" y="1626"/>
                  </a:lnTo>
                  <a:lnTo>
                    <a:pt x="1586" y="1630"/>
                  </a:lnTo>
                  <a:lnTo>
                    <a:pt x="1551" y="1653"/>
                  </a:lnTo>
                  <a:lnTo>
                    <a:pt x="1514" y="1688"/>
                  </a:lnTo>
                  <a:lnTo>
                    <a:pt x="1502" y="1702"/>
                  </a:lnTo>
                  <a:lnTo>
                    <a:pt x="1498" y="1719"/>
                  </a:lnTo>
                  <a:lnTo>
                    <a:pt x="1502" y="1728"/>
                  </a:lnTo>
                  <a:lnTo>
                    <a:pt x="1516" y="1745"/>
                  </a:lnTo>
                  <a:lnTo>
                    <a:pt x="1519" y="1754"/>
                  </a:lnTo>
                  <a:lnTo>
                    <a:pt x="1518" y="1772"/>
                  </a:lnTo>
                  <a:lnTo>
                    <a:pt x="1514" y="1789"/>
                  </a:lnTo>
                  <a:lnTo>
                    <a:pt x="1495" y="1830"/>
                  </a:lnTo>
                  <a:lnTo>
                    <a:pt x="1480" y="1850"/>
                  </a:lnTo>
                  <a:lnTo>
                    <a:pt x="1463" y="1860"/>
                  </a:lnTo>
                  <a:lnTo>
                    <a:pt x="1439" y="1862"/>
                  </a:lnTo>
                  <a:lnTo>
                    <a:pt x="1423" y="1875"/>
                  </a:lnTo>
                  <a:lnTo>
                    <a:pt x="1413" y="1896"/>
                  </a:lnTo>
                  <a:lnTo>
                    <a:pt x="1410" y="1922"/>
                  </a:lnTo>
                  <a:lnTo>
                    <a:pt x="1406" y="1936"/>
                  </a:lnTo>
                  <a:lnTo>
                    <a:pt x="1394" y="1947"/>
                  </a:lnTo>
                  <a:lnTo>
                    <a:pt x="1379" y="1956"/>
                  </a:lnTo>
                  <a:lnTo>
                    <a:pt x="1363" y="1959"/>
                  </a:lnTo>
                  <a:lnTo>
                    <a:pt x="1355" y="1958"/>
                  </a:lnTo>
                  <a:lnTo>
                    <a:pt x="1343" y="1955"/>
                  </a:lnTo>
                  <a:lnTo>
                    <a:pt x="1336" y="1955"/>
                  </a:lnTo>
                  <a:lnTo>
                    <a:pt x="1333" y="1956"/>
                  </a:lnTo>
                  <a:lnTo>
                    <a:pt x="1327" y="1961"/>
                  </a:lnTo>
                  <a:lnTo>
                    <a:pt x="1324" y="1963"/>
                  </a:lnTo>
                  <a:lnTo>
                    <a:pt x="1318" y="1962"/>
                  </a:lnTo>
                  <a:lnTo>
                    <a:pt x="1311" y="1958"/>
                  </a:lnTo>
                  <a:lnTo>
                    <a:pt x="1308" y="1958"/>
                  </a:lnTo>
                  <a:lnTo>
                    <a:pt x="1252" y="1963"/>
                  </a:lnTo>
                  <a:lnTo>
                    <a:pt x="1235" y="1961"/>
                  </a:lnTo>
                  <a:lnTo>
                    <a:pt x="1225" y="1950"/>
                  </a:lnTo>
                  <a:lnTo>
                    <a:pt x="1213" y="1922"/>
                  </a:lnTo>
                  <a:lnTo>
                    <a:pt x="1202" y="1873"/>
                  </a:lnTo>
                  <a:lnTo>
                    <a:pt x="1200" y="1850"/>
                  </a:lnTo>
                  <a:lnTo>
                    <a:pt x="1201" y="1825"/>
                  </a:lnTo>
                  <a:lnTo>
                    <a:pt x="1199" y="1795"/>
                  </a:lnTo>
                  <a:lnTo>
                    <a:pt x="1188" y="1770"/>
                  </a:lnTo>
                  <a:lnTo>
                    <a:pt x="1166" y="1754"/>
                  </a:lnTo>
                  <a:lnTo>
                    <a:pt x="1109" y="1745"/>
                  </a:lnTo>
                  <a:lnTo>
                    <a:pt x="1088" y="1725"/>
                  </a:lnTo>
                  <a:lnTo>
                    <a:pt x="1077" y="1697"/>
                  </a:lnTo>
                  <a:lnTo>
                    <a:pt x="1072" y="1669"/>
                  </a:lnTo>
                  <a:lnTo>
                    <a:pt x="1061" y="1643"/>
                  </a:lnTo>
                  <a:lnTo>
                    <a:pt x="1041" y="1632"/>
                  </a:lnTo>
                  <a:lnTo>
                    <a:pt x="989" y="1612"/>
                  </a:lnTo>
                  <a:lnTo>
                    <a:pt x="946" y="1588"/>
                  </a:lnTo>
                  <a:lnTo>
                    <a:pt x="930" y="1583"/>
                  </a:lnTo>
                  <a:lnTo>
                    <a:pt x="920" y="1574"/>
                  </a:lnTo>
                  <a:lnTo>
                    <a:pt x="916" y="1544"/>
                  </a:lnTo>
                  <a:lnTo>
                    <a:pt x="904" y="1529"/>
                  </a:lnTo>
                  <a:lnTo>
                    <a:pt x="894" y="1546"/>
                  </a:lnTo>
                  <a:lnTo>
                    <a:pt x="888" y="1569"/>
                  </a:lnTo>
                  <a:lnTo>
                    <a:pt x="883" y="1593"/>
                  </a:lnTo>
                  <a:lnTo>
                    <a:pt x="878" y="1640"/>
                  </a:lnTo>
                  <a:lnTo>
                    <a:pt x="876" y="1641"/>
                  </a:lnTo>
                  <a:lnTo>
                    <a:pt x="872" y="1642"/>
                  </a:lnTo>
                  <a:lnTo>
                    <a:pt x="869" y="1646"/>
                  </a:lnTo>
                  <a:lnTo>
                    <a:pt x="862" y="1656"/>
                  </a:lnTo>
                  <a:lnTo>
                    <a:pt x="856" y="1664"/>
                  </a:lnTo>
                  <a:lnTo>
                    <a:pt x="854" y="1674"/>
                  </a:lnTo>
                  <a:lnTo>
                    <a:pt x="852" y="1689"/>
                  </a:lnTo>
                  <a:lnTo>
                    <a:pt x="694" y="1691"/>
                  </a:lnTo>
                  <a:lnTo>
                    <a:pt x="677" y="1684"/>
                  </a:lnTo>
                  <a:lnTo>
                    <a:pt x="664" y="1676"/>
                  </a:lnTo>
                  <a:lnTo>
                    <a:pt x="658" y="1663"/>
                  </a:lnTo>
                  <a:lnTo>
                    <a:pt x="648" y="1618"/>
                  </a:lnTo>
                  <a:lnTo>
                    <a:pt x="643" y="1607"/>
                  </a:lnTo>
                  <a:lnTo>
                    <a:pt x="635" y="1605"/>
                  </a:lnTo>
                  <a:lnTo>
                    <a:pt x="620" y="1614"/>
                  </a:lnTo>
                  <a:lnTo>
                    <a:pt x="468" y="1741"/>
                  </a:lnTo>
                  <a:lnTo>
                    <a:pt x="454" y="1748"/>
                  </a:lnTo>
                  <a:lnTo>
                    <a:pt x="442" y="1745"/>
                  </a:lnTo>
                  <a:lnTo>
                    <a:pt x="430" y="1738"/>
                  </a:lnTo>
                  <a:lnTo>
                    <a:pt x="415" y="1737"/>
                  </a:lnTo>
                  <a:lnTo>
                    <a:pt x="404" y="1751"/>
                  </a:lnTo>
                  <a:lnTo>
                    <a:pt x="356" y="1901"/>
                  </a:lnTo>
                  <a:lnTo>
                    <a:pt x="349" y="1906"/>
                  </a:lnTo>
                  <a:lnTo>
                    <a:pt x="327" y="1906"/>
                  </a:lnTo>
                  <a:lnTo>
                    <a:pt x="327" y="1906"/>
                  </a:lnTo>
                  <a:lnTo>
                    <a:pt x="341" y="1847"/>
                  </a:lnTo>
                  <a:lnTo>
                    <a:pt x="349" y="1744"/>
                  </a:lnTo>
                  <a:lnTo>
                    <a:pt x="346" y="1703"/>
                  </a:lnTo>
                  <a:lnTo>
                    <a:pt x="368" y="1596"/>
                  </a:lnTo>
                  <a:lnTo>
                    <a:pt x="386" y="1560"/>
                  </a:lnTo>
                  <a:lnTo>
                    <a:pt x="411" y="1528"/>
                  </a:lnTo>
                  <a:lnTo>
                    <a:pt x="442" y="1506"/>
                  </a:lnTo>
                  <a:lnTo>
                    <a:pt x="469" y="1482"/>
                  </a:lnTo>
                  <a:lnTo>
                    <a:pt x="474" y="1409"/>
                  </a:lnTo>
                  <a:lnTo>
                    <a:pt x="498" y="1334"/>
                  </a:lnTo>
                  <a:lnTo>
                    <a:pt x="470" y="1262"/>
                  </a:lnTo>
                  <a:lnTo>
                    <a:pt x="407" y="1206"/>
                  </a:lnTo>
                  <a:lnTo>
                    <a:pt x="352" y="1137"/>
                  </a:lnTo>
                  <a:lnTo>
                    <a:pt x="281" y="1089"/>
                  </a:lnTo>
                  <a:lnTo>
                    <a:pt x="187" y="1079"/>
                  </a:lnTo>
                  <a:lnTo>
                    <a:pt x="91" y="1081"/>
                  </a:lnTo>
                  <a:lnTo>
                    <a:pt x="68" y="1086"/>
                  </a:lnTo>
                  <a:lnTo>
                    <a:pt x="26" y="1105"/>
                  </a:lnTo>
                  <a:lnTo>
                    <a:pt x="6" y="1108"/>
                  </a:lnTo>
                  <a:lnTo>
                    <a:pt x="0" y="1095"/>
                  </a:lnTo>
                  <a:lnTo>
                    <a:pt x="32" y="1045"/>
                  </a:lnTo>
                  <a:lnTo>
                    <a:pt x="55" y="1026"/>
                  </a:lnTo>
                  <a:lnTo>
                    <a:pt x="144" y="967"/>
                  </a:lnTo>
                  <a:lnTo>
                    <a:pt x="157" y="956"/>
                  </a:lnTo>
                  <a:lnTo>
                    <a:pt x="156" y="940"/>
                  </a:lnTo>
                  <a:lnTo>
                    <a:pt x="149" y="928"/>
                  </a:lnTo>
                  <a:lnTo>
                    <a:pt x="151" y="918"/>
                  </a:lnTo>
                  <a:lnTo>
                    <a:pt x="148" y="885"/>
                  </a:lnTo>
                  <a:lnTo>
                    <a:pt x="117" y="844"/>
                  </a:lnTo>
                  <a:lnTo>
                    <a:pt x="119" y="826"/>
                  </a:lnTo>
                  <a:lnTo>
                    <a:pt x="126" y="810"/>
                  </a:lnTo>
                  <a:lnTo>
                    <a:pt x="137" y="795"/>
                  </a:lnTo>
                  <a:lnTo>
                    <a:pt x="151" y="790"/>
                  </a:lnTo>
                  <a:lnTo>
                    <a:pt x="181" y="799"/>
                  </a:lnTo>
                  <a:lnTo>
                    <a:pt x="196" y="808"/>
                  </a:lnTo>
                  <a:lnTo>
                    <a:pt x="213" y="811"/>
                  </a:lnTo>
                  <a:lnTo>
                    <a:pt x="232" y="815"/>
                  </a:lnTo>
                  <a:lnTo>
                    <a:pt x="250" y="818"/>
                  </a:lnTo>
                  <a:lnTo>
                    <a:pt x="268" y="818"/>
                  </a:lnTo>
                  <a:lnTo>
                    <a:pt x="293" y="801"/>
                  </a:lnTo>
                  <a:lnTo>
                    <a:pt x="310" y="774"/>
                  </a:lnTo>
                  <a:lnTo>
                    <a:pt x="342" y="777"/>
                  </a:lnTo>
                  <a:lnTo>
                    <a:pt x="390" y="773"/>
                  </a:lnTo>
                  <a:lnTo>
                    <a:pt x="434" y="760"/>
                  </a:lnTo>
                  <a:lnTo>
                    <a:pt x="474" y="730"/>
                  </a:lnTo>
                  <a:lnTo>
                    <a:pt x="510" y="695"/>
                  </a:lnTo>
                  <a:lnTo>
                    <a:pt x="550" y="666"/>
                  </a:lnTo>
                  <a:lnTo>
                    <a:pt x="595" y="641"/>
                  </a:lnTo>
                  <a:lnTo>
                    <a:pt x="612" y="626"/>
                  </a:lnTo>
                  <a:lnTo>
                    <a:pt x="644" y="587"/>
                  </a:lnTo>
                  <a:lnTo>
                    <a:pt x="659" y="566"/>
                  </a:lnTo>
                  <a:lnTo>
                    <a:pt x="688" y="530"/>
                  </a:lnTo>
                  <a:lnTo>
                    <a:pt x="832" y="494"/>
                  </a:lnTo>
                  <a:lnTo>
                    <a:pt x="930" y="447"/>
                  </a:lnTo>
                  <a:lnTo>
                    <a:pt x="950" y="407"/>
                  </a:lnTo>
                  <a:lnTo>
                    <a:pt x="949" y="384"/>
                  </a:lnTo>
                  <a:lnTo>
                    <a:pt x="943" y="345"/>
                  </a:lnTo>
                  <a:lnTo>
                    <a:pt x="946" y="327"/>
                  </a:lnTo>
                  <a:lnTo>
                    <a:pt x="946" y="307"/>
                  </a:lnTo>
                  <a:lnTo>
                    <a:pt x="929" y="249"/>
                  </a:lnTo>
                  <a:lnTo>
                    <a:pt x="919" y="233"/>
                  </a:lnTo>
                  <a:lnTo>
                    <a:pt x="913" y="215"/>
                  </a:lnTo>
                  <a:lnTo>
                    <a:pt x="906" y="168"/>
                  </a:lnTo>
                  <a:lnTo>
                    <a:pt x="911" y="128"/>
                  </a:lnTo>
                  <a:lnTo>
                    <a:pt x="907" y="95"/>
                  </a:lnTo>
                  <a:lnTo>
                    <a:pt x="893" y="66"/>
                  </a:lnTo>
                  <a:lnTo>
                    <a:pt x="927" y="45"/>
                  </a:lnTo>
                  <a:lnTo>
                    <a:pt x="1004" y="43"/>
                  </a:lnTo>
                  <a:lnTo>
                    <a:pt x="1082" y="7"/>
                  </a:lnTo>
                  <a:lnTo>
                    <a:pt x="1122" y="0"/>
                  </a:lnTo>
                  <a:lnTo>
                    <a:pt x="1165" y="10"/>
                  </a:lnTo>
                  <a:lnTo>
                    <a:pt x="1208" y="10"/>
                  </a:lnTo>
                  <a:lnTo>
                    <a:pt x="1273" y="15"/>
                  </a:lnTo>
                  <a:lnTo>
                    <a:pt x="1491" y="7"/>
                  </a:lnTo>
                  <a:lnTo>
                    <a:pt x="1547" y="113"/>
                  </a:lnTo>
                  <a:lnTo>
                    <a:pt x="1562" y="127"/>
                  </a:lnTo>
                  <a:lnTo>
                    <a:pt x="1584" y="131"/>
                  </a:lnTo>
                  <a:lnTo>
                    <a:pt x="1604" y="137"/>
                  </a:lnTo>
                  <a:lnTo>
                    <a:pt x="1639" y="168"/>
                  </a:lnTo>
                  <a:lnTo>
                    <a:pt x="1661" y="215"/>
                  </a:lnTo>
                  <a:lnTo>
                    <a:pt x="1673" y="231"/>
                  </a:lnTo>
                  <a:lnTo>
                    <a:pt x="1678" y="250"/>
                  </a:lnTo>
                  <a:lnTo>
                    <a:pt x="1675" y="273"/>
                  </a:lnTo>
                  <a:lnTo>
                    <a:pt x="1676" y="294"/>
                  </a:lnTo>
                  <a:lnTo>
                    <a:pt x="1698" y="330"/>
                  </a:lnTo>
                  <a:lnTo>
                    <a:pt x="1736" y="349"/>
                  </a:lnTo>
                  <a:lnTo>
                    <a:pt x="1763" y="380"/>
                  </a:lnTo>
                  <a:lnTo>
                    <a:pt x="1767" y="425"/>
                  </a:lnTo>
                  <a:lnTo>
                    <a:pt x="1705" y="550"/>
                  </a:lnTo>
                  <a:lnTo>
                    <a:pt x="1699" y="594"/>
                  </a:lnTo>
                  <a:lnTo>
                    <a:pt x="1702" y="617"/>
                  </a:lnTo>
                  <a:lnTo>
                    <a:pt x="1697" y="637"/>
                  </a:lnTo>
                  <a:lnTo>
                    <a:pt x="1656" y="670"/>
                  </a:lnTo>
                  <a:lnTo>
                    <a:pt x="1495" y="861"/>
                  </a:lnTo>
                  <a:lnTo>
                    <a:pt x="1455" y="896"/>
                  </a:lnTo>
                  <a:lnTo>
                    <a:pt x="1421" y="936"/>
                  </a:lnTo>
                  <a:lnTo>
                    <a:pt x="1414" y="955"/>
                  </a:lnTo>
                  <a:lnTo>
                    <a:pt x="1442" y="1022"/>
                  </a:lnTo>
                  <a:lnTo>
                    <a:pt x="1467" y="1066"/>
                  </a:lnTo>
                  <a:lnTo>
                    <a:pt x="1484" y="1083"/>
                  </a:lnTo>
                  <a:lnTo>
                    <a:pt x="1504" y="1086"/>
                  </a:lnTo>
                  <a:lnTo>
                    <a:pt x="1521" y="1071"/>
                  </a:lnTo>
                  <a:lnTo>
                    <a:pt x="1534" y="1053"/>
                  </a:lnTo>
                  <a:lnTo>
                    <a:pt x="1546" y="1036"/>
                  </a:lnTo>
                  <a:lnTo>
                    <a:pt x="1565" y="1026"/>
                  </a:lnTo>
                  <a:lnTo>
                    <a:pt x="1589" y="1037"/>
                  </a:lnTo>
                  <a:lnTo>
                    <a:pt x="1603" y="1055"/>
                  </a:lnTo>
                  <a:lnTo>
                    <a:pt x="1662" y="1110"/>
                  </a:lnTo>
                  <a:lnTo>
                    <a:pt x="1693" y="1183"/>
                  </a:lnTo>
                  <a:lnTo>
                    <a:pt x="1693" y="1223"/>
                  </a:lnTo>
                  <a:lnTo>
                    <a:pt x="1701" y="1265"/>
                  </a:lnTo>
                  <a:lnTo>
                    <a:pt x="1716" y="1298"/>
                  </a:lnTo>
                  <a:close/>
                </a:path>
              </a:pathLst>
            </a:custGeom>
            <a:noFill/>
            <a:ln w="6">
              <a:solidFill>
                <a:srgbClr val="6C6D7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Freeform 43"/>
            <p:cNvSpPr>
              <a:spLocks/>
            </p:cNvSpPr>
            <p:nvPr/>
          </p:nvSpPr>
          <p:spPr bwMode="auto">
            <a:xfrm>
              <a:off x="4778375" y="3392488"/>
              <a:ext cx="1143000" cy="714375"/>
            </a:xfrm>
            <a:custGeom>
              <a:avLst/>
              <a:gdLst>
                <a:gd name="T0" fmla="*/ 0 w 2161"/>
                <a:gd name="T1" fmla="*/ 845 h 1349"/>
                <a:gd name="T2" fmla="*/ 15 w 2161"/>
                <a:gd name="T3" fmla="*/ 817 h 1349"/>
                <a:gd name="T4" fmla="*/ 22 w 2161"/>
                <a:gd name="T5" fmla="*/ 771 h 1349"/>
                <a:gd name="T6" fmla="*/ 23 w 2161"/>
                <a:gd name="T7" fmla="*/ 752 h 1349"/>
                <a:gd name="T8" fmla="*/ 77 w 2161"/>
                <a:gd name="T9" fmla="*/ 680 h 1349"/>
                <a:gd name="T10" fmla="*/ 109 w 2161"/>
                <a:gd name="T11" fmla="*/ 662 h 1349"/>
                <a:gd name="T12" fmla="*/ 153 w 2161"/>
                <a:gd name="T13" fmla="*/ 674 h 1349"/>
                <a:gd name="T14" fmla="*/ 249 w 2161"/>
                <a:gd name="T15" fmla="*/ 569 h 1349"/>
                <a:gd name="T16" fmla="*/ 256 w 2161"/>
                <a:gd name="T17" fmla="*/ 462 h 1349"/>
                <a:gd name="T18" fmla="*/ 280 w 2161"/>
                <a:gd name="T19" fmla="*/ 403 h 1349"/>
                <a:gd name="T20" fmla="*/ 319 w 2161"/>
                <a:gd name="T21" fmla="*/ 334 h 1349"/>
                <a:gd name="T22" fmla="*/ 377 w 2161"/>
                <a:gd name="T23" fmla="*/ 308 h 1349"/>
                <a:gd name="T24" fmla="*/ 367 w 2161"/>
                <a:gd name="T25" fmla="*/ 227 h 1349"/>
                <a:gd name="T26" fmla="*/ 488 w 2161"/>
                <a:gd name="T27" fmla="*/ 186 h 1349"/>
                <a:gd name="T28" fmla="*/ 545 w 2161"/>
                <a:gd name="T29" fmla="*/ 59 h 1349"/>
                <a:gd name="T30" fmla="*/ 582 w 2161"/>
                <a:gd name="T31" fmla="*/ 16 h 1349"/>
                <a:gd name="T32" fmla="*/ 782 w 2161"/>
                <a:gd name="T33" fmla="*/ 6 h 1349"/>
                <a:gd name="T34" fmla="*/ 1048 w 2161"/>
                <a:gd name="T35" fmla="*/ 276 h 1349"/>
                <a:gd name="T36" fmla="*/ 1117 w 2161"/>
                <a:gd name="T37" fmla="*/ 442 h 1349"/>
                <a:gd name="T38" fmla="*/ 1173 w 2161"/>
                <a:gd name="T39" fmla="*/ 489 h 1349"/>
                <a:gd name="T40" fmla="*/ 1182 w 2161"/>
                <a:gd name="T41" fmla="*/ 519 h 1349"/>
                <a:gd name="T42" fmla="*/ 1258 w 2161"/>
                <a:gd name="T43" fmla="*/ 554 h 1349"/>
                <a:gd name="T44" fmla="*/ 1285 w 2161"/>
                <a:gd name="T45" fmla="*/ 625 h 1349"/>
                <a:gd name="T46" fmla="*/ 1404 w 2161"/>
                <a:gd name="T47" fmla="*/ 587 h 1349"/>
                <a:gd name="T48" fmla="*/ 1460 w 2161"/>
                <a:gd name="T49" fmla="*/ 619 h 1349"/>
                <a:gd name="T50" fmla="*/ 1526 w 2161"/>
                <a:gd name="T51" fmla="*/ 672 h 1349"/>
                <a:gd name="T52" fmla="*/ 1538 w 2161"/>
                <a:gd name="T53" fmla="*/ 707 h 1349"/>
                <a:gd name="T54" fmla="*/ 1665 w 2161"/>
                <a:gd name="T55" fmla="*/ 722 h 1349"/>
                <a:gd name="T56" fmla="*/ 1705 w 2161"/>
                <a:gd name="T57" fmla="*/ 749 h 1349"/>
                <a:gd name="T58" fmla="*/ 1754 w 2161"/>
                <a:gd name="T59" fmla="*/ 763 h 1349"/>
                <a:gd name="T60" fmla="*/ 1791 w 2161"/>
                <a:gd name="T61" fmla="*/ 807 h 1349"/>
                <a:gd name="T62" fmla="*/ 1852 w 2161"/>
                <a:gd name="T63" fmla="*/ 823 h 1349"/>
                <a:gd name="T64" fmla="*/ 1894 w 2161"/>
                <a:gd name="T65" fmla="*/ 865 h 1349"/>
                <a:gd name="T66" fmla="*/ 1975 w 2161"/>
                <a:gd name="T67" fmla="*/ 874 h 1349"/>
                <a:gd name="T68" fmla="*/ 2094 w 2161"/>
                <a:gd name="T69" fmla="*/ 862 h 1349"/>
                <a:gd name="T70" fmla="*/ 2134 w 2161"/>
                <a:gd name="T71" fmla="*/ 911 h 1349"/>
                <a:gd name="T72" fmla="*/ 2061 w 2161"/>
                <a:gd name="T73" fmla="*/ 1098 h 1349"/>
                <a:gd name="T74" fmla="*/ 1752 w 2161"/>
                <a:gd name="T75" fmla="*/ 1011 h 1349"/>
                <a:gd name="T76" fmla="*/ 1643 w 2161"/>
                <a:gd name="T77" fmla="*/ 1170 h 1349"/>
                <a:gd name="T78" fmla="*/ 1737 w 2161"/>
                <a:gd name="T79" fmla="*/ 1249 h 1349"/>
                <a:gd name="T80" fmla="*/ 1635 w 2161"/>
                <a:gd name="T81" fmla="*/ 1331 h 1349"/>
                <a:gd name="T82" fmla="*/ 1575 w 2161"/>
                <a:gd name="T83" fmla="*/ 1346 h 1349"/>
                <a:gd name="T84" fmla="*/ 1456 w 2161"/>
                <a:gd name="T85" fmla="*/ 1315 h 1349"/>
                <a:gd name="T86" fmla="*/ 1373 w 2161"/>
                <a:gd name="T87" fmla="*/ 1280 h 1349"/>
                <a:gd name="T88" fmla="*/ 1282 w 2161"/>
                <a:gd name="T89" fmla="*/ 1292 h 1349"/>
                <a:gd name="T90" fmla="*/ 1133 w 2161"/>
                <a:gd name="T91" fmla="*/ 1308 h 1349"/>
                <a:gd name="T92" fmla="*/ 1066 w 2161"/>
                <a:gd name="T93" fmla="*/ 1193 h 1349"/>
                <a:gd name="T94" fmla="*/ 969 w 2161"/>
                <a:gd name="T95" fmla="*/ 1022 h 1349"/>
                <a:gd name="T96" fmla="*/ 938 w 2161"/>
                <a:gd name="T97" fmla="*/ 797 h 1349"/>
                <a:gd name="T98" fmla="*/ 954 w 2161"/>
                <a:gd name="T99" fmla="*/ 733 h 1349"/>
                <a:gd name="T100" fmla="*/ 768 w 2161"/>
                <a:gd name="T101" fmla="*/ 663 h 1349"/>
                <a:gd name="T102" fmla="*/ 650 w 2161"/>
                <a:gd name="T103" fmla="*/ 624 h 1349"/>
                <a:gd name="T104" fmla="*/ 475 w 2161"/>
                <a:gd name="T105" fmla="*/ 782 h 1349"/>
                <a:gd name="T106" fmla="*/ 314 w 2161"/>
                <a:gd name="T107" fmla="*/ 868 h 1349"/>
                <a:gd name="T108" fmla="*/ 275 w 2161"/>
                <a:gd name="T109" fmla="*/ 850 h 1349"/>
                <a:gd name="T110" fmla="*/ 200 w 2161"/>
                <a:gd name="T111" fmla="*/ 899 h 1349"/>
                <a:gd name="T112" fmla="*/ 122 w 2161"/>
                <a:gd name="T113" fmla="*/ 962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61" h="1349">
                  <a:moveTo>
                    <a:pt x="48" y="972"/>
                  </a:moveTo>
                  <a:lnTo>
                    <a:pt x="17" y="1000"/>
                  </a:lnTo>
                  <a:lnTo>
                    <a:pt x="12" y="1004"/>
                  </a:lnTo>
                  <a:lnTo>
                    <a:pt x="0" y="852"/>
                  </a:lnTo>
                  <a:lnTo>
                    <a:pt x="0" y="845"/>
                  </a:lnTo>
                  <a:lnTo>
                    <a:pt x="4" y="841"/>
                  </a:lnTo>
                  <a:lnTo>
                    <a:pt x="14" y="836"/>
                  </a:lnTo>
                  <a:lnTo>
                    <a:pt x="18" y="832"/>
                  </a:lnTo>
                  <a:lnTo>
                    <a:pt x="19" y="827"/>
                  </a:lnTo>
                  <a:lnTo>
                    <a:pt x="15" y="817"/>
                  </a:lnTo>
                  <a:lnTo>
                    <a:pt x="14" y="812"/>
                  </a:lnTo>
                  <a:lnTo>
                    <a:pt x="17" y="803"/>
                  </a:lnTo>
                  <a:lnTo>
                    <a:pt x="24" y="785"/>
                  </a:lnTo>
                  <a:lnTo>
                    <a:pt x="24" y="775"/>
                  </a:lnTo>
                  <a:lnTo>
                    <a:pt x="22" y="771"/>
                  </a:lnTo>
                  <a:lnTo>
                    <a:pt x="20" y="770"/>
                  </a:lnTo>
                  <a:lnTo>
                    <a:pt x="17" y="769"/>
                  </a:lnTo>
                  <a:lnTo>
                    <a:pt x="15" y="765"/>
                  </a:lnTo>
                  <a:lnTo>
                    <a:pt x="17" y="763"/>
                  </a:lnTo>
                  <a:lnTo>
                    <a:pt x="23" y="752"/>
                  </a:lnTo>
                  <a:lnTo>
                    <a:pt x="26" y="749"/>
                  </a:lnTo>
                  <a:lnTo>
                    <a:pt x="28" y="731"/>
                  </a:lnTo>
                  <a:lnTo>
                    <a:pt x="29" y="693"/>
                  </a:lnTo>
                  <a:lnTo>
                    <a:pt x="28" y="675"/>
                  </a:lnTo>
                  <a:lnTo>
                    <a:pt x="77" y="680"/>
                  </a:lnTo>
                  <a:lnTo>
                    <a:pt x="84" y="679"/>
                  </a:lnTo>
                  <a:lnTo>
                    <a:pt x="91" y="674"/>
                  </a:lnTo>
                  <a:lnTo>
                    <a:pt x="96" y="669"/>
                  </a:lnTo>
                  <a:lnTo>
                    <a:pt x="103" y="665"/>
                  </a:lnTo>
                  <a:lnTo>
                    <a:pt x="109" y="662"/>
                  </a:lnTo>
                  <a:lnTo>
                    <a:pt x="128" y="662"/>
                  </a:lnTo>
                  <a:lnTo>
                    <a:pt x="135" y="663"/>
                  </a:lnTo>
                  <a:lnTo>
                    <a:pt x="141" y="667"/>
                  </a:lnTo>
                  <a:lnTo>
                    <a:pt x="148" y="671"/>
                  </a:lnTo>
                  <a:lnTo>
                    <a:pt x="153" y="674"/>
                  </a:lnTo>
                  <a:lnTo>
                    <a:pt x="161" y="674"/>
                  </a:lnTo>
                  <a:lnTo>
                    <a:pt x="204" y="662"/>
                  </a:lnTo>
                  <a:lnTo>
                    <a:pt x="218" y="652"/>
                  </a:lnTo>
                  <a:lnTo>
                    <a:pt x="228" y="632"/>
                  </a:lnTo>
                  <a:lnTo>
                    <a:pt x="249" y="569"/>
                  </a:lnTo>
                  <a:lnTo>
                    <a:pt x="262" y="545"/>
                  </a:lnTo>
                  <a:lnTo>
                    <a:pt x="265" y="533"/>
                  </a:lnTo>
                  <a:lnTo>
                    <a:pt x="265" y="492"/>
                  </a:lnTo>
                  <a:lnTo>
                    <a:pt x="263" y="481"/>
                  </a:lnTo>
                  <a:lnTo>
                    <a:pt x="256" y="462"/>
                  </a:lnTo>
                  <a:lnTo>
                    <a:pt x="251" y="445"/>
                  </a:lnTo>
                  <a:lnTo>
                    <a:pt x="253" y="429"/>
                  </a:lnTo>
                  <a:lnTo>
                    <a:pt x="265" y="409"/>
                  </a:lnTo>
                  <a:lnTo>
                    <a:pt x="270" y="406"/>
                  </a:lnTo>
                  <a:lnTo>
                    <a:pt x="280" y="403"/>
                  </a:lnTo>
                  <a:lnTo>
                    <a:pt x="285" y="399"/>
                  </a:lnTo>
                  <a:lnTo>
                    <a:pt x="322" y="349"/>
                  </a:lnTo>
                  <a:lnTo>
                    <a:pt x="323" y="346"/>
                  </a:lnTo>
                  <a:lnTo>
                    <a:pt x="320" y="338"/>
                  </a:lnTo>
                  <a:lnTo>
                    <a:pt x="319" y="334"/>
                  </a:lnTo>
                  <a:lnTo>
                    <a:pt x="323" y="319"/>
                  </a:lnTo>
                  <a:lnTo>
                    <a:pt x="333" y="316"/>
                  </a:lnTo>
                  <a:lnTo>
                    <a:pt x="346" y="318"/>
                  </a:lnTo>
                  <a:lnTo>
                    <a:pt x="357" y="319"/>
                  </a:lnTo>
                  <a:lnTo>
                    <a:pt x="377" y="308"/>
                  </a:lnTo>
                  <a:lnTo>
                    <a:pt x="381" y="291"/>
                  </a:lnTo>
                  <a:lnTo>
                    <a:pt x="376" y="273"/>
                  </a:lnTo>
                  <a:lnTo>
                    <a:pt x="369" y="254"/>
                  </a:lnTo>
                  <a:lnTo>
                    <a:pt x="365" y="241"/>
                  </a:lnTo>
                  <a:lnTo>
                    <a:pt x="367" y="227"/>
                  </a:lnTo>
                  <a:lnTo>
                    <a:pt x="373" y="216"/>
                  </a:lnTo>
                  <a:lnTo>
                    <a:pt x="383" y="208"/>
                  </a:lnTo>
                  <a:lnTo>
                    <a:pt x="427" y="191"/>
                  </a:lnTo>
                  <a:lnTo>
                    <a:pt x="453" y="183"/>
                  </a:lnTo>
                  <a:lnTo>
                    <a:pt x="488" y="186"/>
                  </a:lnTo>
                  <a:lnTo>
                    <a:pt x="500" y="177"/>
                  </a:lnTo>
                  <a:lnTo>
                    <a:pt x="516" y="148"/>
                  </a:lnTo>
                  <a:lnTo>
                    <a:pt x="537" y="124"/>
                  </a:lnTo>
                  <a:lnTo>
                    <a:pt x="542" y="112"/>
                  </a:lnTo>
                  <a:lnTo>
                    <a:pt x="545" y="59"/>
                  </a:lnTo>
                  <a:lnTo>
                    <a:pt x="551" y="49"/>
                  </a:lnTo>
                  <a:lnTo>
                    <a:pt x="559" y="40"/>
                  </a:lnTo>
                  <a:lnTo>
                    <a:pt x="569" y="36"/>
                  </a:lnTo>
                  <a:lnTo>
                    <a:pt x="576" y="29"/>
                  </a:lnTo>
                  <a:lnTo>
                    <a:pt x="582" y="16"/>
                  </a:lnTo>
                  <a:lnTo>
                    <a:pt x="582" y="12"/>
                  </a:lnTo>
                  <a:lnTo>
                    <a:pt x="587" y="12"/>
                  </a:lnTo>
                  <a:lnTo>
                    <a:pt x="640" y="3"/>
                  </a:lnTo>
                  <a:lnTo>
                    <a:pt x="740" y="0"/>
                  </a:lnTo>
                  <a:lnTo>
                    <a:pt x="782" y="6"/>
                  </a:lnTo>
                  <a:lnTo>
                    <a:pt x="799" y="20"/>
                  </a:lnTo>
                  <a:lnTo>
                    <a:pt x="1008" y="262"/>
                  </a:lnTo>
                  <a:lnTo>
                    <a:pt x="1017" y="270"/>
                  </a:lnTo>
                  <a:lnTo>
                    <a:pt x="1027" y="276"/>
                  </a:lnTo>
                  <a:lnTo>
                    <a:pt x="1048" y="276"/>
                  </a:lnTo>
                  <a:lnTo>
                    <a:pt x="1058" y="317"/>
                  </a:lnTo>
                  <a:lnTo>
                    <a:pt x="1051" y="367"/>
                  </a:lnTo>
                  <a:lnTo>
                    <a:pt x="1050" y="413"/>
                  </a:lnTo>
                  <a:lnTo>
                    <a:pt x="1072" y="448"/>
                  </a:lnTo>
                  <a:lnTo>
                    <a:pt x="1117" y="442"/>
                  </a:lnTo>
                  <a:lnTo>
                    <a:pt x="1171" y="450"/>
                  </a:lnTo>
                  <a:lnTo>
                    <a:pt x="1172" y="455"/>
                  </a:lnTo>
                  <a:lnTo>
                    <a:pt x="1173" y="478"/>
                  </a:lnTo>
                  <a:lnTo>
                    <a:pt x="1172" y="490"/>
                  </a:lnTo>
                  <a:lnTo>
                    <a:pt x="1173" y="489"/>
                  </a:lnTo>
                  <a:lnTo>
                    <a:pt x="1174" y="489"/>
                  </a:lnTo>
                  <a:lnTo>
                    <a:pt x="1175" y="488"/>
                  </a:lnTo>
                  <a:lnTo>
                    <a:pt x="1175" y="500"/>
                  </a:lnTo>
                  <a:lnTo>
                    <a:pt x="1176" y="509"/>
                  </a:lnTo>
                  <a:lnTo>
                    <a:pt x="1182" y="519"/>
                  </a:lnTo>
                  <a:lnTo>
                    <a:pt x="1191" y="526"/>
                  </a:lnTo>
                  <a:lnTo>
                    <a:pt x="1202" y="529"/>
                  </a:lnTo>
                  <a:lnTo>
                    <a:pt x="1232" y="535"/>
                  </a:lnTo>
                  <a:lnTo>
                    <a:pt x="1249" y="541"/>
                  </a:lnTo>
                  <a:lnTo>
                    <a:pt x="1258" y="554"/>
                  </a:lnTo>
                  <a:lnTo>
                    <a:pt x="1258" y="571"/>
                  </a:lnTo>
                  <a:lnTo>
                    <a:pt x="1255" y="588"/>
                  </a:lnTo>
                  <a:lnTo>
                    <a:pt x="1257" y="606"/>
                  </a:lnTo>
                  <a:lnTo>
                    <a:pt x="1266" y="619"/>
                  </a:lnTo>
                  <a:lnTo>
                    <a:pt x="1285" y="625"/>
                  </a:lnTo>
                  <a:lnTo>
                    <a:pt x="1303" y="623"/>
                  </a:lnTo>
                  <a:lnTo>
                    <a:pt x="1328" y="616"/>
                  </a:lnTo>
                  <a:lnTo>
                    <a:pt x="1357" y="600"/>
                  </a:lnTo>
                  <a:lnTo>
                    <a:pt x="1396" y="587"/>
                  </a:lnTo>
                  <a:lnTo>
                    <a:pt x="1404" y="587"/>
                  </a:lnTo>
                  <a:lnTo>
                    <a:pt x="1413" y="590"/>
                  </a:lnTo>
                  <a:lnTo>
                    <a:pt x="1427" y="597"/>
                  </a:lnTo>
                  <a:lnTo>
                    <a:pt x="1429" y="600"/>
                  </a:lnTo>
                  <a:lnTo>
                    <a:pt x="1440" y="604"/>
                  </a:lnTo>
                  <a:lnTo>
                    <a:pt x="1460" y="619"/>
                  </a:lnTo>
                  <a:lnTo>
                    <a:pt x="1493" y="634"/>
                  </a:lnTo>
                  <a:lnTo>
                    <a:pt x="1501" y="641"/>
                  </a:lnTo>
                  <a:lnTo>
                    <a:pt x="1512" y="655"/>
                  </a:lnTo>
                  <a:lnTo>
                    <a:pt x="1523" y="667"/>
                  </a:lnTo>
                  <a:lnTo>
                    <a:pt x="1526" y="672"/>
                  </a:lnTo>
                  <a:lnTo>
                    <a:pt x="1527" y="679"/>
                  </a:lnTo>
                  <a:lnTo>
                    <a:pt x="1526" y="686"/>
                  </a:lnTo>
                  <a:lnTo>
                    <a:pt x="1527" y="693"/>
                  </a:lnTo>
                  <a:lnTo>
                    <a:pt x="1530" y="700"/>
                  </a:lnTo>
                  <a:lnTo>
                    <a:pt x="1538" y="707"/>
                  </a:lnTo>
                  <a:lnTo>
                    <a:pt x="1547" y="709"/>
                  </a:lnTo>
                  <a:lnTo>
                    <a:pt x="1607" y="718"/>
                  </a:lnTo>
                  <a:lnTo>
                    <a:pt x="1648" y="716"/>
                  </a:lnTo>
                  <a:lnTo>
                    <a:pt x="1656" y="717"/>
                  </a:lnTo>
                  <a:lnTo>
                    <a:pt x="1665" y="722"/>
                  </a:lnTo>
                  <a:lnTo>
                    <a:pt x="1670" y="727"/>
                  </a:lnTo>
                  <a:lnTo>
                    <a:pt x="1682" y="738"/>
                  </a:lnTo>
                  <a:lnTo>
                    <a:pt x="1690" y="744"/>
                  </a:lnTo>
                  <a:lnTo>
                    <a:pt x="1698" y="747"/>
                  </a:lnTo>
                  <a:lnTo>
                    <a:pt x="1705" y="749"/>
                  </a:lnTo>
                  <a:lnTo>
                    <a:pt x="1724" y="751"/>
                  </a:lnTo>
                  <a:lnTo>
                    <a:pt x="1733" y="752"/>
                  </a:lnTo>
                  <a:lnTo>
                    <a:pt x="1741" y="755"/>
                  </a:lnTo>
                  <a:lnTo>
                    <a:pt x="1750" y="759"/>
                  </a:lnTo>
                  <a:lnTo>
                    <a:pt x="1754" y="763"/>
                  </a:lnTo>
                  <a:lnTo>
                    <a:pt x="1762" y="773"/>
                  </a:lnTo>
                  <a:lnTo>
                    <a:pt x="1776" y="784"/>
                  </a:lnTo>
                  <a:lnTo>
                    <a:pt x="1780" y="791"/>
                  </a:lnTo>
                  <a:lnTo>
                    <a:pt x="1785" y="797"/>
                  </a:lnTo>
                  <a:lnTo>
                    <a:pt x="1791" y="807"/>
                  </a:lnTo>
                  <a:lnTo>
                    <a:pt x="1793" y="810"/>
                  </a:lnTo>
                  <a:lnTo>
                    <a:pt x="1802" y="816"/>
                  </a:lnTo>
                  <a:lnTo>
                    <a:pt x="1812" y="821"/>
                  </a:lnTo>
                  <a:lnTo>
                    <a:pt x="1847" y="822"/>
                  </a:lnTo>
                  <a:lnTo>
                    <a:pt x="1852" y="823"/>
                  </a:lnTo>
                  <a:lnTo>
                    <a:pt x="1865" y="827"/>
                  </a:lnTo>
                  <a:lnTo>
                    <a:pt x="1870" y="828"/>
                  </a:lnTo>
                  <a:lnTo>
                    <a:pt x="1878" y="841"/>
                  </a:lnTo>
                  <a:lnTo>
                    <a:pt x="1888" y="852"/>
                  </a:lnTo>
                  <a:lnTo>
                    <a:pt x="1894" y="865"/>
                  </a:lnTo>
                  <a:lnTo>
                    <a:pt x="1898" y="868"/>
                  </a:lnTo>
                  <a:lnTo>
                    <a:pt x="1905" y="871"/>
                  </a:lnTo>
                  <a:lnTo>
                    <a:pt x="1937" y="870"/>
                  </a:lnTo>
                  <a:lnTo>
                    <a:pt x="1966" y="874"/>
                  </a:lnTo>
                  <a:lnTo>
                    <a:pt x="1975" y="874"/>
                  </a:lnTo>
                  <a:lnTo>
                    <a:pt x="1981" y="873"/>
                  </a:lnTo>
                  <a:lnTo>
                    <a:pt x="2003" y="865"/>
                  </a:lnTo>
                  <a:lnTo>
                    <a:pt x="2017" y="862"/>
                  </a:lnTo>
                  <a:lnTo>
                    <a:pt x="2085" y="860"/>
                  </a:lnTo>
                  <a:lnTo>
                    <a:pt x="2094" y="862"/>
                  </a:lnTo>
                  <a:lnTo>
                    <a:pt x="2103" y="865"/>
                  </a:lnTo>
                  <a:lnTo>
                    <a:pt x="2122" y="883"/>
                  </a:lnTo>
                  <a:lnTo>
                    <a:pt x="2127" y="884"/>
                  </a:lnTo>
                  <a:lnTo>
                    <a:pt x="2161" y="878"/>
                  </a:lnTo>
                  <a:lnTo>
                    <a:pt x="2134" y="911"/>
                  </a:lnTo>
                  <a:lnTo>
                    <a:pt x="2109" y="997"/>
                  </a:lnTo>
                  <a:lnTo>
                    <a:pt x="2100" y="1062"/>
                  </a:lnTo>
                  <a:lnTo>
                    <a:pt x="2093" y="1079"/>
                  </a:lnTo>
                  <a:lnTo>
                    <a:pt x="2081" y="1094"/>
                  </a:lnTo>
                  <a:lnTo>
                    <a:pt x="2061" y="1098"/>
                  </a:lnTo>
                  <a:lnTo>
                    <a:pt x="1992" y="1083"/>
                  </a:lnTo>
                  <a:lnTo>
                    <a:pt x="1907" y="1079"/>
                  </a:lnTo>
                  <a:lnTo>
                    <a:pt x="1846" y="1065"/>
                  </a:lnTo>
                  <a:lnTo>
                    <a:pt x="1783" y="1041"/>
                  </a:lnTo>
                  <a:lnTo>
                    <a:pt x="1752" y="1011"/>
                  </a:lnTo>
                  <a:lnTo>
                    <a:pt x="1727" y="1002"/>
                  </a:lnTo>
                  <a:lnTo>
                    <a:pt x="1700" y="1026"/>
                  </a:lnTo>
                  <a:lnTo>
                    <a:pt x="1629" y="1115"/>
                  </a:lnTo>
                  <a:lnTo>
                    <a:pt x="1625" y="1135"/>
                  </a:lnTo>
                  <a:lnTo>
                    <a:pt x="1643" y="1170"/>
                  </a:lnTo>
                  <a:lnTo>
                    <a:pt x="1653" y="1180"/>
                  </a:lnTo>
                  <a:lnTo>
                    <a:pt x="1663" y="1190"/>
                  </a:lnTo>
                  <a:lnTo>
                    <a:pt x="1669" y="1202"/>
                  </a:lnTo>
                  <a:lnTo>
                    <a:pt x="1694" y="1224"/>
                  </a:lnTo>
                  <a:lnTo>
                    <a:pt x="1737" y="1249"/>
                  </a:lnTo>
                  <a:lnTo>
                    <a:pt x="1740" y="1287"/>
                  </a:lnTo>
                  <a:lnTo>
                    <a:pt x="1673" y="1289"/>
                  </a:lnTo>
                  <a:lnTo>
                    <a:pt x="1652" y="1295"/>
                  </a:lnTo>
                  <a:lnTo>
                    <a:pt x="1639" y="1311"/>
                  </a:lnTo>
                  <a:lnTo>
                    <a:pt x="1635" y="1331"/>
                  </a:lnTo>
                  <a:lnTo>
                    <a:pt x="1627" y="1346"/>
                  </a:lnTo>
                  <a:lnTo>
                    <a:pt x="1623" y="1347"/>
                  </a:lnTo>
                  <a:lnTo>
                    <a:pt x="1616" y="1346"/>
                  </a:lnTo>
                  <a:lnTo>
                    <a:pt x="1592" y="1349"/>
                  </a:lnTo>
                  <a:lnTo>
                    <a:pt x="1575" y="1346"/>
                  </a:lnTo>
                  <a:lnTo>
                    <a:pt x="1551" y="1345"/>
                  </a:lnTo>
                  <a:lnTo>
                    <a:pt x="1511" y="1320"/>
                  </a:lnTo>
                  <a:lnTo>
                    <a:pt x="1472" y="1331"/>
                  </a:lnTo>
                  <a:lnTo>
                    <a:pt x="1459" y="1326"/>
                  </a:lnTo>
                  <a:lnTo>
                    <a:pt x="1456" y="1315"/>
                  </a:lnTo>
                  <a:lnTo>
                    <a:pt x="1449" y="1311"/>
                  </a:lnTo>
                  <a:lnTo>
                    <a:pt x="1440" y="1308"/>
                  </a:lnTo>
                  <a:lnTo>
                    <a:pt x="1404" y="1313"/>
                  </a:lnTo>
                  <a:lnTo>
                    <a:pt x="1385" y="1301"/>
                  </a:lnTo>
                  <a:lnTo>
                    <a:pt x="1373" y="1280"/>
                  </a:lnTo>
                  <a:lnTo>
                    <a:pt x="1346" y="1279"/>
                  </a:lnTo>
                  <a:lnTo>
                    <a:pt x="1322" y="1289"/>
                  </a:lnTo>
                  <a:lnTo>
                    <a:pt x="1288" y="1292"/>
                  </a:lnTo>
                  <a:lnTo>
                    <a:pt x="1283" y="1298"/>
                  </a:lnTo>
                  <a:lnTo>
                    <a:pt x="1282" y="1292"/>
                  </a:lnTo>
                  <a:lnTo>
                    <a:pt x="1265" y="1298"/>
                  </a:lnTo>
                  <a:lnTo>
                    <a:pt x="1249" y="1304"/>
                  </a:lnTo>
                  <a:lnTo>
                    <a:pt x="1214" y="1311"/>
                  </a:lnTo>
                  <a:lnTo>
                    <a:pt x="1174" y="1307"/>
                  </a:lnTo>
                  <a:lnTo>
                    <a:pt x="1133" y="1308"/>
                  </a:lnTo>
                  <a:lnTo>
                    <a:pt x="1124" y="1302"/>
                  </a:lnTo>
                  <a:lnTo>
                    <a:pt x="1114" y="1301"/>
                  </a:lnTo>
                  <a:lnTo>
                    <a:pt x="1106" y="1288"/>
                  </a:lnTo>
                  <a:lnTo>
                    <a:pt x="1089" y="1230"/>
                  </a:lnTo>
                  <a:lnTo>
                    <a:pt x="1066" y="1193"/>
                  </a:lnTo>
                  <a:lnTo>
                    <a:pt x="1050" y="1184"/>
                  </a:lnTo>
                  <a:lnTo>
                    <a:pt x="1035" y="1170"/>
                  </a:lnTo>
                  <a:lnTo>
                    <a:pt x="1012" y="1137"/>
                  </a:lnTo>
                  <a:lnTo>
                    <a:pt x="992" y="1055"/>
                  </a:lnTo>
                  <a:lnTo>
                    <a:pt x="969" y="1022"/>
                  </a:lnTo>
                  <a:lnTo>
                    <a:pt x="914" y="900"/>
                  </a:lnTo>
                  <a:lnTo>
                    <a:pt x="906" y="864"/>
                  </a:lnTo>
                  <a:lnTo>
                    <a:pt x="914" y="826"/>
                  </a:lnTo>
                  <a:lnTo>
                    <a:pt x="927" y="813"/>
                  </a:lnTo>
                  <a:lnTo>
                    <a:pt x="938" y="797"/>
                  </a:lnTo>
                  <a:lnTo>
                    <a:pt x="953" y="782"/>
                  </a:lnTo>
                  <a:lnTo>
                    <a:pt x="975" y="769"/>
                  </a:lnTo>
                  <a:lnTo>
                    <a:pt x="995" y="739"/>
                  </a:lnTo>
                  <a:lnTo>
                    <a:pt x="984" y="716"/>
                  </a:lnTo>
                  <a:lnTo>
                    <a:pt x="954" y="733"/>
                  </a:lnTo>
                  <a:lnTo>
                    <a:pt x="937" y="735"/>
                  </a:lnTo>
                  <a:lnTo>
                    <a:pt x="891" y="725"/>
                  </a:lnTo>
                  <a:lnTo>
                    <a:pt x="819" y="698"/>
                  </a:lnTo>
                  <a:lnTo>
                    <a:pt x="791" y="684"/>
                  </a:lnTo>
                  <a:lnTo>
                    <a:pt x="768" y="663"/>
                  </a:lnTo>
                  <a:lnTo>
                    <a:pt x="753" y="637"/>
                  </a:lnTo>
                  <a:lnTo>
                    <a:pt x="736" y="614"/>
                  </a:lnTo>
                  <a:lnTo>
                    <a:pt x="708" y="601"/>
                  </a:lnTo>
                  <a:lnTo>
                    <a:pt x="678" y="604"/>
                  </a:lnTo>
                  <a:lnTo>
                    <a:pt x="650" y="624"/>
                  </a:lnTo>
                  <a:lnTo>
                    <a:pt x="634" y="655"/>
                  </a:lnTo>
                  <a:lnTo>
                    <a:pt x="628" y="695"/>
                  </a:lnTo>
                  <a:lnTo>
                    <a:pt x="616" y="708"/>
                  </a:lnTo>
                  <a:lnTo>
                    <a:pt x="601" y="717"/>
                  </a:lnTo>
                  <a:lnTo>
                    <a:pt x="475" y="782"/>
                  </a:lnTo>
                  <a:lnTo>
                    <a:pt x="448" y="801"/>
                  </a:lnTo>
                  <a:lnTo>
                    <a:pt x="423" y="813"/>
                  </a:lnTo>
                  <a:lnTo>
                    <a:pt x="395" y="835"/>
                  </a:lnTo>
                  <a:lnTo>
                    <a:pt x="323" y="867"/>
                  </a:lnTo>
                  <a:lnTo>
                    <a:pt x="314" y="868"/>
                  </a:lnTo>
                  <a:lnTo>
                    <a:pt x="307" y="862"/>
                  </a:lnTo>
                  <a:lnTo>
                    <a:pt x="301" y="858"/>
                  </a:lnTo>
                  <a:lnTo>
                    <a:pt x="295" y="851"/>
                  </a:lnTo>
                  <a:lnTo>
                    <a:pt x="286" y="849"/>
                  </a:lnTo>
                  <a:lnTo>
                    <a:pt x="275" y="850"/>
                  </a:lnTo>
                  <a:lnTo>
                    <a:pt x="262" y="854"/>
                  </a:lnTo>
                  <a:lnTo>
                    <a:pt x="249" y="862"/>
                  </a:lnTo>
                  <a:lnTo>
                    <a:pt x="223" y="884"/>
                  </a:lnTo>
                  <a:lnTo>
                    <a:pt x="210" y="891"/>
                  </a:lnTo>
                  <a:lnTo>
                    <a:pt x="200" y="899"/>
                  </a:lnTo>
                  <a:lnTo>
                    <a:pt x="196" y="906"/>
                  </a:lnTo>
                  <a:lnTo>
                    <a:pt x="181" y="910"/>
                  </a:lnTo>
                  <a:lnTo>
                    <a:pt x="149" y="939"/>
                  </a:lnTo>
                  <a:lnTo>
                    <a:pt x="136" y="953"/>
                  </a:lnTo>
                  <a:lnTo>
                    <a:pt x="122" y="962"/>
                  </a:lnTo>
                  <a:lnTo>
                    <a:pt x="74" y="974"/>
                  </a:lnTo>
                  <a:lnTo>
                    <a:pt x="61" y="972"/>
                  </a:lnTo>
                  <a:lnTo>
                    <a:pt x="48" y="972"/>
                  </a:lnTo>
                  <a:close/>
                </a:path>
              </a:pathLst>
            </a:custGeom>
            <a:solidFill>
              <a:srgbClr val="E6E6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44"/>
            <p:cNvSpPr>
              <a:spLocks/>
            </p:cNvSpPr>
            <p:nvPr/>
          </p:nvSpPr>
          <p:spPr bwMode="auto">
            <a:xfrm>
              <a:off x="4778375" y="3392488"/>
              <a:ext cx="1143000" cy="714375"/>
            </a:xfrm>
            <a:custGeom>
              <a:avLst/>
              <a:gdLst>
                <a:gd name="T0" fmla="*/ 0 w 2161"/>
                <a:gd name="T1" fmla="*/ 845 h 1349"/>
                <a:gd name="T2" fmla="*/ 15 w 2161"/>
                <a:gd name="T3" fmla="*/ 817 h 1349"/>
                <a:gd name="T4" fmla="*/ 22 w 2161"/>
                <a:gd name="T5" fmla="*/ 771 h 1349"/>
                <a:gd name="T6" fmla="*/ 23 w 2161"/>
                <a:gd name="T7" fmla="*/ 752 h 1349"/>
                <a:gd name="T8" fmla="*/ 77 w 2161"/>
                <a:gd name="T9" fmla="*/ 680 h 1349"/>
                <a:gd name="T10" fmla="*/ 109 w 2161"/>
                <a:gd name="T11" fmla="*/ 662 h 1349"/>
                <a:gd name="T12" fmla="*/ 153 w 2161"/>
                <a:gd name="T13" fmla="*/ 674 h 1349"/>
                <a:gd name="T14" fmla="*/ 249 w 2161"/>
                <a:gd name="T15" fmla="*/ 569 h 1349"/>
                <a:gd name="T16" fmla="*/ 256 w 2161"/>
                <a:gd name="T17" fmla="*/ 462 h 1349"/>
                <a:gd name="T18" fmla="*/ 280 w 2161"/>
                <a:gd name="T19" fmla="*/ 403 h 1349"/>
                <a:gd name="T20" fmla="*/ 319 w 2161"/>
                <a:gd name="T21" fmla="*/ 334 h 1349"/>
                <a:gd name="T22" fmla="*/ 377 w 2161"/>
                <a:gd name="T23" fmla="*/ 308 h 1349"/>
                <a:gd name="T24" fmla="*/ 367 w 2161"/>
                <a:gd name="T25" fmla="*/ 227 h 1349"/>
                <a:gd name="T26" fmla="*/ 488 w 2161"/>
                <a:gd name="T27" fmla="*/ 186 h 1349"/>
                <a:gd name="T28" fmla="*/ 545 w 2161"/>
                <a:gd name="T29" fmla="*/ 59 h 1349"/>
                <a:gd name="T30" fmla="*/ 582 w 2161"/>
                <a:gd name="T31" fmla="*/ 16 h 1349"/>
                <a:gd name="T32" fmla="*/ 782 w 2161"/>
                <a:gd name="T33" fmla="*/ 6 h 1349"/>
                <a:gd name="T34" fmla="*/ 1048 w 2161"/>
                <a:gd name="T35" fmla="*/ 276 h 1349"/>
                <a:gd name="T36" fmla="*/ 1117 w 2161"/>
                <a:gd name="T37" fmla="*/ 442 h 1349"/>
                <a:gd name="T38" fmla="*/ 1173 w 2161"/>
                <a:gd name="T39" fmla="*/ 489 h 1349"/>
                <a:gd name="T40" fmla="*/ 1182 w 2161"/>
                <a:gd name="T41" fmla="*/ 519 h 1349"/>
                <a:gd name="T42" fmla="*/ 1258 w 2161"/>
                <a:gd name="T43" fmla="*/ 554 h 1349"/>
                <a:gd name="T44" fmla="*/ 1285 w 2161"/>
                <a:gd name="T45" fmla="*/ 625 h 1349"/>
                <a:gd name="T46" fmla="*/ 1404 w 2161"/>
                <a:gd name="T47" fmla="*/ 587 h 1349"/>
                <a:gd name="T48" fmla="*/ 1460 w 2161"/>
                <a:gd name="T49" fmla="*/ 619 h 1349"/>
                <a:gd name="T50" fmla="*/ 1526 w 2161"/>
                <a:gd name="T51" fmla="*/ 672 h 1349"/>
                <a:gd name="T52" fmla="*/ 1538 w 2161"/>
                <a:gd name="T53" fmla="*/ 707 h 1349"/>
                <a:gd name="T54" fmla="*/ 1665 w 2161"/>
                <a:gd name="T55" fmla="*/ 722 h 1349"/>
                <a:gd name="T56" fmla="*/ 1705 w 2161"/>
                <a:gd name="T57" fmla="*/ 749 h 1349"/>
                <a:gd name="T58" fmla="*/ 1754 w 2161"/>
                <a:gd name="T59" fmla="*/ 763 h 1349"/>
                <a:gd name="T60" fmla="*/ 1791 w 2161"/>
                <a:gd name="T61" fmla="*/ 807 h 1349"/>
                <a:gd name="T62" fmla="*/ 1852 w 2161"/>
                <a:gd name="T63" fmla="*/ 823 h 1349"/>
                <a:gd name="T64" fmla="*/ 1894 w 2161"/>
                <a:gd name="T65" fmla="*/ 865 h 1349"/>
                <a:gd name="T66" fmla="*/ 1975 w 2161"/>
                <a:gd name="T67" fmla="*/ 874 h 1349"/>
                <a:gd name="T68" fmla="*/ 2094 w 2161"/>
                <a:gd name="T69" fmla="*/ 862 h 1349"/>
                <a:gd name="T70" fmla="*/ 2134 w 2161"/>
                <a:gd name="T71" fmla="*/ 911 h 1349"/>
                <a:gd name="T72" fmla="*/ 2061 w 2161"/>
                <a:gd name="T73" fmla="*/ 1098 h 1349"/>
                <a:gd name="T74" fmla="*/ 1752 w 2161"/>
                <a:gd name="T75" fmla="*/ 1011 h 1349"/>
                <a:gd name="T76" fmla="*/ 1643 w 2161"/>
                <a:gd name="T77" fmla="*/ 1170 h 1349"/>
                <a:gd name="T78" fmla="*/ 1737 w 2161"/>
                <a:gd name="T79" fmla="*/ 1249 h 1349"/>
                <a:gd name="T80" fmla="*/ 1635 w 2161"/>
                <a:gd name="T81" fmla="*/ 1331 h 1349"/>
                <a:gd name="T82" fmla="*/ 1575 w 2161"/>
                <a:gd name="T83" fmla="*/ 1346 h 1349"/>
                <a:gd name="T84" fmla="*/ 1456 w 2161"/>
                <a:gd name="T85" fmla="*/ 1315 h 1349"/>
                <a:gd name="T86" fmla="*/ 1373 w 2161"/>
                <a:gd name="T87" fmla="*/ 1280 h 1349"/>
                <a:gd name="T88" fmla="*/ 1282 w 2161"/>
                <a:gd name="T89" fmla="*/ 1292 h 1349"/>
                <a:gd name="T90" fmla="*/ 1133 w 2161"/>
                <a:gd name="T91" fmla="*/ 1308 h 1349"/>
                <a:gd name="T92" fmla="*/ 1066 w 2161"/>
                <a:gd name="T93" fmla="*/ 1193 h 1349"/>
                <a:gd name="T94" fmla="*/ 969 w 2161"/>
                <a:gd name="T95" fmla="*/ 1022 h 1349"/>
                <a:gd name="T96" fmla="*/ 938 w 2161"/>
                <a:gd name="T97" fmla="*/ 797 h 1349"/>
                <a:gd name="T98" fmla="*/ 954 w 2161"/>
                <a:gd name="T99" fmla="*/ 733 h 1349"/>
                <a:gd name="T100" fmla="*/ 768 w 2161"/>
                <a:gd name="T101" fmla="*/ 663 h 1349"/>
                <a:gd name="T102" fmla="*/ 650 w 2161"/>
                <a:gd name="T103" fmla="*/ 624 h 1349"/>
                <a:gd name="T104" fmla="*/ 475 w 2161"/>
                <a:gd name="T105" fmla="*/ 782 h 1349"/>
                <a:gd name="T106" fmla="*/ 314 w 2161"/>
                <a:gd name="T107" fmla="*/ 868 h 1349"/>
                <a:gd name="T108" fmla="*/ 275 w 2161"/>
                <a:gd name="T109" fmla="*/ 850 h 1349"/>
                <a:gd name="T110" fmla="*/ 200 w 2161"/>
                <a:gd name="T111" fmla="*/ 899 h 1349"/>
                <a:gd name="T112" fmla="*/ 122 w 2161"/>
                <a:gd name="T113" fmla="*/ 962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61" h="1349">
                  <a:moveTo>
                    <a:pt x="48" y="972"/>
                  </a:moveTo>
                  <a:lnTo>
                    <a:pt x="17" y="1000"/>
                  </a:lnTo>
                  <a:lnTo>
                    <a:pt x="12" y="1004"/>
                  </a:lnTo>
                  <a:lnTo>
                    <a:pt x="0" y="852"/>
                  </a:lnTo>
                  <a:lnTo>
                    <a:pt x="0" y="845"/>
                  </a:lnTo>
                  <a:lnTo>
                    <a:pt x="4" y="841"/>
                  </a:lnTo>
                  <a:lnTo>
                    <a:pt x="14" y="836"/>
                  </a:lnTo>
                  <a:lnTo>
                    <a:pt x="18" y="832"/>
                  </a:lnTo>
                  <a:lnTo>
                    <a:pt x="19" y="827"/>
                  </a:lnTo>
                  <a:lnTo>
                    <a:pt x="15" y="817"/>
                  </a:lnTo>
                  <a:lnTo>
                    <a:pt x="14" y="812"/>
                  </a:lnTo>
                  <a:lnTo>
                    <a:pt x="17" y="803"/>
                  </a:lnTo>
                  <a:lnTo>
                    <a:pt x="24" y="785"/>
                  </a:lnTo>
                  <a:lnTo>
                    <a:pt x="24" y="775"/>
                  </a:lnTo>
                  <a:lnTo>
                    <a:pt x="22" y="771"/>
                  </a:lnTo>
                  <a:lnTo>
                    <a:pt x="20" y="770"/>
                  </a:lnTo>
                  <a:lnTo>
                    <a:pt x="17" y="769"/>
                  </a:lnTo>
                  <a:lnTo>
                    <a:pt x="15" y="765"/>
                  </a:lnTo>
                  <a:lnTo>
                    <a:pt x="17" y="763"/>
                  </a:lnTo>
                  <a:lnTo>
                    <a:pt x="23" y="752"/>
                  </a:lnTo>
                  <a:lnTo>
                    <a:pt x="26" y="749"/>
                  </a:lnTo>
                  <a:lnTo>
                    <a:pt x="28" y="731"/>
                  </a:lnTo>
                  <a:lnTo>
                    <a:pt x="29" y="693"/>
                  </a:lnTo>
                  <a:lnTo>
                    <a:pt x="28" y="675"/>
                  </a:lnTo>
                  <a:lnTo>
                    <a:pt x="77" y="680"/>
                  </a:lnTo>
                  <a:lnTo>
                    <a:pt x="84" y="679"/>
                  </a:lnTo>
                  <a:lnTo>
                    <a:pt x="91" y="674"/>
                  </a:lnTo>
                  <a:lnTo>
                    <a:pt x="96" y="669"/>
                  </a:lnTo>
                  <a:lnTo>
                    <a:pt x="103" y="665"/>
                  </a:lnTo>
                  <a:lnTo>
                    <a:pt x="109" y="662"/>
                  </a:lnTo>
                  <a:lnTo>
                    <a:pt x="128" y="662"/>
                  </a:lnTo>
                  <a:lnTo>
                    <a:pt x="135" y="663"/>
                  </a:lnTo>
                  <a:lnTo>
                    <a:pt x="141" y="667"/>
                  </a:lnTo>
                  <a:lnTo>
                    <a:pt x="148" y="671"/>
                  </a:lnTo>
                  <a:lnTo>
                    <a:pt x="153" y="674"/>
                  </a:lnTo>
                  <a:lnTo>
                    <a:pt x="161" y="674"/>
                  </a:lnTo>
                  <a:lnTo>
                    <a:pt x="204" y="662"/>
                  </a:lnTo>
                  <a:lnTo>
                    <a:pt x="218" y="652"/>
                  </a:lnTo>
                  <a:lnTo>
                    <a:pt x="228" y="632"/>
                  </a:lnTo>
                  <a:lnTo>
                    <a:pt x="249" y="569"/>
                  </a:lnTo>
                  <a:lnTo>
                    <a:pt x="262" y="545"/>
                  </a:lnTo>
                  <a:lnTo>
                    <a:pt x="265" y="533"/>
                  </a:lnTo>
                  <a:lnTo>
                    <a:pt x="265" y="492"/>
                  </a:lnTo>
                  <a:lnTo>
                    <a:pt x="263" y="481"/>
                  </a:lnTo>
                  <a:lnTo>
                    <a:pt x="256" y="462"/>
                  </a:lnTo>
                  <a:lnTo>
                    <a:pt x="251" y="445"/>
                  </a:lnTo>
                  <a:lnTo>
                    <a:pt x="253" y="429"/>
                  </a:lnTo>
                  <a:lnTo>
                    <a:pt x="265" y="409"/>
                  </a:lnTo>
                  <a:lnTo>
                    <a:pt x="270" y="406"/>
                  </a:lnTo>
                  <a:lnTo>
                    <a:pt x="280" y="403"/>
                  </a:lnTo>
                  <a:lnTo>
                    <a:pt x="285" y="399"/>
                  </a:lnTo>
                  <a:lnTo>
                    <a:pt x="322" y="349"/>
                  </a:lnTo>
                  <a:lnTo>
                    <a:pt x="323" y="346"/>
                  </a:lnTo>
                  <a:lnTo>
                    <a:pt x="320" y="338"/>
                  </a:lnTo>
                  <a:lnTo>
                    <a:pt x="319" y="334"/>
                  </a:lnTo>
                  <a:lnTo>
                    <a:pt x="323" y="319"/>
                  </a:lnTo>
                  <a:lnTo>
                    <a:pt x="333" y="316"/>
                  </a:lnTo>
                  <a:lnTo>
                    <a:pt x="346" y="318"/>
                  </a:lnTo>
                  <a:lnTo>
                    <a:pt x="357" y="319"/>
                  </a:lnTo>
                  <a:lnTo>
                    <a:pt x="377" y="308"/>
                  </a:lnTo>
                  <a:lnTo>
                    <a:pt x="381" y="291"/>
                  </a:lnTo>
                  <a:lnTo>
                    <a:pt x="376" y="273"/>
                  </a:lnTo>
                  <a:lnTo>
                    <a:pt x="369" y="254"/>
                  </a:lnTo>
                  <a:lnTo>
                    <a:pt x="365" y="241"/>
                  </a:lnTo>
                  <a:lnTo>
                    <a:pt x="367" y="227"/>
                  </a:lnTo>
                  <a:lnTo>
                    <a:pt x="373" y="216"/>
                  </a:lnTo>
                  <a:lnTo>
                    <a:pt x="383" y="208"/>
                  </a:lnTo>
                  <a:lnTo>
                    <a:pt x="427" y="191"/>
                  </a:lnTo>
                  <a:lnTo>
                    <a:pt x="453" y="183"/>
                  </a:lnTo>
                  <a:lnTo>
                    <a:pt x="488" y="186"/>
                  </a:lnTo>
                  <a:lnTo>
                    <a:pt x="500" y="177"/>
                  </a:lnTo>
                  <a:lnTo>
                    <a:pt x="516" y="148"/>
                  </a:lnTo>
                  <a:lnTo>
                    <a:pt x="537" y="124"/>
                  </a:lnTo>
                  <a:lnTo>
                    <a:pt x="542" y="112"/>
                  </a:lnTo>
                  <a:lnTo>
                    <a:pt x="545" y="59"/>
                  </a:lnTo>
                  <a:lnTo>
                    <a:pt x="551" y="49"/>
                  </a:lnTo>
                  <a:lnTo>
                    <a:pt x="559" y="40"/>
                  </a:lnTo>
                  <a:lnTo>
                    <a:pt x="569" y="36"/>
                  </a:lnTo>
                  <a:lnTo>
                    <a:pt x="576" y="29"/>
                  </a:lnTo>
                  <a:lnTo>
                    <a:pt x="582" y="16"/>
                  </a:lnTo>
                  <a:lnTo>
                    <a:pt x="582" y="12"/>
                  </a:lnTo>
                  <a:lnTo>
                    <a:pt x="587" y="12"/>
                  </a:lnTo>
                  <a:lnTo>
                    <a:pt x="640" y="3"/>
                  </a:lnTo>
                  <a:lnTo>
                    <a:pt x="740" y="0"/>
                  </a:lnTo>
                  <a:lnTo>
                    <a:pt x="782" y="6"/>
                  </a:lnTo>
                  <a:lnTo>
                    <a:pt x="799" y="20"/>
                  </a:lnTo>
                  <a:lnTo>
                    <a:pt x="1008" y="262"/>
                  </a:lnTo>
                  <a:lnTo>
                    <a:pt x="1017" y="270"/>
                  </a:lnTo>
                  <a:lnTo>
                    <a:pt x="1027" y="276"/>
                  </a:lnTo>
                  <a:lnTo>
                    <a:pt x="1048" y="276"/>
                  </a:lnTo>
                  <a:lnTo>
                    <a:pt x="1058" y="317"/>
                  </a:lnTo>
                  <a:lnTo>
                    <a:pt x="1051" y="367"/>
                  </a:lnTo>
                  <a:lnTo>
                    <a:pt x="1050" y="413"/>
                  </a:lnTo>
                  <a:lnTo>
                    <a:pt x="1072" y="448"/>
                  </a:lnTo>
                  <a:lnTo>
                    <a:pt x="1117" y="442"/>
                  </a:lnTo>
                  <a:lnTo>
                    <a:pt x="1171" y="450"/>
                  </a:lnTo>
                  <a:lnTo>
                    <a:pt x="1172" y="455"/>
                  </a:lnTo>
                  <a:lnTo>
                    <a:pt x="1173" y="478"/>
                  </a:lnTo>
                  <a:lnTo>
                    <a:pt x="1172" y="490"/>
                  </a:lnTo>
                  <a:lnTo>
                    <a:pt x="1173" y="489"/>
                  </a:lnTo>
                  <a:lnTo>
                    <a:pt x="1174" y="489"/>
                  </a:lnTo>
                  <a:lnTo>
                    <a:pt x="1175" y="488"/>
                  </a:lnTo>
                  <a:lnTo>
                    <a:pt x="1175" y="500"/>
                  </a:lnTo>
                  <a:lnTo>
                    <a:pt x="1176" y="509"/>
                  </a:lnTo>
                  <a:lnTo>
                    <a:pt x="1182" y="519"/>
                  </a:lnTo>
                  <a:lnTo>
                    <a:pt x="1191" y="526"/>
                  </a:lnTo>
                  <a:lnTo>
                    <a:pt x="1202" y="529"/>
                  </a:lnTo>
                  <a:lnTo>
                    <a:pt x="1232" y="535"/>
                  </a:lnTo>
                  <a:lnTo>
                    <a:pt x="1249" y="541"/>
                  </a:lnTo>
                  <a:lnTo>
                    <a:pt x="1258" y="554"/>
                  </a:lnTo>
                  <a:lnTo>
                    <a:pt x="1258" y="571"/>
                  </a:lnTo>
                  <a:lnTo>
                    <a:pt x="1255" y="588"/>
                  </a:lnTo>
                  <a:lnTo>
                    <a:pt x="1257" y="606"/>
                  </a:lnTo>
                  <a:lnTo>
                    <a:pt x="1266" y="619"/>
                  </a:lnTo>
                  <a:lnTo>
                    <a:pt x="1285" y="625"/>
                  </a:lnTo>
                  <a:lnTo>
                    <a:pt x="1303" y="623"/>
                  </a:lnTo>
                  <a:lnTo>
                    <a:pt x="1328" y="616"/>
                  </a:lnTo>
                  <a:lnTo>
                    <a:pt x="1357" y="600"/>
                  </a:lnTo>
                  <a:lnTo>
                    <a:pt x="1396" y="587"/>
                  </a:lnTo>
                  <a:lnTo>
                    <a:pt x="1404" y="587"/>
                  </a:lnTo>
                  <a:lnTo>
                    <a:pt x="1413" y="590"/>
                  </a:lnTo>
                  <a:lnTo>
                    <a:pt x="1427" y="597"/>
                  </a:lnTo>
                  <a:lnTo>
                    <a:pt x="1429" y="600"/>
                  </a:lnTo>
                  <a:lnTo>
                    <a:pt x="1440" y="604"/>
                  </a:lnTo>
                  <a:lnTo>
                    <a:pt x="1460" y="619"/>
                  </a:lnTo>
                  <a:lnTo>
                    <a:pt x="1493" y="634"/>
                  </a:lnTo>
                  <a:lnTo>
                    <a:pt x="1501" y="641"/>
                  </a:lnTo>
                  <a:lnTo>
                    <a:pt x="1512" y="655"/>
                  </a:lnTo>
                  <a:lnTo>
                    <a:pt x="1523" y="667"/>
                  </a:lnTo>
                  <a:lnTo>
                    <a:pt x="1526" y="672"/>
                  </a:lnTo>
                  <a:lnTo>
                    <a:pt x="1527" y="679"/>
                  </a:lnTo>
                  <a:lnTo>
                    <a:pt x="1526" y="686"/>
                  </a:lnTo>
                  <a:lnTo>
                    <a:pt x="1527" y="693"/>
                  </a:lnTo>
                  <a:lnTo>
                    <a:pt x="1530" y="700"/>
                  </a:lnTo>
                  <a:lnTo>
                    <a:pt x="1538" y="707"/>
                  </a:lnTo>
                  <a:lnTo>
                    <a:pt x="1547" y="709"/>
                  </a:lnTo>
                  <a:lnTo>
                    <a:pt x="1607" y="718"/>
                  </a:lnTo>
                  <a:lnTo>
                    <a:pt x="1648" y="716"/>
                  </a:lnTo>
                  <a:lnTo>
                    <a:pt x="1656" y="717"/>
                  </a:lnTo>
                  <a:lnTo>
                    <a:pt x="1665" y="722"/>
                  </a:lnTo>
                  <a:lnTo>
                    <a:pt x="1670" y="727"/>
                  </a:lnTo>
                  <a:lnTo>
                    <a:pt x="1682" y="738"/>
                  </a:lnTo>
                  <a:lnTo>
                    <a:pt x="1690" y="744"/>
                  </a:lnTo>
                  <a:lnTo>
                    <a:pt x="1698" y="747"/>
                  </a:lnTo>
                  <a:lnTo>
                    <a:pt x="1705" y="749"/>
                  </a:lnTo>
                  <a:lnTo>
                    <a:pt x="1724" y="751"/>
                  </a:lnTo>
                  <a:lnTo>
                    <a:pt x="1733" y="752"/>
                  </a:lnTo>
                  <a:lnTo>
                    <a:pt x="1741" y="755"/>
                  </a:lnTo>
                  <a:lnTo>
                    <a:pt x="1750" y="759"/>
                  </a:lnTo>
                  <a:lnTo>
                    <a:pt x="1754" y="763"/>
                  </a:lnTo>
                  <a:lnTo>
                    <a:pt x="1762" y="773"/>
                  </a:lnTo>
                  <a:lnTo>
                    <a:pt x="1776" y="784"/>
                  </a:lnTo>
                  <a:lnTo>
                    <a:pt x="1780" y="791"/>
                  </a:lnTo>
                  <a:lnTo>
                    <a:pt x="1785" y="797"/>
                  </a:lnTo>
                  <a:lnTo>
                    <a:pt x="1791" y="807"/>
                  </a:lnTo>
                  <a:lnTo>
                    <a:pt x="1793" y="810"/>
                  </a:lnTo>
                  <a:lnTo>
                    <a:pt x="1802" y="816"/>
                  </a:lnTo>
                  <a:lnTo>
                    <a:pt x="1812" y="821"/>
                  </a:lnTo>
                  <a:lnTo>
                    <a:pt x="1847" y="822"/>
                  </a:lnTo>
                  <a:lnTo>
                    <a:pt x="1852" y="823"/>
                  </a:lnTo>
                  <a:lnTo>
                    <a:pt x="1865" y="827"/>
                  </a:lnTo>
                  <a:lnTo>
                    <a:pt x="1870" y="828"/>
                  </a:lnTo>
                  <a:lnTo>
                    <a:pt x="1878" y="841"/>
                  </a:lnTo>
                  <a:lnTo>
                    <a:pt x="1888" y="852"/>
                  </a:lnTo>
                  <a:lnTo>
                    <a:pt x="1894" y="865"/>
                  </a:lnTo>
                  <a:lnTo>
                    <a:pt x="1898" y="868"/>
                  </a:lnTo>
                  <a:lnTo>
                    <a:pt x="1905" y="871"/>
                  </a:lnTo>
                  <a:lnTo>
                    <a:pt x="1937" y="870"/>
                  </a:lnTo>
                  <a:lnTo>
                    <a:pt x="1966" y="874"/>
                  </a:lnTo>
                  <a:lnTo>
                    <a:pt x="1975" y="874"/>
                  </a:lnTo>
                  <a:lnTo>
                    <a:pt x="1981" y="873"/>
                  </a:lnTo>
                  <a:lnTo>
                    <a:pt x="2003" y="865"/>
                  </a:lnTo>
                  <a:lnTo>
                    <a:pt x="2017" y="862"/>
                  </a:lnTo>
                  <a:lnTo>
                    <a:pt x="2085" y="860"/>
                  </a:lnTo>
                  <a:lnTo>
                    <a:pt x="2094" y="862"/>
                  </a:lnTo>
                  <a:lnTo>
                    <a:pt x="2103" y="865"/>
                  </a:lnTo>
                  <a:lnTo>
                    <a:pt x="2122" y="883"/>
                  </a:lnTo>
                  <a:lnTo>
                    <a:pt x="2127" y="884"/>
                  </a:lnTo>
                  <a:lnTo>
                    <a:pt x="2161" y="878"/>
                  </a:lnTo>
                  <a:lnTo>
                    <a:pt x="2134" y="911"/>
                  </a:lnTo>
                  <a:lnTo>
                    <a:pt x="2109" y="997"/>
                  </a:lnTo>
                  <a:lnTo>
                    <a:pt x="2100" y="1062"/>
                  </a:lnTo>
                  <a:lnTo>
                    <a:pt x="2093" y="1079"/>
                  </a:lnTo>
                  <a:lnTo>
                    <a:pt x="2081" y="1094"/>
                  </a:lnTo>
                  <a:lnTo>
                    <a:pt x="2061" y="1098"/>
                  </a:lnTo>
                  <a:lnTo>
                    <a:pt x="1992" y="1083"/>
                  </a:lnTo>
                  <a:lnTo>
                    <a:pt x="1907" y="1079"/>
                  </a:lnTo>
                  <a:lnTo>
                    <a:pt x="1846" y="1065"/>
                  </a:lnTo>
                  <a:lnTo>
                    <a:pt x="1783" y="1041"/>
                  </a:lnTo>
                  <a:lnTo>
                    <a:pt x="1752" y="1011"/>
                  </a:lnTo>
                  <a:lnTo>
                    <a:pt x="1727" y="1002"/>
                  </a:lnTo>
                  <a:lnTo>
                    <a:pt x="1700" y="1026"/>
                  </a:lnTo>
                  <a:lnTo>
                    <a:pt x="1629" y="1115"/>
                  </a:lnTo>
                  <a:lnTo>
                    <a:pt x="1625" y="1135"/>
                  </a:lnTo>
                  <a:lnTo>
                    <a:pt x="1643" y="1170"/>
                  </a:lnTo>
                  <a:lnTo>
                    <a:pt x="1653" y="1180"/>
                  </a:lnTo>
                  <a:lnTo>
                    <a:pt x="1663" y="1190"/>
                  </a:lnTo>
                  <a:lnTo>
                    <a:pt x="1669" y="1202"/>
                  </a:lnTo>
                  <a:lnTo>
                    <a:pt x="1694" y="1224"/>
                  </a:lnTo>
                  <a:lnTo>
                    <a:pt x="1737" y="1249"/>
                  </a:lnTo>
                  <a:lnTo>
                    <a:pt x="1740" y="1287"/>
                  </a:lnTo>
                  <a:lnTo>
                    <a:pt x="1673" y="1289"/>
                  </a:lnTo>
                  <a:lnTo>
                    <a:pt x="1652" y="1295"/>
                  </a:lnTo>
                  <a:lnTo>
                    <a:pt x="1639" y="1311"/>
                  </a:lnTo>
                  <a:lnTo>
                    <a:pt x="1635" y="1331"/>
                  </a:lnTo>
                  <a:lnTo>
                    <a:pt x="1627" y="1346"/>
                  </a:lnTo>
                  <a:lnTo>
                    <a:pt x="1623" y="1347"/>
                  </a:lnTo>
                  <a:lnTo>
                    <a:pt x="1616" y="1346"/>
                  </a:lnTo>
                  <a:lnTo>
                    <a:pt x="1592" y="1349"/>
                  </a:lnTo>
                  <a:lnTo>
                    <a:pt x="1575" y="1346"/>
                  </a:lnTo>
                  <a:lnTo>
                    <a:pt x="1551" y="1345"/>
                  </a:lnTo>
                  <a:lnTo>
                    <a:pt x="1511" y="1320"/>
                  </a:lnTo>
                  <a:lnTo>
                    <a:pt x="1472" y="1331"/>
                  </a:lnTo>
                  <a:lnTo>
                    <a:pt x="1459" y="1326"/>
                  </a:lnTo>
                  <a:lnTo>
                    <a:pt x="1456" y="1315"/>
                  </a:lnTo>
                  <a:lnTo>
                    <a:pt x="1449" y="1311"/>
                  </a:lnTo>
                  <a:lnTo>
                    <a:pt x="1440" y="1308"/>
                  </a:lnTo>
                  <a:lnTo>
                    <a:pt x="1404" y="1313"/>
                  </a:lnTo>
                  <a:lnTo>
                    <a:pt x="1385" y="1301"/>
                  </a:lnTo>
                  <a:lnTo>
                    <a:pt x="1373" y="1280"/>
                  </a:lnTo>
                  <a:lnTo>
                    <a:pt x="1346" y="1279"/>
                  </a:lnTo>
                  <a:lnTo>
                    <a:pt x="1322" y="1289"/>
                  </a:lnTo>
                  <a:lnTo>
                    <a:pt x="1288" y="1292"/>
                  </a:lnTo>
                  <a:lnTo>
                    <a:pt x="1283" y="1298"/>
                  </a:lnTo>
                  <a:lnTo>
                    <a:pt x="1282" y="1292"/>
                  </a:lnTo>
                  <a:lnTo>
                    <a:pt x="1265" y="1298"/>
                  </a:lnTo>
                  <a:lnTo>
                    <a:pt x="1249" y="1304"/>
                  </a:lnTo>
                  <a:lnTo>
                    <a:pt x="1214" y="1311"/>
                  </a:lnTo>
                  <a:lnTo>
                    <a:pt x="1174" y="1307"/>
                  </a:lnTo>
                  <a:lnTo>
                    <a:pt x="1133" y="1308"/>
                  </a:lnTo>
                  <a:lnTo>
                    <a:pt x="1124" y="1302"/>
                  </a:lnTo>
                  <a:lnTo>
                    <a:pt x="1114" y="1301"/>
                  </a:lnTo>
                  <a:lnTo>
                    <a:pt x="1106" y="1288"/>
                  </a:lnTo>
                  <a:lnTo>
                    <a:pt x="1089" y="1230"/>
                  </a:lnTo>
                  <a:lnTo>
                    <a:pt x="1066" y="1193"/>
                  </a:lnTo>
                  <a:lnTo>
                    <a:pt x="1050" y="1184"/>
                  </a:lnTo>
                  <a:lnTo>
                    <a:pt x="1035" y="1170"/>
                  </a:lnTo>
                  <a:lnTo>
                    <a:pt x="1012" y="1137"/>
                  </a:lnTo>
                  <a:lnTo>
                    <a:pt x="992" y="1055"/>
                  </a:lnTo>
                  <a:lnTo>
                    <a:pt x="969" y="1022"/>
                  </a:lnTo>
                  <a:lnTo>
                    <a:pt x="914" y="900"/>
                  </a:lnTo>
                  <a:lnTo>
                    <a:pt x="906" y="864"/>
                  </a:lnTo>
                  <a:lnTo>
                    <a:pt x="914" y="826"/>
                  </a:lnTo>
                  <a:lnTo>
                    <a:pt x="927" y="813"/>
                  </a:lnTo>
                  <a:lnTo>
                    <a:pt x="938" y="797"/>
                  </a:lnTo>
                  <a:lnTo>
                    <a:pt x="953" y="782"/>
                  </a:lnTo>
                  <a:lnTo>
                    <a:pt x="975" y="769"/>
                  </a:lnTo>
                  <a:lnTo>
                    <a:pt x="995" y="739"/>
                  </a:lnTo>
                  <a:lnTo>
                    <a:pt x="984" y="716"/>
                  </a:lnTo>
                  <a:lnTo>
                    <a:pt x="954" y="733"/>
                  </a:lnTo>
                  <a:lnTo>
                    <a:pt x="937" y="735"/>
                  </a:lnTo>
                  <a:lnTo>
                    <a:pt x="891" y="725"/>
                  </a:lnTo>
                  <a:lnTo>
                    <a:pt x="819" y="698"/>
                  </a:lnTo>
                  <a:lnTo>
                    <a:pt x="791" y="684"/>
                  </a:lnTo>
                  <a:lnTo>
                    <a:pt x="768" y="663"/>
                  </a:lnTo>
                  <a:lnTo>
                    <a:pt x="753" y="637"/>
                  </a:lnTo>
                  <a:lnTo>
                    <a:pt x="736" y="614"/>
                  </a:lnTo>
                  <a:lnTo>
                    <a:pt x="708" y="601"/>
                  </a:lnTo>
                  <a:lnTo>
                    <a:pt x="678" y="604"/>
                  </a:lnTo>
                  <a:lnTo>
                    <a:pt x="650" y="624"/>
                  </a:lnTo>
                  <a:lnTo>
                    <a:pt x="634" y="655"/>
                  </a:lnTo>
                  <a:lnTo>
                    <a:pt x="628" y="695"/>
                  </a:lnTo>
                  <a:lnTo>
                    <a:pt x="616" y="708"/>
                  </a:lnTo>
                  <a:lnTo>
                    <a:pt x="601" y="717"/>
                  </a:lnTo>
                  <a:lnTo>
                    <a:pt x="475" y="782"/>
                  </a:lnTo>
                  <a:lnTo>
                    <a:pt x="448" y="801"/>
                  </a:lnTo>
                  <a:lnTo>
                    <a:pt x="423" y="813"/>
                  </a:lnTo>
                  <a:lnTo>
                    <a:pt x="395" y="835"/>
                  </a:lnTo>
                  <a:lnTo>
                    <a:pt x="323" y="867"/>
                  </a:lnTo>
                  <a:lnTo>
                    <a:pt x="314" y="868"/>
                  </a:lnTo>
                  <a:lnTo>
                    <a:pt x="307" y="862"/>
                  </a:lnTo>
                  <a:lnTo>
                    <a:pt x="301" y="858"/>
                  </a:lnTo>
                  <a:lnTo>
                    <a:pt x="295" y="851"/>
                  </a:lnTo>
                  <a:lnTo>
                    <a:pt x="286" y="849"/>
                  </a:lnTo>
                  <a:lnTo>
                    <a:pt x="275" y="850"/>
                  </a:lnTo>
                  <a:lnTo>
                    <a:pt x="262" y="854"/>
                  </a:lnTo>
                  <a:lnTo>
                    <a:pt x="249" y="862"/>
                  </a:lnTo>
                  <a:lnTo>
                    <a:pt x="223" y="884"/>
                  </a:lnTo>
                  <a:lnTo>
                    <a:pt x="210" y="891"/>
                  </a:lnTo>
                  <a:lnTo>
                    <a:pt x="200" y="899"/>
                  </a:lnTo>
                  <a:lnTo>
                    <a:pt x="196" y="906"/>
                  </a:lnTo>
                  <a:lnTo>
                    <a:pt x="181" y="910"/>
                  </a:lnTo>
                  <a:lnTo>
                    <a:pt x="149" y="939"/>
                  </a:lnTo>
                  <a:lnTo>
                    <a:pt x="136" y="953"/>
                  </a:lnTo>
                  <a:lnTo>
                    <a:pt x="122" y="962"/>
                  </a:lnTo>
                  <a:lnTo>
                    <a:pt x="74" y="974"/>
                  </a:lnTo>
                  <a:lnTo>
                    <a:pt x="61" y="972"/>
                  </a:lnTo>
                  <a:lnTo>
                    <a:pt x="48" y="972"/>
                  </a:lnTo>
                  <a:close/>
                </a:path>
              </a:pathLst>
            </a:custGeom>
            <a:noFill/>
            <a:ln w="6">
              <a:solidFill>
                <a:srgbClr val="6C6D7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Freeform 45"/>
            <p:cNvSpPr>
              <a:spLocks/>
            </p:cNvSpPr>
            <p:nvPr/>
          </p:nvSpPr>
          <p:spPr bwMode="auto">
            <a:xfrm>
              <a:off x="4770438" y="4519613"/>
              <a:ext cx="538163" cy="111125"/>
            </a:xfrm>
            <a:custGeom>
              <a:avLst/>
              <a:gdLst>
                <a:gd name="T0" fmla="*/ 1015 w 1017"/>
                <a:gd name="T1" fmla="*/ 207 h 209"/>
                <a:gd name="T2" fmla="*/ 459 w 1017"/>
                <a:gd name="T3" fmla="*/ 183 h 209"/>
                <a:gd name="T4" fmla="*/ 432 w 1017"/>
                <a:gd name="T5" fmla="*/ 168 h 209"/>
                <a:gd name="T6" fmla="*/ 433 w 1017"/>
                <a:gd name="T7" fmla="*/ 157 h 209"/>
                <a:gd name="T8" fmla="*/ 449 w 1017"/>
                <a:gd name="T9" fmla="*/ 152 h 209"/>
                <a:gd name="T10" fmla="*/ 457 w 1017"/>
                <a:gd name="T11" fmla="*/ 173 h 209"/>
                <a:gd name="T12" fmla="*/ 485 w 1017"/>
                <a:gd name="T13" fmla="*/ 159 h 209"/>
                <a:gd name="T14" fmla="*/ 510 w 1017"/>
                <a:gd name="T15" fmla="*/ 156 h 209"/>
                <a:gd name="T16" fmla="*/ 538 w 1017"/>
                <a:gd name="T17" fmla="*/ 140 h 209"/>
                <a:gd name="T18" fmla="*/ 538 w 1017"/>
                <a:gd name="T19" fmla="*/ 121 h 209"/>
                <a:gd name="T20" fmla="*/ 582 w 1017"/>
                <a:gd name="T21" fmla="*/ 115 h 209"/>
                <a:gd name="T22" fmla="*/ 631 w 1017"/>
                <a:gd name="T23" fmla="*/ 104 h 209"/>
                <a:gd name="T24" fmla="*/ 655 w 1017"/>
                <a:gd name="T25" fmla="*/ 74 h 209"/>
                <a:gd name="T26" fmla="*/ 710 w 1017"/>
                <a:gd name="T27" fmla="*/ 60 h 209"/>
                <a:gd name="T28" fmla="*/ 698 w 1017"/>
                <a:gd name="T29" fmla="*/ 59 h 209"/>
                <a:gd name="T30" fmla="*/ 595 w 1017"/>
                <a:gd name="T31" fmla="*/ 83 h 209"/>
                <a:gd name="T32" fmla="*/ 547 w 1017"/>
                <a:gd name="T33" fmla="*/ 94 h 209"/>
                <a:gd name="T34" fmla="*/ 512 w 1017"/>
                <a:gd name="T35" fmla="*/ 110 h 209"/>
                <a:gd name="T36" fmla="*/ 495 w 1017"/>
                <a:gd name="T37" fmla="*/ 107 h 209"/>
                <a:gd name="T38" fmla="*/ 481 w 1017"/>
                <a:gd name="T39" fmla="*/ 100 h 209"/>
                <a:gd name="T40" fmla="*/ 481 w 1017"/>
                <a:gd name="T41" fmla="*/ 72 h 209"/>
                <a:gd name="T42" fmla="*/ 463 w 1017"/>
                <a:gd name="T43" fmla="*/ 76 h 209"/>
                <a:gd name="T44" fmla="*/ 440 w 1017"/>
                <a:gd name="T45" fmla="*/ 94 h 209"/>
                <a:gd name="T46" fmla="*/ 432 w 1017"/>
                <a:gd name="T47" fmla="*/ 104 h 209"/>
                <a:gd name="T48" fmla="*/ 433 w 1017"/>
                <a:gd name="T49" fmla="*/ 126 h 209"/>
                <a:gd name="T50" fmla="*/ 420 w 1017"/>
                <a:gd name="T51" fmla="*/ 151 h 209"/>
                <a:gd name="T52" fmla="*/ 417 w 1017"/>
                <a:gd name="T53" fmla="*/ 164 h 209"/>
                <a:gd name="T54" fmla="*/ 422 w 1017"/>
                <a:gd name="T55" fmla="*/ 173 h 209"/>
                <a:gd name="T56" fmla="*/ 386 w 1017"/>
                <a:gd name="T57" fmla="*/ 194 h 209"/>
                <a:gd name="T58" fmla="*/ 140 w 1017"/>
                <a:gd name="T59" fmla="*/ 195 h 209"/>
                <a:gd name="T60" fmla="*/ 7 w 1017"/>
                <a:gd name="T61" fmla="*/ 143 h 209"/>
                <a:gd name="T62" fmla="*/ 52 w 1017"/>
                <a:gd name="T63" fmla="*/ 143 h 209"/>
                <a:gd name="T64" fmla="*/ 99 w 1017"/>
                <a:gd name="T65" fmla="*/ 136 h 209"/>
                <a:gd name="T66" fmla="*/ 118 w 1017"/>
                <a:gd name="T67" fmla="*/ 111 h 209"/>
                <a:gd name="T68" fmla="*/ 299 w 1017"/>
                <a:gd name="T69" fmla="*/ 101 h 209"/>
                <a:gd name="T70" fmla="*/ 323 w 1017"/>
                <a:gd name="T71" fmla="*/ 48 h 209"/>
                <a:gd name="T72" fmla="*/ 356 w 1017"/>
                <a:gd name="T73" fmla="*/ 0 h 209"/>
                <a:gd name="T74" fmla="*/ 414 w 1017"/>
                <a:gd name="T75" fmla="*/ 38 h 209"/>
                <a:gd name="T76" fmla="*/ 455 w 1017"/>
                <a:gd name="T77" fmla="*/ 25 h 209"/>
                <a:gd name="T78" fmla="*/ 823 w 1017"/>
                <a:gd name="T79" fmla="*/ 10 h 209"/>
                <a:gd name="T80" fmla="*/ 838 w 1017"/>
                <a:gd name="T81" fmla="*/ 47 h 209"/>
                <a:gd name="T82" fmla="*/ 839 w 1017"/>
                <a:gd name="T83" fmla="*/ 85 h 209"/>
                <a:gd name="T84" fmla="*/ 895 w 1017"/>
                <a:gd name="T85" fmla="*/ 76 h 209"/>
                <a:gd name="T86" fmla="*/ 939 w 1017"/>
                <a:gd name="T87" fmla="*/ 93 h 209"/>
                <a:gd name="T88" fmla="*/ 898 w 1017"/>
                <a:gd name="T89" fmla="*/ 140 h 209"/>
                <a:gd name="T90" fmla="*/ 939 w 1017"/>
                <a:gd name="T91" fmla="*/ 162 h 209"/>
                <a:gd name="T92" fmla="*/ 998 w 1017"/>
                <a:gd name="T93" fmla="*/ 16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7" h="209">
                  <a:moveTo>
                    <a:pt x="1017" y="188"/>
                  </a:moveTo>
                  <a:lnTo>
                    <a:pt x="1015" y="206"/>
                  </a:lnTo>
                  <a:lnTo>
                    <a:pt x="1015" y="207"/>
                  </a:lnTo>
                  <a:lnTo>
                    <a:pt x="881" y="183"/>
                  </a:lnTo>
                  <a:lnTo>
                    <a:pt x="724" y="169"/>
                  </a:lnTo>
                  <a:lnTo>
                    <a:pt x="459" y="183"/>
                  </a:lnTo>
                  <a:lnTo>
                    <a:pt x="446" y="181"/>
                  </a:lnTo>
                  <a:lnTo>
                    <a:pt x="438" y="173"/>
                  </a:lnTo>
                  <a:lnTo>
                    <a:pt x="432" y="168"/>
                  </a:lnTo>
                  <a:lnTo>
                    <a:pt x="422" y="162"/>
                  </a:lnTo>
                  <a:lnTo>
                    <a:pt x="429" y="157"/>
                  </a:lnTo>
                  <a:lnTo>
                    <a:pt x="433" y="157"/>
                  </a:lnTo>
                  <a:lnTo>
                    <a:pt x="436" y="157"/>
                  </a:lnTo>
                  <a:lnTo>
                    <a:pt x="440" y="162"/>
                  </a:lnTo>
                  <a:lnTo>
                    <a:pt x="449" y="152"/>
                  </a:lnTo>
                  <a:lnTo>
                    <a:pt x="454" y="155"/>
                  </a:lnTo>
                  <a:lnTo>
                    <a:pt x="455" y="165"/>
                  </a:lnTo>
                  <a:lnTo>
                    <a:pt x="457" y="173"/>
                  </a:lnTo>
                  <a:lnTo>
                    <a:pt x="478" y="154"/>
                  </a:lnTo>
                  <a:lnTo>
                    <a:pt x="482" y="154"/>
                  </a:lnTo>
                  <a:lnTo>
                    <a:pt x="485" y="159"/>
                  </a:lnTo>
                  <a:lnTo>
                    <a:pt x="489" y="159"/>
                  </a:lnTo>
                  <a:lnTo>
                    <a:pt x="497" y="157"/>
                  </a:lnTo>
                  <a:lnTo>
                    <a:pt x="510" y="156"/>
                  </a:lnTo>
                  <a:lnTo>
                    <a:pt x="519" y="154"/>
                  </a:lnTo>
                  <a:lnTo>
                    <a:pt x="529" y="150"/>
                  </a:lnTo>
                  <a:lnTo>
                    <a:pt x="538" y="140"/>
                  </a:lnTo>
                  <a:lnTo>
                    <a:pt x="539" y="134"/>
                  </a:lnTo>
                  <a:lnTo>
                    <a:pt x="537" y="126"/>
                  </a:lnTo>
                  <a:lnTo>
                    <a:pt x="538" y="121"/>
                  </a:lnTo>
                  <a:lnTo>
                    <a:pt x="544" y="118"/>
                  </a:lnTo>
                  <a:lnTo>
                    <a:pt x="569" y="118"/>
                  </a:lnTo>
                  <a:lnTo>
                    <a:pt x="582" y="115"/>
                  </a:lnTo>
                  <a:lnTo>
                    <a:pt x="610" y="108"/>
                  </a:lnTo>
                  <a:lnTo>
                    <a:pt x="618" y="110"/>
                  </a:lnTo>
                  <a:lnTo>
                    <a:pt x="631" y="104"/>
                  </a:lnTo>
                  <a:lnTo>
                    <a:pt x="644" y="97"/>
                  </a:lnTo>
                  <a:lnTo>
                    <a:pt x="652" y="87"/>
                  </a:lnTo>
                  <a:lnTo>
                    <a:pt x="655" y="74"/>
                  </a:lnTo>
                  <a:lnTo>
                    <a:pt x="664" y="71"/>
                  </a:lnTo>
                  <a:lnTo>
                    <a:pt x="715" y="64"/>
                  </a:lnTo>
                  <a:lnTo>
                    <a:pt x="710" y="60"/>
                  </a:lnTo>
                  <a:lnTo>
                    <a:pt x="707" y="58"/>
                  </a:lnTo>
                  <a:lnTo>
                    <a:pt x="703" y="57"/>
                  </a:lnTo>
                  <a:lnTo>
                    <a:pt x="698" y="59"/>
                  </a:lnTo>
                  <a:lnTo>
                    <a:pt x="664" y="52"/>
                  </a:lnTo>
                  <a:lnTo>
                    <a:pt x="628" y="64"/>
                  </a:lnTo>
                  <a:lnTo>
                    <a:pt x="595" y="83"/>
                  </a:lnTo>
                  <a:lnTo>
                    <a:pt x="566" y="94"/>
                  </a:lnTo>
                  <a:lnTo>
                    <a:pt x="554" y="94"/>
                  </a:lnTo>
                  <a:lnTo>
                    <a:pt x="547" y="94"/>
                  </a:lnTo>
                  <a:lnTo>
                    <a:pt x="527" y="107"/>
                  </a:lnTo>
                  <a:lnTo>
                    <a:pt x="518" y="109"/>
                  </a:lnTo>
                  <a:lnTo>
                    <a:pt x="512" y="110"/>
                  </a:lnTo>
                  <a:lnTo>
                    <a:pt x="504" y="110"/>
                  </a:lnTo>
                  <a:lnTo>
                    <a:pt x="501" y="109"/>
                  </a:lnTo>
                  <a:lnTo>
                    <a:pt x="495" y="107"/>
                  </a:lnTo>
                  <a:lnTo>
                    <a:pt x="487" y="107"/>
                  </a:lnTo>
                  <a:lnTo>
                    <a:pt x="482" y="103"/>
                  </a:lnTo>
                  <a:lnTo>
                    <a:pt x="481" y="100"/>
                  </a:lnTo>
                  <a:lnTo>
                    <a:pt x="478" y="94"/>
                  </a:lnTo>
                  <a:lnTo>
                    <a:pt x="477" y="86"/>
                  </a:lnTo>
                  <a:lnTo>
                    <a:pt x="481" y="72"/>
                  </a:lnTo>
                  <a:lnTo>
                    <a:pt x="482" y="64"/>
                  </a:lnTo>
                  <a:lnTo>
                    <a:pt x="472" y="70"/>
                  </a:lnTo>
                  <a:lnTo>
                    <a:pt x="463" y="76"/>
                  </a:lnTo>
                  <a:lnTo>
                    <a:pt x="450" y="90"/>
                  </a:lnTo>
                  <a:lnTo>
                    <a:pt x="446" y="94"/>
                  </a:lnTo>
                  <a:lnTo>
                    <a:pt x="440" y="94"/>
                  </a:lnTo>
                  <a:lnTo>
                    <a:pt x="433" y="95"/>
                  </a:lnTo>
                  <a:lnTo>
                    <a:pt x="431" y="99"/>
                  </a:lnTo>
                  <a:lnTo>
                    <a:pt x="432" y="104"/>
                  </a:lnTo>
                  <a:lnTo>
                    <a:pt x="436" y="113"/>
                  </a:lnTo>
                  <a:lnTo>
                    <a:pt x="436" y="118"/>
                  </a:lnTo>
                  <a:lnTo>
                    <a:pt x="433" y="126"/>
                  </a:lnTo>
                  <a:lnTo>
                    <a:pt x="425" y="138"/>
                  </a:lnTo>
                  <a:lnTo>
                    <a:pt x="422" y="146"/>
                  </a:lnTo>
                  <a:lnTo>
                    <a:pt x="420" y="151"/>
                  </a:lnTo>
                  <a:lnTo>
                    <a:pt x="416" y="154"/>
                  </a:lnTo>
                  <a:lnTo>
                    <a:pt x="414" y="157"/>
                  </a:lnTo>
                  <a:lnTo>
                    <a:pt x="417" y="164"/>
                  </a:lnTo>
                  <a:lnTo>
                    <a:pt x="420" y="167"/>
                  </a:lnTo>
                  <a:lnTo>
                    <a:pt x="421" y="170"/>
                  </a:lnTo>
                  <a:lnTo>
                    <a:pt x="422" y="173"/>
                  </a:lnTo>
                  <a:lnTo>
                    <a:pt x="426" y="177"/>
                  </a:lnTo>
                  <a:lnTo>
                    <a:pt x="422" y="190"/>
                  </a:lnTo>
                  <a:lnTo>
                    <a:pt x="386" y="194"/>
                  </a:lnTo>
                  <a:lnTo>
                    <a:pt x="317" y="191"/>
                  </a:lnTo>
                  <a:lnTo>
                    <a:pt x="236" y="200"/>
                  </a:lnTo>
                  <a:lnTo>
                    <a:pt x="140" y="195"/>
                  </a:lnTo>
                  <a:lnTo>
                    <a:pt x="0" y="209"/>
                  </a:lnTo>
                  <a:lnTo>
                    <a:pt x="0" y="170"/>
                  </a:lnTo>
                  <a:lnTo>
                    <a:pt x="7" y="143"/>
                  </a:lnTo>
                  <a:lnTo>
                    <a:pt x="10" y="143"/>
                  </a:lnTo>
                  <a:lnTo>
                    <a:pt x="31" y="145"/>
                  </a:lnTo>
                  <a:lnTo>
                    <a:pt x="52" y="143"/>
                  </a:lnTo>
                  <a:lnTo>
                    <a:pt x="68" y="149"/>
                  </a:lnTo>
                  <a:lnTo>
                    <a:pt x="83" y="148"/>
                  </a:lnTo>
                  <a:lnTo>
                    <a:pt x="99" y="136"/>
                  </a:lnTo>
                  <a:lnTo>
                    <a:pt x="111" y="123"/>
                  </a:lnTo>
                  <a:lnTo>
                    <a:pt x="111" y="114"/>
                  </a:lnTo>
                  <a:lnTo>
                    <a:pt x="118" y="111"/>
                  </a:lnTo>
                  <a:lnTo>
                    <a:pt x="252" y="116"/>
                  </a:lnTo>
                  <a:lnTo>
                    <a:pt x="289" y="112"/>
                  </a:lnTo>
                  <a:lnTo>
                    <a:pt x="299" y="101"/>
                  </a:lnTo>
                  <a:lnTo>
                    <a:pt x="304" y="71"/>
                  </a:lnTo>
                  <a:lnTo>
                    <a:pt x="314" y="58"/>
                  </a:lnTo>
                  <a:lnTo>
                    <a:pt x="323" y="48"/>
                  </a:lnTo>
                  <a:lnTo>
                    <a:pt x="333" y="16"/>
                  </a:lnTo>
                  <a:lnTo>
                    <a:pt x="336" y="8"/>
                  </a:lnTo>
                  <a:lnTo>
                    <a:pt x="356" y="0"/>
                  </a:lnTo>
                  <a:lnTo>
                    <a:pt x="371" y="4"/>
                  </a:lnTo>
                  <a:lnTo>
                    <a:pt x="398" y="18"/>
                  </a:lnTo>
                  <a:lnTo>
                    <a:pt x="414" y="38"/>
                  </a:lnTo>
                  <a:lnTo>
                    <a:pt x="435" y="38"/>
                  </a:lnTo>
                  <a:lnTo>
                    <a:pt x="447" y="36"/>
                  </a:lnTo>
                  <a:lnTo>
                    <a:pt x="455" y="25"/>
                  </a:lnTo>
                  <a:lnTo>
                    <a:pt x="456" y="16"/>
                  </a:lnTo>
                  <a:lnTo>
                    <a:pt x="461" y="12"/>
                  </a:lnTo>
                  <a:lnTo>
                    <a:pt x="823" y="10"/>
                  </a:lnTo>
                  <a:lnTo>
                    <a:pt x="860" y="18"/>
                  </a:lnTo>
                  <a:lnTo>
                    <a:pt x="853" y="36"/>
                  </a:lnTo>
                  <a:lnTo>
                    <a:pt x="838" y="47"/>
                  </a:lnTo>
                  <a:lnTo>
                    <a:pt x="834" y="61"/>
                  </a:lnTo>
                  <a:lnTo>
                    <a:pt x="839" y="76"/>
                  </a:lnTo>
                  <a:lnTo>
                    <a:pt x="839" y="85"/>
                  </a:lnTo>
                  <a:lnTo>
                    <a:pt x="857" y="99"/>
                  </a:lnTo>
                  <a:lnTo>
                    <a:pt x="876" y="90"/>
                  </a:lnTo>
                  <a:lnTo>
                    <a:pt x="895" y="76"/>
                  </a:lnTo>
                  <a:lnTo>
                    <a:pt x="916" y="73"/>
                  </a:lnTo>
                  <a:lnTo>
                    <a:pt x="934" y="79"/>
                  </a:lnTo>
                  <a:lnTo>
                    <a:pt x="939" y="93"/>
                  </a:lnTo>
                  <a:lnTo>
                    <a:pt x="934" y="106"/>
                  </a:lnTo>
                  <a:lnTo>
                    <a:pt x="897" y="126"/>
                  </a:lnTo>
                  <a:lnTo>
                    <a:pt x="898" y="140"/>
                  </a:lnTo>
                  <a:lnTo>
                    <a:pt x="913" y="149"/>
                  </a:lnTo>
                  <a:lnTo>
                    <a:pt x="931" y="154"/>
                  </a:lnTo>
                  <a:lnTo>
                    <a:pt x="939" y="162"/>
                  </a:lnTo>
                  <a:lnTo>
                    <a:pt x="950" y="168"/>
                  </a:lnTo>
                  <a:lnTo>
                    <a:pt x="965" y="165"/>
                  </a:lnTo>
                  <a:lnTo>
                    <a:pt x="998" y="166"/>
                  </a:lnTo>
                  <a:lnTo>
                    <a:pt x="1017" y="171"/>
                  </a:lnTo>
                  <a:lnTo>
                    <a:pt x="1017" y="188"/>
                  </a:lnTo>
                  <a:close/>
                </a:path>
              </a:pathLst>
            </a:custGeom>
            <a:solidFill>
              <a:srgbClr val="E6E6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46"/>
            <p:cNvSpPr>
              <a:spLocks/>
            </p:cNvSpPr>
            <p:nvPr/>
          </p:nvSpPr>
          <p:spPr bwMode="auto">
            <a:xfrm>
              <a:off x="4770438" y="4519613"/>
              <a:ext cx="538163" cy="111125"/>
            </a:xfrm>
            <a:custGeom>
              <a:avLst/>
              <a:gdLst>
                <a:gd name="T0" fmla="*/ 1015 w 1017"/>
                <a:gd name="T1" fmla="*/ 207 h 209"/>
                <a:gd name="T2" fmla="*/ 459 w 1017"/>
                <a:gd name="T3" fmla="*/ 183 h 209"/>
                <a:gd name="T4" fmla="*/ 432 w 1017"/>
                <a:gd name="T5" fmla="*/ 168 h 209"/>
                <a:gd name="T6" fmla="*/ 433 w 1017"/>
                <a:gd name="T7" fmla="*/ 157 h 209"/>
                <a:gd name="T8" fmla="*/ 449 w 1017"/>
                <a:gd name="T9" fmla="*/ 152 h 209"/>
                <a:gd name="T10" fmla="*/ 457 w 1017"/>
                <a:gd name="T11" fmla="*/ 173 h 209"/>
                <a:gd name="T12" fmla="*/ 485 w 1017"/>
                <a:gd name="T13" fmla="*/ 159 h 209"/>
                <a:gd name="T14" fmla="*/ 510 w 1017"/>
                <a:gd name="T15" fmla="*/ 156 h 209"/>
                <a:gd name="T16" fmla="*/ 538 w 1017"/>
                <a:gd name="T17" fmla="*/ 140 h 209"/>
                <a:gd name="T18" fmla="*/ 538 w 1017"/>
                <a:gd name="T19" fmla="*/ 121 h 209"/>
                <a:gd name="T20" fmla="*/ 582 w 1017"/>
                <a:gd name="T21" fmla="*/ 115 h 209"/>
                <a:gd name="T22" fmla="*/ 631 w 1017"/>
                <a:gd name="T23" fmla="*/ 104 h 209"/>
                <a:gd name="T24" fmla="*/ 655 w 1017"/>
                <a:gd name="T25" fmla="*/ 74 h 209"/>
                <a:gd name="T26" fmla="*/ 710 w 1017"/>
                <a:gd name="T27" fmla="*/ 60 h 209"/>
                <a:gd name="T28" fmla="*/ 698 w 1017"/>
                <a:gd name="T29" fmla="*/ 59 h 209"/>
                <a:gd name="T30" fmla="*/ 595 w 1017"/>
                <a:gd name="T31" fmla="*/ 83 h 209"/>
                <a:gd name="T32" fmla="*/ 547 w 1017"/>
                <a:gd name="T33" fmla="*/ 94 h 209"/>
                <a:gd name="T34" fmla="*/ 512 w 1017"/>
                <a:gd name="T35" fmla="*/ 110 h 209"/>
                <a:gd name="T36" fmla="*/ 495 w 1017"/>
                <a:gd name="T37" fmla="*/ 107 h 209"/>
                <a:gd name="T38" fmla="*/ 481 w 1017"/>
                <a:gd name="T39" fmla="*/ 100 h 209"/>
                <a:gd name="T40" fmla="*/ 481 w 1017"/>
                <a:gd name="T41" fmla="*/ 72 h 209"/>
                <a:gd name="T42" fmla="*/ 463 w 1017"/>
                <a:gd name="T43" fmla="*/ 76 h 209"/>
                <a:gd name="T44" fmla="*/ 440 w 1017"/>
                <a:gd name="T45" fmla="*/ 94 h 209"/>
                <a:gd name="T46" fmla="*/ 432 w 1017"/>
                <a:gd name="T47" fmla="*/ 104 h 209"/>
                <a:gd name="T48" fmla="*/ 433 w 1017"/>
                <a:gd name="T49" fmla="*/ 126 h 209"/>
                <a:gd name="T50" fmla="*/ 420 w 1017"/>
                <a:gd name="T51" fmla="*/ 151 h 209"/>
                <a:gd name="T52" fmla="*/ 417 w 1017"/>
                <a:gd name="T53" fmla="*/ 164 h 209"/>
                <a:gd name="T54" fmla="*/ 422 w 1017"/>
                <a:gd name="T55" fmla="*/ 173 h 209"/>
                <a:gd name="T56" fmla="*/ 386 w 1017"/>
                <a:gd name="T57" fmla="*/ 194 h 209"/>
                <a:gd name="T58" fmla="*/ 140 w 1017"/>
                <a:gd name="T59" fmla="*/ 195 h 209"/>
                <a:gd name="T60" fmla="*/ 7 w 1017"/>
                <a:gd name="T61" fmla="*/ 143 h 209"/>
                <a:gd name="T62" fmla="*/ 52 w 1017"/>
                <a:gd name="T63" fmla="*/ 143 h 209"/>
                <a:gd name="T64" fmla="*/ 99 w 1017"/>
                <a:gd name="T65" fmla="*/ 136 h 209"/>
                <a:gd name="T66" fmla="*/ 118 w 1017"/>
                <a:gd name="T67" fmla="*/ 111 h 209"/>
                <a:gd name="T68" fmla="*/ 299 w 1017"/>
                <a:gd name="T69" fmla="*/ 101 h 209"/>
                <a:gd name="T70" fmla="*/ 323 w 1017"/>
                <a:gd name="T71" fmla="*/ 48 h 209"/>
                <a:gd name="T72" fmla="*/ 356 w 1017"/>
                <a:gd name="T73" fmla="*/ 0 h 209"/>
                <a:gd name="T74" fmla="*/ 414 w 1017"/>
                <a:gd name="T75" fmla="*/ 38 h 209"/>
                <a:gd name="T76" fmla="*/ 455 w 1017"/>
                <a:gd name="T77" fmla="*/ 25 h 209"/>
                <a:gd name="T78" fmla="*/ 823 w 1017"/>
                <a:gd name="T79" fmla="*/ 10 h 209"/>
                <a:gd name="T80" fmla="*/ 838 w 1017"/>
                <a:gd name="T81" fmla="*/ 47 h 209"/>
                <a:gd name="T82" fmla="*/ 839 w 1017"/>
                <a:gd name="T83" fmla="*/ 85 h 209"/>
                <a:gd name="T84" fmla="*/ 895 w 1017"/>
                <a:gd name="T85" fmla="*/ 76 h 209"/>
                <a:gd name="T86" fmla="*/ 939 w 1017"/>
                <a:gd name="T87" fmla="*/ 93 h 209"/>
                <a:gd name="T88" fmla="*/ 898 w 1017"/>
                <a:gd name="T89" fmla="*/ 140 h 209"/>
                <a:gd name="T90" fmla="*/ 939 w 1017"/>
                <a:gd name="T91" fmla="*/ 162 h 209"/>
                <a:gd name="T92" fmla="*/ 998 w 1017"/>
                <a:gd name="T93" fmla="*/ 16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7" h="209">
                  <a:moveTo>
                    <a:pt x="1017" y="188"/>
                  </a:moveTo>
                  <a:lnTo>
                    <a:pt x="1015" y="206"/>
                  </a:lnTo>
                  <a:lnTo>
                    <a:pt x="1015" y="207"/>
                  </a:lnTo>
                  <a:lnTo>
                    <a:pt x="881" y="183"/>
                  </a:lnTo>
                  <a:lnTo>
                    <a:pt x="724" y="169"/>
                  </a:lnTo>
                  <a:lnTo>
                    <a:pt x="459" y="183"/>
                  </a:lnTo>
                  <a:lnTo>
                    <a:pt x="446" y="181"/>
                  </a:lnTo>
                  <a:lnTo>
                    <a:pt x="438" y="173"/>
                  </a:lnTo>
                  <a:lnTo>
                    <a:pt x="432" y="168"/>
                  </a:lnTo>
                  <a:lnTo>
                    <a:pt x="422" y="162"/>
                  </a:lnTo>
                  <a:lnTo>
                    <a:pt x="429" y="157"/>
                  </a:lnTo>
                  <a:lnTo>
                    <a:pt x="433" y="157"/>
                  </a:lnTo>
                  <a:lnTo>
                    <a:pt x="436" y="157"/>
                  </a:lnTo>
                  <a:lnTo>
                    <a:pt x="440" y="162"/>
                  </a:lnTo>
                  <a:lnTo>
                    <a:pt x="449" y="152"/>
                  </a:lnTo>
                  <a:lnTo>
                    <a:pt x="454" y="155"/>
                  </a:lnTo>
                  <a:lnTo>
                    <a:pt x="455" y="165"/>
                  </a:lnTo>
                  <a:lnTo>
                    <a:pt x="457" y="173"/>
                  </a:lnTo>
                  <a:lnTo>
                    <a:pt x="478" y="154"/>
                  </a:lnTo>
                  <a:lnTo>
                    <a:pt x="482" y="154"/>
                  </a:lnTo>
                  <a:lnTo>
                    <a:pt x="485" y="159"/>
                  </a:lnTo>
                  <a:lnTo>
                    <a:pt x="489" y="159"/>
                  </a:lnTo>
                  <a:lnTo>
                    <a:pt x="497" y="157"/>
                  </a:lnTo>
                  <a:lnTo>
                    <a:pt x="510" y="156"/>
                  </a:lnTo>
                  <a:lnTo>
                    <a:pt x="519" y="154"/>
                  </a:lnTo>
                  <a:lnTo>
                    <a:pt x="529" y="150"/>
                  </a:lnTo>
                  <a:lnTo>
                    <a:pt x="538" y="140"/>
                  </a:lnTo>
                  <a:lnTo>
                    <a:pt x="539" y="134"/>
                  </a:lnTo>
                  <a:lnTo>
                    <a:pt x="537" y="126"/>
                  </a:lnTo>
                  <a:lnTo>
                    <a:pt x="538" y="121"/>
                  </a:lnTo>
                  <a:lnTo>
                    <a:pt x="544" y="118"/>
                  </a:lnTo>
                  <a:lnTo>
                    <a:pt x="569" y="118"/>
                  </a:lnTo>
                  <a:lnTo>
                    <a:pt x="582" y="115"/>
                  </a:lnTo>
                  <a:lnTo>
                    <a:pt x="610" y="108"/>
                  </a:lnTo>
                  <a:lnTo>
                    <a:pt x="618" y="110"/>
                  </a:lnTo>
                  <a:lnTo>
                    <a:pt x="631" y="104"/>
                  </a:lnTo>
                  <a:lnTo>
                    <a:pt x="644" y="97"/>
                  </a:lnTo>
                  <a:lnTo>
                    <a:pt x="652" y="87"/>
                  </a:lnTo>
                  <a:lnTo>
                    <a:pt x="655" y="74"/>
                  </a:lnTo>
                  <a:lnTo>
                    <a:pt x="664" y="71"/>
                  </a:lnTo>
                  <a:lnTo>
                    <a:pt x="715" y="64"/>
                  </a:lnTo>
                  <a:lnTo>
                    <a:pt x="710" y="60"/>
                  </a:lnTo>
                  <a:lnTo>
                    <a:pt x="707" y="58"/>
                  </a:lnTo>
                  <a:lnTo>
                    <a:pt x="703" y="57"/>
                  </a:lnTo>
                  <a:lnTo>
                    <a:pt x="698" y="59"/>
                  </a:lnTo>
                  <a:lnTo>
                    <a:pt x="664" y="52"/>
                  </a:lnTo>
                  <a:lnTo>
                    <a:pt x="628" y="64"/>
                  </a:lnTo>
                  <a:lnTo>
                    <a:pt x="595" y="83"/>
                  </a:lnTo>
                  <a:lnTo>
                    <a:pt x="566" y="94"/>
                  </a:lnTo>
                  <a:lnTo>
                    <a:pt x="554" y="94"/>
                  </a:lnTo>
                  <a:lnTo>
                    <a:pt x="547" y="94"/>
                  </a:lnTo>
                  <a:lnTo>
                    <a:pt x="527" y="107"/>
                  </a:lnTo>
                  <a:lnTo>
                    <a:pt x="518" y="109"/>
                  </a:lnTo>
                  <a:lnTo>
                    <a:pt x="512" y="110"/>
                  </a:lnTo>
                  <a:lnTo>
                    <a:pt x="504" y="110"/>
                  </a:lnTo>
                  <a:lnTo>
                    <a:pt x="501" y="109"/>
                  </a:lnTo>
                  <a:lnTo>
                    <a:pt x="495" y="107"/>
                  </a:lnTo>
                  <a:lnTo>
                    <a:pt x="487" y="107"/>
                  </a:lnTo>
                  <a:lnTo>
                    <a:pt x="482" y="103"/>
                  </a:lnTo>
                  <a:lnTo>
                    <a:pt x="481" y="100"/>
                  </a:lnTo>
                  <a:lnTo>
                    <a:pt x="478" y="94"/>
                  </a:lnTo>
                  <a:lnTo>
                    <a:pt x="477" y="86"/>
                  </a:lnTo>
                  <a:lnTo>
                    <a:pt x="481" y="72"/>
                  </a:lnTo>
                  <a:lnTo>
                    <a:pt x="482" y="64"/>
                  </a:lnTo>
                  <a:lnTo>
                    <a:pt x="472" y="70"/>
                  </a:lnTo>
                  <a:lnTo>
                    <a:pt x="463" y="76"/>
                  </a:lnTo>
                  <a:lnTo>
                    <a:pt x="450" y="90"/>
                  </a:lnTo>
                  <a:lnTo>
                    <a:pt x="446" y="94"/>
                  </a:lnTo>
                  <a:lnTo>
                    <a:pt x="440" y="94"/>
                  </a:lnTo>
                  <a:lnTo>
                    <a:pt x="433" y="95"/>
                  </a:lnTo>
                  <a:lnTo>
                    <a:pt x="431" y="99"/>
                  </a:lnTo>
                  <a:lnTo>
                    <a:pt x="432" y="104"/>
                  </a:lnTo>
                  <a:lnTo>
                    <a:pt x="436" y="113"/>
                  </a:lnTo>
                  <a:lnTo>
                    <a:pt x="436" y="118"/>
                  </a:lnTo>
                  <a:lnTo>
                    <a:pt x="433" y="126"/>
                  </a:lnTo>
                  <a:lnTo>
                    <a:pt x="425" y="138"/>
                  </a:lnTo>
                  <a:lnTo>
                    <a:pt x="422" y="146"/>
                  </a:lnTo>
                  <a:lnTo>
                    <a:pt x="420" y="151"/>
                  </a:lnTo>
                  <a:lnTo>
                    <a:pt x="416" y="154"/>
                  </a:lnTo>
                  <a:lnTo>
                    <a:pt x="414" y="157"/>
                  </a:lnTo>
                  <a:lnTo>
                    <a:pt x="417" y="164"/>
                  </a:lnTo>
                  <a:lnTo>
                    <a:pt x="420" y="167"/>
                  </a:lnTo>
                  <a:lnTo>
                    <a:pt x="421" y="170"/>
                  </a:lnTo>
                  <a:lnTo>
                    <a:pt x="422" y="173"/>
                  </a:lnTo>
                  <a:lnTo>
                    <a:pt x="426" y="177"/>
                  </a:lnTo>
                  <a:lnTo>
                    <a:pt x="422" y="190"/>
                  </a:lnTo>
                  <a:lnTo>
                    <a:pt x="386" y="194"/>
                  </a:lnTo>
                  <a:lnTo>
                    <a:pt x="317" y="191"/>
                  </a:lnTo>
                  <a:lnTo>
                    <a:pt x="236" y="200"/>
                  </a:lnTo>
                  <a:lnTo>
                    <a:pt x="140" y="195"/>
                  </a:lnTo>
                  <a:lnTo>
                    <a:pt x="0" y="209"/>
                  </a:lnTo>
                  <a:lnTo>
                    <a:pt x="0" y="170"/>
                  </a:lnTo>
                  <a:lnTo>
                    <a:pt x="7" y="143"/>
                  </a:lnTo>
                  <a:lnTo>
                    <a:pt x="10" y="143"/>
                  </a:lnTo>
                  <a:lnTo>
                    <a:pt x="31" y="145"/>
                  </a:lnTo>
                  <a:lnTo>
                    <a:pt x="52" y="143"/>
                  </a:lnTo>
                  <a:lnTo>
                    <a:pt x="68" y="149"/>
                  </a:lnTo>
                  <a:lnTo>
                    <a:pt x="83" y="148"/>
                  </a:lnTo>
                  <a:lnTo>
                    <a:pt x="99" y="136"/>
                  </a:lnTo>
                  <a:lnTo>
                    <a:pt x="111" y="123"/>
                  </a:lnTo>
                  <a:lnTo>
                    <a:pt x="111" y="114"/>
                  </a:lnTo>
                  <a:lnTo>
                    <a:pt x="118" y="111"/>
                  </a:lnTo>
                  <a:lnTo>
                    <a:pt x="252" y="116"/>
                  </a:lnTo>
                  <a:lnTo>
                    <a:pt x="289" y="112"/>
                  </a:lnTo>
                  <a:lnTo>
                    <a:pt x="299" y="101"/>
                  </a:lnTo>
                  <a:lnTo>
                    <a:pt x="304" y="71"/>
                  </a:lnTo>
                  <a:lnTo>
                    <a:pt x="314" y="58"/>
                  </a:lnTo>
                  <a:lnTo>
                    <a:pt x="323" y="48"/>
                  </a:lnTo>
                  <a:lnTo>
                    <a:pt x="333" y="16"/>
                  </a:lnTo>
                  <a:lnTo>
                    <a:pt x="336" y="8"/>
                  </a:lnTo>
                  <a:lnTo>
                    <a:pt x="356" y="0"/>
                  </a:lnTo>
                  <a:lnTo>
                    <a:pt x="371" y="4"/>
                  </a:lnTo>
                  <a:lnTo>
                    <a:pt x="398" y="18"/>
                  </a:lnTo>
                  <a:lnTo>
                    <a:pt x="414" y="38"/>
                  </a:lnTo>
                  <a:lnTo>
                    <a:pt x="435" y="38"/>
                  </a:lnTo>
                  <a:lnTo>
                    <a:pt x="447" y="36"/>
                  </a:lnTo>
                  <a:lnTo>
                    <a:pt x="455" y="25"/>
                  </a:lnTo>
                  <a:lnTo>
                    <a:pt x="456" y="16"/>
                  </a:lnTo>
                  <a:lnTo>
                    <a:pt x="461" y="12"/>
                  </a:lnTo>
                  <a:lnTo>
                    <a:pt x="823" y="10"/>
                  </a:lnTo>
                  <a:lnTo>
                    <a:pt x="860" y="18"/>
                  </a:lnTo>
                  <a:lnTo>
                    <a:pt x="853" y="36"/>
                  </a:lnTo>
                  <a:lnTo>
                    <a:pt x="838" y="47"/>
                  </a:lnTo>
                  <a:lnTo>
                    <a:pt x="834" y="61"/>
                  </a:lnTo>
                  <a:lnTo>
                    <a:pt x="839" y="76"/>
                  </a:lnTo>
                  <a:lnTo>
                    <a:pt x="839" y="85"/>
                  </a:lnTo>
                  <a:lnTo>
                    <a:pt x="857" y="99"/>
                  </a:lnTo>
                  <a:lnTo>
                    <a:pt x="876" y="90"/>
                  </a:lnTo>
                  <a:lnTo>
                    <a:pt x="895" y="76"/>
                  </a:lnTo>
                  <a:lnTo>
                    <a:pt x="916" y="73"/>
                  </a:lnTo>
                  <a:lnTo>
                    <a:pt x="934" y="79"/>
                  </a:lnTo>
                  <a:lnTo>
                    <a:pt x="939" y="93"/>
                  </a:lnTo>
                  <a:lnTo>
                    <a:pt x="934" y="106"/>
                  </a:lnTo>
                  <a:lnTo>
                    <a:pt x="897" y="126"/>
                  </a:lnTo>
                  <a:lnTo>
                    <a:pt x="898" y="140"/>
                  </a:lnTo>
                  <a:lnTo>
                    <a:pt x="913" y="149"/>
                  </a:lnTo>
                  <a:lnTo>
                    <a:pt x="931" y="154"/>
                  </a:lnTo>
                  <a:lnTo>
                    <a:pt x="939" y="162"/>
                  </a:lnTo>
                  <a:lnTo>
                    <a:pt x="950" y="168"/>
                  </a:lnTo>
                  <a:lnTo>
                    <a:pt x="965" y="165"/>
                  </a:lnTo>
                  <a:lnTo>
                    <a:pt x="998" y="166"/>
                  </a:lnTo>
                  <a:lnTo>
                    <a:pt x="1017" y="171"/>
                  </a:lnTo>
                  <a:lnTo>
                    <a:pt x="1017" y="188"/>
                  </a:lnTo>
                  <a:close/>
                </a:path>
              </a:pathLst>
            </a:custGeom>
            <a:noFill/>
            <a:ln w="6">
              <a:solidFill>
                <a:srgbClr val="6C6D7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Freeform 47"/>
            <p:cNvSpPr>
              <a:spLocks/>
            </p:cNvSpPr>
            <p:nvPr/>
          </p:nvSpPr>
          <p:spPr bwMode="auto">
            <a:xfrm>
              <a:off x="5056188" y="3000376"/>
              <a:ext cx="1231900" cy="1028700"/>
            </a:xfrm>
            <a:custGeom>
              <a:avLst/>
              <a:gdLst>
                <a:gd name="T0" fmla="*/ 51 w 2329"/>
                <a:gd name="T1" fmla="*/ 725 h 1943"/>
                <a:gd name="T2" fmla="*/ 31 w 2329"/>
                <a:gd name="T3" fmla="*/ 598 h 1943"/>
                <a:gd name="T4" fmla="*/ 75 w 2329"/>
                <a:gd name="T5" fmla="*/ 562 h 1943"/>
                <a:gd name="T6" fmla="*/ 144 w 2329"/>
                <a:gd name="T7" fmla="*/ 510 h 1943"/>
                <a:gd name="T8" fmla="*/ 147 w 2329"/>
                <a:gd name="T9" fmla="*/ 394 h 1943"/>
                <a:gd name="T10" fmla="*/ 111 w 2329"/>
                <a:gd name="T11" fmla="*/ 350 h 1943"/>
                <a:gd name="T12" fmla="*/ 93 w 2329"/>
                <a:gd name="T13" fmla="*/ 207 h 1943"/>
                <a:gd name="T14" fmla="*/ 84 w 2329"/>
                <a:gd name="T15" fmla="*/ 139 h 1943"/>
                <a:gd name="T16" fmla="*/ 470 w 2329"/>
                <a:gd name="T17" fmla="*/ 207 h 1943"/>
                <a:gd name="T18" fmla="*/ 693 w 2329"/>
                <a:gd name="T19" fmla="*/ 400 h 1943"/>
                <a:gd name="T20" fmla="*/ 599 w 2329"/>
                <a:gd name="T21" fmla="*/ 510 h 1943"/>
                <a:gd name="T22" fmla="*/ 611 w 2329"/>
                <a:gd name="T23" fmla="*/ 667 h 1943"/>
                <a:gd name="T24" fmla="*/ 664 w 2329"/>
                <a:gd name="T25" fmla="*/ 730 h 1943"/>
                <a:gd name="T26" fmla="*/ 818 w 2329"/>
                <a:gd name="T27" fmla="*/ 627 h 1943"/>
                <a:gd name="T28" fmla="*/ 777 w 2329"/>
                <a:gd name="T29" fmla="*/ 417 h 1943"/>
                <a:gd name="T30" fmla="*/ 928 w 2329"/>
                <a:gd name="T31" fmla="*/ 330 h 1943"/>
                <a:gd name="T32" fmla="*/ 900 w 2329"/>
                <a:gd name="T33" fmla="*/ 189 h 1943"/>
                <a:gd name="T34" fmla="*/ 776 w 2329"/>
                <a:gd name="T35" fmla="*/ 143 h 1943"/>
                <a:gd name="T36" fmla="*/ 1097 w 2329"/>
                <a:gd name="T37" fmla="*/ 23 h 1943"/>
                <a:gd name="T38" fmla="*/ 1155 w 2329"/>
                <a:gd name="T39" fmla="*/ 214 h 1943"/>
                <a:gd name="T40" fmla="*/ 1410 w 2329"/>
                <a:gd name="T41" fmla="*/ 183 h 1943"/>
                <a:gd name="T42" fmla="*/ 1500 w 2329"/>
                <a:gd name="T43" fmla="*/ 134 h 1943"/>
                <a:gd name="T44" fmla="*/ 1578 w 2329"/>
                <a:gd name="T45" fmla="*/ 319 h 1943"/>
                <a:gd name="T46" fmla="*/ 1580 w 2329"/>
                <a:gd name="T47" fmla="*/ 447 h 1943"/>
                <a:gd name="T48" fmla="*/ 1563 w 2329"/>
                <a:gd name="T49" fmla="*/ 523 h 1943"/>
                <a:gd name="T50" fmla="*/ 1632 w 2329"/>
                <a:gd name="T51" fmla="*/ 608 h 1943"/>
                <a:gd name="T52" fmla="*/ 1827 w 2329"/>
                <a:gd name="T53" fmla="*/ 480 h 1943"/>
                <a:gd name="T54" fmla="*/ 1960 w 2329"/>
                <a:gd name="T55" fmla="*/ 472 h 1943"/>
                <a:gd name="T56" fmla="*/ 2028 w 2329"/>
                <a:gd name="T57" fmla="*/ 511 h 1943"/>
                <a:gd name="T58" fmla="*/ 2100 w 2329"/>
                <a:gd name="T59" fmla="*/ 620 h 1943"/>
                <a:gd name="T60" fmla="*/ 2106 w 2329"/>
                <a:gd name="T61" fmla="*/ 717 h 1943"/>
                <a:gd name="T62" fmla="*/ 2172 w 2329"/>
                <a:gd name="T63" fmla="*/ 827 h 1943"/>
                <a:gd name="T64" fmla="*/ 2269 w 2329"/>
                <a:gd name="T65" fmla="*/ 982 h 1943"/>
                <a:gd name="T66" fmla="*/ 2307 w 2329"/>
                <a:gd name="T67" fmla="*/ 1060 h 1943"/>
                <a:gd name="T68" fmla="*/ 2298 w 2329"/>
                <a:gd name="T69" fmla="*/ 1135 h 1943"/>
                <a:gd name="T70" fmla="*/ 2287 w 2329"/>
                <a:gd name="T71" fmla="*/ 1231 h 1943"/>
                <a:gd name="T72" fmla="*/ 2226 w 2329"/>
                <a:gd name="T73" fmla="*/ 1390 h 1943"/>
                <a:gd name="T74" fmla="*/ 1969 w 2329"/>
                <a:gd name="T75" fmla="*/ 1319 h 1943"/>
                <a:gd name="T76" fmla="*/ 2010 w 2329"/>
                <a:gd name="T77" fmla="*/ 1844 h 1943"/>
                <a:gd name="T78" fmla="*/ 1960 w 2329"/>
                <a:gd name="T79" fmla="*/ 1893 h 1943"/>
                <a:gd name="T80" fmla="*/ 1919 w 2329"/>
                <a:gd name="T81" fmla="*/ 1931 h 1943"/>
                <a:gd name="T82" fmla="*/ 1795 w 2329"/>
                <a:gd name="T83" fmla="*/ 1806 h 1943"/>
                <a:gd name="T84" fmla="*/ 1759 w 2329"/>
                <a:gd name="T85" fmla="*/ 1716 h 1943"/>
                <a:gd name="T86" fmla="*/ 1723 w 2329"/>
                <a:gd name="T87" fmla="*/ 1641 h 1943"/>
                <a:gd name="T88" fmla="*/ 1636 w 2329"/>
                <a:gd name="T89" fmla="*/ 1619 h 1943"/>
                <a:gd name="T90" fmla="*/ 1492 w 2329"/>
                <a:gd name="T91" fmla="*/ 1603 h 1943"/>
                <a:gd name="T92" fmla="*/ 1380 w 2329"/>
                <a:gd name="T93" fmla="*/ 1612 h 1943"/>
                <a:gd name="T94" fmla="*/ 1340 w 2329"/>
                <a:gd name="T95" fmla="*/ 1568 h 1943"/>
                <a:gd name="T96" fmla="*/ 1266 w 2329"/>
                <a:gd name="T97" fmla="*/ 1548 h 1943"/>
                <a:gd name="T98" fmla="*/ 1225 w 2329"/>
                <a:gd name="T99" fmla="*/ 1500 h 1943"/>
                <a:gd name="T100" fmla="*/ 1165 w 2329"/>
                <a:gd name="T101" fmla="*/ 1485 h 1943"/>
                <a:gd name="T102" fmla="*/ 1082 w 2329"/>
                <a:gd name="T103" fmla="*/ 1459 h 1943"/>
                <a:gd name="T104" fmla="*/ 1002 w 2329"/>
                <a:gd name="T105" fmla="*/ 1420 h 1943"/>
                <a:gd name="T106" fmla="*/ 935 w 2329"/>
                <a:gd name="T107" fmla="*/ 1360 h 1943"/>
                <a:gd name="T108" fmla="*/ 871 w 2329"/>
                <a:gd name="T109" fmla="*/ 1328 h 1943"/>
                <a:gd name="T110" fmla="*/ 732 w 2329"/>
                <a:gd name="T111" fmla="*/ 1347 h 1943"/>
                <a:gd name="T112" fmla="*/ 677 w 2329"/>
                <a:gd name="T113" fmla="*/ 1270 h 1943"/>
                <a:gd name="T114" fmla="*/ 649 w 2329"/>
                <a:gd name="T115" fmla="*/ 1230 h 1943"/>
                <a:gd name="T116" fmla="*/ 592 w 2329"/>
                <a:gd name="T117" fmla="*/ 1183 h 1943"/>
                <a:gd name="T118" fmla="*/ 502 w 2329"/>
                <a:gd name="T119" fmla="*/ 1017 h 1943"/>
                <a:gd name="T120" fmla="*/ 115 w 2329"/>
                <a:gd name="T121" fmla="*/ 744 h 1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29" h="1943">
                  <a:moveTo>
                    <a:pt x="115" y="744"/>
                  </a:moveTo>
                  <a:lnTo>
                    <a:pt x="62" y="753"/>
                  </a:lnTo>
                  <a:lnTo>
                    <a:pt x="57" y="753"/>
                  </a:lnTo>
                  <a:lnTo>
                    <a:pt x="59" y="743"/>
                  </a:lnTo>
                  <a:lnTo>
                    <a:pt x="57" y="733"/>
                  </a:lnTo>
                  <a:lnTo>
                    <a:pt x="51" y="725"/>
                  </a:lnTo>
                  <a:lnTo>
                    <a:pt x="10" y="683"/>
                  </a:lnTo>
                  <a:lnTo>
                    <a:pt x="1" y="668"/>
                  </a:lnTo>
                  <a:lnTo>
                    <a:pt x="0" y="656"/>
                  </a:lnTo>
                  <a:lnTo>
                    <a:pt x="14" y="628"/>
                  </a:lnTo>
                  <a:lnTo>
                    <a:pt x="29" y="606"/>
                  </a:lnTo>
                  <a:lnTo>
                    <a:pt x="31" y="598"/>
                  </a:lnTo>
                  <a:lnTo>
                    <a:pt x="32" y="586"/>
                  </a:lnTo>
                  <a:lnTo>
                    <a:pt x="34" y="581"/>
                  </a:lnTo>
                  <a:lnTo>
                    <a:pt x="37" y="575"/>
                  </a:lnTo>
                  <a:lnTo>
                    <a:pt x="50" y="562"/>
                  </a:lnTo>
                  <a:lnTo>
                    <a:pt x="62" y="559"/>
                  </a:lnTo>
                  <a:lnTo>
                    <a:pt x="75" y="562"/>
                  </a:lnTo>
                  <a:lnTo>
                    <a:pt x="114" y="582"/>
                  </a:lnTo>
                  <a:lnTo>
                    <a:pt x="125" y="581"/>
                  </a:lnTo>
                  <a:lnTo>
                    <a:pt x="133" y="570"/>
                  </a:lnTo>
                  <a:lnTo>
                    <a:pt x="136" y="558"/>
                  </a:lnTo>
                  <a:lnTo>
                    <a:pt x="139" y="526"/>
                  </a:lnTo>
                  <a:lnTo>
                    <a:pt x="144" y="510"/>
                  </a:lnTo>
                  <a:lnTo>
                    <a:pt x="160" y="478"/>
                  </a:lnTo>
                  <a:lnTo>
                    <a:pt x="164" y="462"/>
                  </a:lnTo>
                  <a:lnTo>
                    <a:pt x="164" y="428"/>
                  </a:lnTo>
                  <a:lnTo>
                    <a:pt x="161" y="410"/>
                  </a:lnTo>
                  <a:lnTo>
                    <a:pt x="155" y="399"/>
                  </a:lnTo>
                  <a:lnTo>
                    <a:pt x="147" y="394"/>
                  </a:lnTo>
                  <a:lnTo>
                    <a:pt x="140" y="391"/>
                  </a:lnTo>
                  <a:lnTo>
                    <a:pt x="130" y="389"/>
                  </a:lnTo>
                  <a:lnTo>
                    <a:pt x="125" y="383"/>
                  </a:lnTo>
                  <a:lnTo>
                    <a:pt x="119" y="363"/>
                  </a:lnTo>
                  <a:lnTo>
                    <a:pt x="116" y="357"/>
                  </a:lnTo>
                  <a:lnTo>
                    <a:pt x="111" y="350"/>
                  </a:lnTo>
                  <a:lnTo>
                    <a:pt x="98" y="333"/>
                  </a:lnTo>
                  <a:lnTo>
                    <a:pt x="98" y="323"/>
                  </a:lnTo>
                  <a:lnTo>
                    <a:pt x="112" y="290"/>
                  </a:lnTo>
                  <a:lnTo>
                    <a:pt x="113" y="272"/>
                  </a:lnTo>
                  <a:lnTo>
                    <a:pt x="101" y="217"/>
                  </a:lnTo>
                  <a:lnTo>
                    <a:pt x="93" y="207"/>
                  </a:lnTo>
                  <a:lnTo>
                    <a:pt x="89" y="194"/>
                  </a:lnTo>
                  <a:lnTo>
                    <a:pt x="87" y="181"/>
                  </a:lnTo>
                  <a:lnTo>
                    <a:pt x="87" y="169"/>
                  </a:lnTo>
                  <a:lnTo>
                    <a:pt x="92" y="146"/>
                  </a:lnTo>
                  <a:lnTo>
                    <a:pt x="88" y="139"/>
                  </a:lnTo>
                  <a:lnTo>
                    <a:pt x="84" y="139"/>
                  </a:lnTo>
                  <a:lnTo>
                    <a:pt x="88" y="136"/>
                  </a:lnTo>
                  <a:lnTo>
                    <a:pt x="144" y="141"/>
                  </a:lnTo>
                  <a:lnTo>
                    <a:pt x="199" y="175"/>
                  </a:lnTo>
                  <a:lnTo>
                    <a:pt x="268" y="208"/>
                  </a:lnTo>
                  <a:lnTo>
                    <a:pt x="301" y="211"/>
                  </a:lnTo>
                  <a:lnTo>
                    <a:pt x="470" y="207"/>
                  </a:lnTo>
                  <a:lnTo>
                    <a:pt x="534" y="197"/>
                  </a:lnTo>
                  <a:lnTo>
                    <a:pt x="598" y="214"/>
                  </a:lnTo>
                  <a:lnTo>
                    <a:pt x="671" y="263"/>
                  </a:lnTo>
                  <a:lnTo>
                    <a:pt x="712" y="274"/>
                  </a:lnTo>
                  <a:lnTo>
                    <a:pt x="713" y="289"/>
                  </a:lnTo>
                  <a:lnTo>
                    <a:pt x="693" y="400"/>
                  </a:lnTo>
                  <a:lnTo>
                    <a:pt x="693" y="424"/>
                  </a:lnTo>
                  <a:lnTo>
                    <a:pt x="691" y="434"/>
                  </a:lnTo>
                  <a:lnTo>
                    <a:pt x="687" y="442"/>
                  </a:lnTo>
                  <a:lnTo>
                    <a:pt x="670" y="458"/>
                  </a:lnTo>
                  <a:lnTo>
                    <a:pt x="669" y="469"/>
                  </a:lnTo>
                  <a:lnTo>
                    <a:pt x="599" y="510"/>
                  </a:lnTo>
                  <a:lnTo>
                    <a:pt x="575" y="548"/>
                  </a:lnTo>
                  <a:lnTo>
                    <a:pt x="570" y="595"/>
                  </a:lnTo>
                  <a:lnTo>
                    <a:pt x="572" y="617"/>
                  </a:lnTo>
                  <a:lnTo>
                    <a:pt x="583" y="639"/>
                  </a:lnTo>
                  <a:lnTo>
                    <a:pt x="599" y="651"/>
                  </a:lnTo>
                  <a:lnTo>
                    <a:pt x="611" y="667"/>
                  </a:lnTo>
                  <a:lnTo>
                    <a:pt x="608" y="711"/>
                  </a:lnTo>
                  <a:lnTo>
                    <a:pt x="599" y="757"/>
                  </a:lnTo>
                  <a:lnTo>
                    <a:pt x="613" y="769"/>
                  </a:lnTo>
                  <a:lnTo>
                    <a:pt x="656" y="771"/>
                  </a:lnTo>
                  <a:lnTo>
                    <a:pt x="664" y="755"/>
                  </a:lnTo>
                  <a:lnTo>
                    <a:pt x="664" y="730"/>
                  </a:lnTo>
                  <a:lnTo>
                    <a:pt x="670" y="709"/>
                  </a:lnTo>
                  <a:lnTo>
                    <a:pt x="693" y="702"/>
                  </a:lnTo>
                  <a:lnTo>
                    <a:pt x="764" y="686"/>
                  </a:lnTo>
                  <a:lnTo>
                    <a:pt x="786" y="679"/>
                  </a:lnTo>
                  <a:lnTo>
                    <a:pt x="803" y="667"/>
                  </a:lnTo>
                  <a:lnTo>
                    <a:pt x="818" y="627"/>
                  </a:lnTo>
                  <a:lnTo>
                    <a:pt x="800" y="585"/>
                  </a:lnTo>
                  <a:lnTo>
                    <a:pt x="771" y="547"/>
                  </a:lnTo>
                  <a:lnTo>
                    <a:pt x="766" y="526"/>
                  </a:lnTo>
                  <a:lnTo>
                    <a:pt x="771" y="504"/>
                  </a:lnTo>
                  <a:lnTo>
                    <a:pt x="766" y="458"/>
                  </a:lnTo>
                  <a:lnTo>
                    <a:pt x="777" y="417"/>
                  </a:lnTo>
                  <a:lnTo>
                    <a:pt x="796" y="410"/>
                  </a:lnTo>
                  <a:lnTo>
                    <a:pt x="839" y="416"/>
                  </a:lnTo>
                  <a:lnTo>
                    <a:pt x="880" y="397"/>
                  </a:lnTo>
                  <a:lnTo>
                    <a:pt x="926" y="384"/>
                  </a:lnTo>
                  <a:lnTo>
                    <a:pt x="942" y="371"/>
                  </a:lnTo>
                  <a:lnTo>
                    <a:pt x="928" y="330"/>
                  </a:lnTo>
                  <a:lnTo>
                    <a:pt x="902" y="300"/>
                  </a:lnTo>
                  <a:lnTo>
                    <a:pt x="932" y="262"/>
                  </a:lnTo>
                  <a:lnTo>
                    <a:pt x="931" y="236"/>
                  </a:lnTo>
                  <a:lnTo>
                    <a:pt x="926" y="211"/>
                  </a:lnTo>
                  <a:lnTo>
                    <a:pt x="917" y="194"/>
                  </a:lnTo>
                  <a:lnTo>
                    <a:pt x="900" y="189"/>
                  </a:lnTo>
                  <a:lnTo>
                    <a:pt x="892" y="185"/>
                  </a:lnTo>
                  <a:lnTo>
                    <a:pt x="888" y="173"/>
                  </a:lnTo>
                  <a:lnTo>
                    <a:pt x="879" y="169"/>
                  </a:lnTo>
                  <a:lnTo>
                    <a:pt x="869" y="169"/>
                  </a:lnTo>
                  <a:lnTo>
                    <a:pt x="821" y="161"/>
                  </a:lnTo>
                  <a:lnTo>
                    <a:pt x="776" y="143"/>
                  </a:lnTo>
                  <a:lnTo>
                    <a:pt x="737" y="113"/>
                  </a:lnTo>
                  <a:lnTo>
                    <a:pt x="747" y="75"/>
                  </a:lnTo>
                  <a:lnTo>
                    <a:pt x="832" y="37"/>
                  </a:lnTo>
                  <a:lnTo>
                    <a:pt x="1015" y="0"/>
                  </a:lnTo>
                  <a:lnTo>
                    <a:pt x="1060" y="1"/>
                  </a:lnTo>
                  <a:lnTo>
                    <a:pt x="1097" y="23"/>
                  </a:lnTo>
                  <a:lnTo>
                    <a:pt x="1105" y="69"/>
                  </a:lnTo>
                  <a:lnTo>
                    <a:pt x="1127" y="109"/>
                  </a:lnTo>
                  <a:lnTo>
                    <a:pt x="1147" y="121"/>
                  </a:lnTo>
                  <a:lnTo>
                    <a:pt x="1157" y="141"/>
                  </a:lnTo>
                  <a:lnTo>
                    <a:pt x="1154" y="190"/>
                  </a:lnTo>
                  <a:lnTo>
                    <a:pt x="1155" y="214"/>
                  </a:lnTo>
                  <a:lnTo>
                    <a:pt x="1162" y="235"/>
                  </a:lnTo>
                  <a:lnTo>
                    <a:pt x="1179" y="242"/>
                  </a:lnTo>
                  <a:lnTo>
                    <a:pt x="1241" y="242"/>
                  </a:lnTo>
                  <a:lnTo>
                    <a:pt x="1281" y="233"/>
                  </a:lnTo>
                  <a:lnTo>
                    <a:pt x="1389" y="189"/>
                  </a:lnTo>
                  <a:lnTo>
                    <a:pt x="1410" y="183"/>
                  </a:lnTo>
                  <a:lnTo>
                    <a:pt x="1432" y="181"/>
                  </a:lnTo>
                  <a:lnTo>
                    <a:pt x="1448" y="169"/>
                  </a:lnTo>
                  <a:lnTo>
                    <a:pt x="1454" y="159"/>
                  </a:lnTo>
                  <a:lnTo>
                    <a:pt x="1469" y="141"/>
                  </a:lnTo>
                  <a:lnTo>
                    <a:pt x="1479" y="135"/>
                  </a:lnTo>
                  <a:lnTo>
                    <a:pt x="1500" y="134"/>
                  </a:lnTo>
                  <a:lnTo>
                    <a:pt x="1519" y="147"/>
                  </a:lnTo>
                  <a:lnTo>
                    <a:pt x="1546" y="179"/>
                  </a:lnTo>
                  <a:lnTo>
                    <a:pt x="1593" y="258"/>
                  </a:lnTo>
                  <a:lnTo>
                    <a:pt x="1603" y="300"/>
                  </a:lnTo>
                  <a:lnTo>
                    <a:pt x="1590" y="305"/>
                  </a:lnTo>
                  <a:lnTo>
                    <a:pt x="1578" y="319"/>
                  </a:lnTo>
                  <a:lnTo>
                    <a:pt x="1574" y="334"/>
                  </a:lnTo>
                  <a:lnTo>
                    <a:pt x="1568" y="386"/>
                  </a:lnTo>
                  <a:lnTo>
                    <a:pt x="1569" y="402"/>
                  </a:lnTo>
                  <a:lnTo>
                    <a:pt x="1580" y="434"/>
                  </a:lnTo>
                  <a:lnTo>
                    <a:pt x="1581" y="441"/>
                  </a:lnTo>
                  <a:lnTo>
                    <a:pt x="1580" y="447"/>
                  </a:lnTo>
                  <a:lnTo>
                    <a:pt x="1578" y="462"/>
                  </a:lnTo>
                  <a:lnTo>
                    <a:pt x="1568" y="482"/>
                  </a:lnTo>
                  <a:lnTo>
                    <a:pt x="1567" y="490"/>
                  </a:lnTo>
                  <a:lnTo>
                    <a:pt x="1567" y="506"/>
                  </a:lnTo>
                  <a:lnTo>
                    <a:pt x="1566" y="515"/>
                  </a:lnTo>
                  <a:lnTo>
                    <a:pt x="1563" y="523"/>
                  </a:lnTo>
                  <a:lnTo>
                    <a:pt x="1561" y="534"/>
                  </a:lnTo>
                  <a:lnTo>
                    <a:pt x="1564" y="556"/>
                  </a:lnTo>
                  <a:lnTo>
                    <a:pt x="1583" y="570"/>
                  </a:lnTo>
                  <a:lnTo>
                    <a:pt x="1600" y="589"/>
                  </a:lnTo>
                  <a:lnTo>
                    <a:pt x="1609" y="610"/>
                  </a:lnTo>
                  <a:lnTo>
                    <a:pt x="1632" y="608"/>
                  </a:lnTo>
                  <a:lnTo>
                    <a:pt x="1647" y="589"/>
                  </a:lnTo>
                  <a:lnTo>
                    <a:pt x="1661" y="570"/>
                  </a:lnTo>
                  <a:lnTo>
                    <a:pt x="1693" y="534"/>
                  </a:lnTo>
                  <a:lnTo>
                    <a:pt x="1767" y="478"/>
                  </a:lnTo>
                  <a:lnTo>
                    <a:pt x="1811" y="469"/>
                  </a:lnTo>
                  <a:lnTo>
                    <a:pt x="1827" y="480"/>
                  </a:lnTo>
                  <a:lnTo>
                    <a:pt x="1834" y="499"/>
                  </a:lnTo>
                  <a:lnTo>
                    <a:pt x="1855" y="502"/>
                  </a:lnTo>
                  <a:lnTo>
                    <a:pt x="1900" y="482"/>
                  </a:lnTo>
                  <a:lnTo>
                    <a:pt x="1923" y="477"/>
                  </a:lnTo>
                  <a:lnTo>
                    <a:pt x="1946" y="482"/>
                  </a:lnTo>
                  <a:lnTo>
                    <a:pt x="1960" y="472"/>
                  </a:lnTo>
                  <a:lnTo>
                    <a:pt x="1958" y="447"/>
                  </a:lnTo>
                  <a:lnTo>
                    <a:pt x="1977" y="439"/>
                  </a:lnTo>
                  <a:lnTo>
                    <a:pt x="2000" y="441"/>
                  </a:lnTo>
                  <a:lnTo>
                    <a:pt x="2019" y="447"/>
                  </a:lnTo>
                  <a:lnTo>
                    <a:pt x="2024" y="459"/>
                  </a:lnTo>
                  <a:lnTo>
                    <a:pt x="2028" y="511"/>
                  </a:lnTo>
                  <a:lnTo>
                    <a:pt x="2039" y="513"/>
                  </a:lnTo>
                  <a:lnTo>
                    <a:pt x="2060" y="506"/>
                  </a:lnTo>
                  <a:lnTo>
                    <a:pt x="2094" y="534"/>
                  </a:lnTo>
                  <a:lnTo>
                    <a:pt x="2095" y="585"/>
                  </a:lnTo>
                  <a:lnTo>
                    <a:pt x="2086" y="607"/>
                  </a:lnTo>
                  <a:lnTo>
                    <a:pt x="2100" y="620"/>
                  </a:lnTo>
                  <a:lnTo>
                    <a:pt x="2144" y="636"/>
                  </a:lnTo>
                  <a:lnTo>
                    <a:pt x="2163" y="649"/>
                  </a:lnTo>
                  <a:lnTo>
                    <a:pt x="2162" y="669"/>
                  </a:lnTo>
                  <a:lnTo>
                    <a:pt x="2145" y="688"/>
                  </a:lnTo>
                  <a:lnTo>
                    <a:pt x="2125" y="702"/>
                  </a:lnTo>
                  <a:lnTo>
                    <a:pt x="2106" y="717"/>
                  </a:lnTo>
                  <a:lnTo>
                    <a:pt x="2090" y="739"/>
                  </a:lnTo>
                  <a:lnTo>
                    <a:pt x="2069" y="751"/>
                  </a:lnTo>
                  <a:lnTo>
                    <a:pt x="2055" y="768"/>
                  </a:lnTo>
                  <a:lnTo>
                    <a:pt x="2082" y="805"/>
                  </a:lnTo>
                  <a:lnTo>
                    <a:pt x="2125" y="823"/>
                  </a:lnTo>
                  <a:lnTo>
                    <a:pt x="2172" y="827"/>
                  </a:lnTo>
                  <a:lnTo>
                    <a:pt x="2265" y="826"/>
                  </a:lnTo>
                  <a:lnTo>
                    <a:pt x="2294" y="847"/>
                  </a:lnTo>
                  <a:lnTo>
                    <a:pt x="2306" y="946"/>
                  </a:lnTo>
                  <a:lnTo>
                    <a:pt x="2305" y="969"/>
                  </a:lnTo>
                  <a:lnTo>
                    <a:pt x="2289" y="981"/>
                  </a:lnTo>
                  <a:lnTo>
                    <a:pt x="2269" y="982"/>
                  </a:lnTo>
                  <a:lnTo>
                    <a:pt x="2255" y="993"/>
                  </a:lnTo>
                  <a:lnTo>
                    <a:pt x="2268" y="1010"/>
                  </a:lnTo>
                  <a:lnTo>
                    <a:pt x="2291" y="1017"/>
                  </a:lnTo>
                  <a:lnTo>
                    <a:pt x="2304" y="1029"/>
                  </a:lnTo>
                  <a:lnTo>
                    <a:pt x="2298" y="1045"/>
                  </a:lnTo>
                  <a:lnTo>
                    <a:pt x="2307" y="1060"/>
                  </a:lnTo>
                  <a:lnTo>
                    <a:pt x="2326" y="1070"/>
                  </a:lnTo>
                  <a:lnTo>
                    <a:pt x="2329" y="1089"/>
                  </a:lnTo>
                  <a:lnTo>
                    <a:pt x="2315" y="1105"/>
                  </a:lnTo>
                  <a:lnTo>
                    <a:pt x="2307" y="1113"/>
                  </a:lnTo>
                  <a:lnTo>
                    <a:pt x="2299" y="1123"/>
                  </a:lnTo>
                  <a:lnTo>
                    <a:pt x="2298" y="1135"/>
                  </a:lnTo>
                  <a:lnTo>
                    <a:pt x="2295" y="1147"/>
                  </a:lnTo>
                  <a:lnTo>
                    <a:pt x="2261" y="1171"/>
                  </a:lnTo>
                  <a:lnTo>
                    <a:pt x="2255" y="1194"/>
                  </a:lnTo>
                  <a:lnTo>
                    <a:pt x="2268" y="1213"/>
                  </a:lnTo>
                  <a:lnTo>
                    <a:pt x="2277" y="1219"/>
                  </a:lnTo>
                  <a:lnTo>
                    <a:pt x="2287" y="1231"/>
                  </a:lnTo>
                  <a:lnTo>
                    <a:pt x="2286" y="1241"/>
                  </a:lnTo>
                  <a:lnTo>
                    <a:pt x="2279" y="1260"/>
                  </a:lnTo>
                  <a:lnTo>
                    <a:pt x="2283" y="1270"/>
                  </a:lnTo>
                  <a:lnTo>
                    <a:pt x="2298" y="1264"/>
                  </a:lnTo>
                  <a:lnTo>
                    <a:pt x="2313" y="1268"/>
                  </a:lnTo>
                  <a:lnTo>
                    <a:pt x="2226" y="1390"/>
                  </a:lnTo>
                  <a:lnTo>
                    <a:pt x="2222" y="1393"/>
                  </a:lnTo>
                  <a:lnTo>
                    <a:pt x="2194" y="1375"/>
                  </a:lnTo>
                  <a:lnTo>
                    <a:pt x="2136" y="1319"/>
                  </a:lnTo>
                  <a:lnTo>
                    <a:pt x="2098" y="1309"/>
                  </a:lnTo>
                  <a:lnTo>
                    <a:pt x="1984" y="1313"/>
                  </a:lnTo>
                  <a:lnTo>
                    <a:pt x="1969" y="1319"/>
                  </a:lnTo>
                  <a:lnTo>
                    <a:pt x="1966" y="1338"/>
                  </a:lnTo>
                  <a:lnTo>
                    <a:pt x="1971" y="1779"/>
                  </a:lnTo>
                  <a:lnTo>
                    <a:pt x="1976" y="1790"/>
                  </a:lnTo>
                  <a:lnTo>
                    <a:pt x="1990" y="1816"/>
                  </a:lnTo>
                  <a:lnTo>
                    <a:pt x="2019" y="1819"/>
                  </a:lnTo>
                  <a:lnTo>
                    <a:pt x="2010" y="1844"/>
                  </a:lnTo>
                  <a:lnTo>
                    <a:pt x="1993" y="1861"/>
                  </a:lnTo>
                  <a:lnTo>
                    <a:pt x="1981" y="1864"/>
                  </a:lnTo>
                  <a:lnTo>
                    <a:pt x="1970" y="1875"/>
                  </a:lnTo>
                  <a:lnTo>
                    <a:pt x="1971" y="1889"/>
                  </a:lnTo>
                  <a:lnTo>
                    <a:pt x="1968" y="1899"/>
                  </a:lnTo>
                  <a:lnTo>
                    <a:pt x="1960" y="1893"/>
                  </a:lnTo>
                  <a:lnTo>
                    <a:pt x="1952" y="1900"/>
                  </a:lnTo>
                  <a:lnTo>
                    <a:pt x="1945" y="1916"/>
                  </a:lnTo>
                  <a:lnTo>
                    <a:pt x="1941" y="1932"/>
                  </a:lnTo>
                  <a:lnTo>
                    <a:pt x="1930" y="1943"/>
                  </a:lnTo>
                  <a:lnTo>
                    <a:pt x="1929" y="1939"/>
                  </a:lnTo>
                  <a:lnTo>
                    <a:pt x="1919" y="1931"/>
                  </a:lnTo>
                  <a:lnTo>
                    <a:pt x="1919" y="1928"/>
                  </a:lnTo>
                  <a:lnTo>
                    <a:pt x="1911" y="1923"/>
                  </a:lnTo>
                  <a:lnTo>
                    <a:pt x="1887" y="1899"/>
                  </a:lnTo>
                  <a:lnTo>
                    <a:pt x="1864" y="1860"/>
                  </a:lnTo>
                  <a:lnTo>
                    <a:pt x="1856" y="1852"/>
                  </a:lnTo>
                  <a:lnTo>
                    <a:pt x="1795" y="1806"/>
                  </a:lnTo>
                  <a:lnTo>
                    <a:pt x="1790" y="1803"/>
                  </a:lnTo>
                  <a:lnTo>
                    <a:pt x="1776" y="1775"/>
                  </a:lnTo>
                  <a:lnTo>
                    <a:pt x="1769" y="1745"/>
                  </a:lnTo>
                  <a:lnTo>
                    <a:pt x="1767" y="1726"/>
                  </a:lnTo>
                  <a:lnTo>
                    <a:pt x="1765" y="1722"/>
                  </a:lnTo>
                  <a:lnTo>
                    <a:pt x="1759" y="1716"/>
                  </a:lnTo>
                  <a:lnTo>
                    <a:pt x="1758" y="1710"/>
                  </a:lnTo>
                  <a:lnTo>
                    <a:pt x="1748" y="1691"/>
                  </a:lnTo>
                  <a:lnTo>
                    <a:pt x="1748" y="1687"/>
                  </a:lnTo>
                  <a:lnTo>
                    <a:pt x="1747" y="1676"/>
                  </a:lnTo>
                  <a:lnTo>
                    <a:pt x="1732" y="1649"/>
                  </a:lnTo>
                  <a:lnTo>
                    <a:pt x="1723" y="1641"/>
                  </a:lnTo>
                  <a:lnTo>
                    <a:pt x="1714" y="1637"/>
                  </a:lnTo>
                  <a:lnTo>
                    <a:pt x="1701" y="1634"/>
                  </a:lnTo>
                  <a:lnTo>
                    <a:pt x="1678" y="1619"/>
                  </a:lnTo>
                  <a:lnTo>
                    <a:pt x="1674" y="1614"/>
                  </a:lnTo>
                  <a:lnTo>
                    <a:pt x="1663" y="1613"/>
                  </a:lnTo>
                  <a:lnTo>
                    <a:pt x="1636" y="1619"/>
                  </a:lnTo>
                  <a:lnTo>
                    <a:pt x="1602" y="1625"/>
                  </a:lnTo>
                  <a:lnTo>
                    <a:pt x="1597" y="1624"/>
                  </a:lnTo>
                  <a:lnTo>
                    <a:pt x="1578" y="1606"/>
                  </a:lnTo>
                  <a:lnTo>
                    <a:pt x="1569" y="1603"/>
                  </a:lnTo>
                  <a:lnTo>
                    <a:pt x="1560" y="1601"/>
                  </a:lnTo>
                  <a:lnTo>
                    <a:pt x="1492" y="1603"/>
                  </a:lnTo>
                  <a:lnTo>
                    <a:pt x="1478" y="1606"/>
                  </a:lnTo>
                  <a:lnTo>
                    <a:pt x="1456" y="1614"/>
                  </a:lnTo>
                  <a:lnTo>
                    <a:pt x="1450" y="1615"/>
                  </a:lnTo>
                  <a:lnTo>
                    <a:pt x="1441" y="1615"/>
                  </a:lnTo>
                  <a:lnTo>
                    <a:pt x="1412" y="1611"/>
                  </a:lnTo>
                  <a:lnTo>
                    <a:pt x="1380" y="1612"/>
                  </a:lnTo>
                  <a:lnTo>
                    <a:pt x="1373" y="1609"/>
                  </a:lnTo>
                  <a:lnTo>
                    <a:pt x="1369" y="1606"/>
                  </a:lnTo>
                  <a:lnTo>
                    <a:pt x="1363" y="1593"/>
                  </a:lnTo>
                  <a:lnTo>
                    <a:pt x="1353" y="1582"/>
                  </a:lnTo>
                  <a:lnTo>
                    <a:pt x="1345" y="1569"/>
                  </a:lnTo>
                  <a:lnTo>
                    <a:pt x="1340" y="1568"/>
                  </a:lnTo>
                  <a:lnTo>
                    <a:pt x="1327" y="1564"/>
                  </a:lnTo>
                  <a:lnTo>
                    <a:pt x="1322" y="1563"/>
                  </a:lnTo>
                  <a:lnTo>
                    <a:pt x="1287" y="1562"/>
                  </a:lnTo>
                  <a:lnTo>
                    <a:pt x="1277" y="1557"/>
                  </a:lnTo>
                  <a:lnTo>
                    <a:pt x="1268" y="1551"/>
                  </a:lnTo>
                  <a:lnTo>
                    <a:pt x="1266" y="1548"/>
                  </a:lnTo>
                  <a:lnTo>
                    <a:pt x="1260" y="1538"/>
                  </a:lnTo>
                  <a:lnTo>
                    <a:pt x="1255" y="1532"/>
                  </a:lnTo>
                  <a:lnTo>
                    <a:pt x="1251" y="1525"/>
                  </a:lnTo>
                  <a:lnTo>
                    <a:pt x="1237" y="1514"/>
                  </a:lnTo>
                  <a:lnTo>
                    <a:pt x="1229" y="1504"/>
                  </a:lnTo>
                  <a:lnTo>
                    <a:pt x="1225" y="1500"/>
                  </a:lnTo>
                  <a:lnTo>
                    <a:pt x="1216" y="1496"/>
                  </a:lnTo>
                  <a:lnTo>
                    <a:pt x="1208" y="1493"/>
                  </a:lnTo>
                  <a:lnTo>
                    <a:pt x="1199" y="1492"/>
                  </a:lnTo>
                  <a:lnTo>
                    <a:pt x="1180" y="1490"/>
                  </a:lnTo>
                  <a:lnTo>
                    <a:pt x="1173" y="1488"/>
                  </a:lnTo>
                  <a:lnTo>
                    <a:pt x="1165" y="1485"/>
                  </a:lnTo>
                  <a:lnTo>
                    <a:pt x="1157" y="1479"/>
                  </a:lnTo>
                  <a:lnTo>
                    <a:pt x="1145" y="1468"/>
                  </a:lnTo>
                  <a:lnTo>
                    <a:pt x="1140" y="1463"/>
                  </a:lnTo>
                  <a:lnTo>
                    <a:pt x="1131" y="1458"/>
                  </a:lnTo>
                  <a:lnTo>
                    <a:pt x="1123" y="1457"/>
                  </a:lnTo>
                  <a:lnTo>
                    <a:pt x="1082" y="1459"/>
                  </a:lnTo>
                  <a:lnTo>
                    <a:pt x="1022" y="1450"/>
                  </a:lnTo>
                  <a:lnTo>
                    <a:pt x="1013" y="1448"/>
                  </a:lnTo>
                  <a:lnTo>
                    <a:pt x="1005" y="1441"/>
                  </a:lnTo>
                  <a:lnTo>
                    <a:pt x="1002" y="1434"/>
                  </a:lnTo>
                  <a:lnTo>
                    <a:pt x="1001" y="1427"/>
                  </a:lnTo>
                  <a:lnTo>
                    <a:pt x="1002" y="1420"/>
                  </a:lnTo>
                  <a:lnTo>
                    <a:pt x="1001" y="1413"/>
                  </a:lnTo>
                  <a:lnTo>
                    <a:pt x="998" y="1408"/>
                  </a:lnTo>
                  <a:lnTo>
                    <a:pt x="987" y="1396"/>
                  </a:lnTo>
                  <a:lnTo>
                    <a:pt x="976" y="1382"/>
                  </a:lnTo>
                  <a:lnTo>
                    <a:pt x="968" y="1375"/>
                  </a:lnTo>
                  <a:lnTo>
                    <a:pt x="935" y="1360"/>
                  </a:lnTo>
                  <a:lnTo>
                    <a:pt x="915" y="1345"/>
                  </a:lnTo>
                  <a:lnTo>
                    <a:pt x="904" y="1341"/>
                  </a:lnTo>
                  <a:lnTo>
                    <a:pt x="902" y="1338"/>
                  </a:lnTo>
                  <a:lnTo>
                    <a:pt x="888" y="1331"/>
                  </a:lnTo>
                  <a:lnTo>
                    <a:pt x="879" y="1328"/>
                  </a:lnTo>
                  <a:lnTo>
                    <a:pt x="871" y="1328"/>
                  </a:lnTo>
                  <a:lnTo>
                    <a:pt x="832" y="1341"/>
                  </a:lnTo>
                  <a:lnTo>
                    <a:pt x="803" y="1357"/>
                  </a:lnTo>
                  <a:lnTo>
                    <a:pt x="778" y="1364"/>
                  </a:lnTo>
                  <a:lnTo>
                    <a:pt x="760" y="1366"/>
                  </a:lnTo>
                  <a:lnTo>
                    <a:pt x="741" y="1360"/>
                  </a:lnTo>
                  <a:lnTo>
                    <a:pt x="732" y="1347"/>
                  </a:lnTo>
                  <a:lnTo>
                    <a:pt x="730" y="1329"/>
                  </a:lnTo>
                  <a:lnTo>
                    <a:pt x="733" y="1312"/>
                  </a:lnTo>
                  <a:lnTo>
                    <a:pt x="733" y="1295"/>
                  </a:lnTo>
                  <a:lnTo>
                    <a:pt x="724" y="1282"/>
                  </a:lnTo>
                  <a:lnTo>
                    <a:pt x="707" y="1276"/>
                  </a:lnTo>
                  <a:lnTo>
                    <a:pt x="677" y="1270"/>
                  </a:lnTo>
                  <a:lnTo>
                    <a:pt x="666" y="1267"/>
                  </a:lnTo>
                  <a:lnTo>
                    <a:pt x="657" y="1260"/>
                  </a:lnTo>
                  <a:lnTo>
                    <a:pt x="651" y="1250"/>
                  </a:lnTo>
                  <a:lnTo>
                    <a:pt x="650" y="1241"/>
                  </a:lnTo>
                  <a:lnTo>
                    <a:pt x="650" y="1229"/>
                  </a:lnTo>
                  <a:lnTo>
                    <a:pt x="649" y="1230"/>
                  </a:lnTo>
                  <a:lnTo>
                    <a:pt x="648" y="1230"/>
                  </a:lnTo>
                  <a:lnTo>
                    <a:pt x="647" y="1231"/>
                  </a:lnTo>
                  <a:lnTo>
                    <a:pt x="648" y="1219"/>
                  </a:lnTo>
                  <a:lnTo>
                    <a:pt x="647" y="1196"/>
                  </a:lnTo>
                  <a:lnTo>
                    <a:pt x="646" y="1191"/>
                  </a:lnTo>
                  <a:lnTo>
                    <a:pt x="592" y="1183"/>
                  </a:lnTo>
                  <a:lnTo>
                    <a:pt x="547" y="1189"/>
                  </a:lnTo>
                  <a:lnTo>
                    <a:pt x="525" y="1154"/>
                  </a:lnTo>
                  <a:lnTo>
                    <a:pt x="526" y="1108"/>
                  </a:lnTo>
                  <a:lnTo>
                    <a:pt x="533" y="1058"/>
                  </a:lnTo>
                  <a:lnTo>
                    <a:pt x="523" y="1017"/>
                  </a:lnTo>
                  <a:lnTo>
                    <a:pt x="502" y="1017"/>
                  </a:lnTo>
                  <a:lnTo>
                    <a:pt x="492" y="1011"/>
                  </a:lnTo>
                  <a:lnTo>
                    <a:pt x="483" y="1003"/>
                  </a:lnTo>
                  <a:lnTo>
                    <a:pt x="274" y="761"/>
                  </a:lnTo>
                  <a:lnTo>
                    <a:pt x="257" y="747"/>
                  </a:lnTo>
                  <a:lnTo>
                    <a:pt x="215" y="741"/>
                  </a:lnTo>
                  <a:lnTo>
                    <a:pt x="115" y="744"/>
                  </a:lnTo>
                  <a:close/>
                </a:path>
              </a:pathLst>
            </a:custGeom>
            <a:solidFill>
              <a:srgbClr val="FFCC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48"/>
            <p:cNvSpPr>
              <a:spLocks/>
            </p:cNvSpPr>
            <p:nvPr/>
          </p:nvSpPr>
          <p:spPr bwMode="auto">
            <a:xfrm>
              <a:off x="5056188" y="3000376"/>
              <a:ext cx="1231900" cy="1028700"/>
            </a:xfrm>
            <a:custGeom>
              <a:avLst/>
              <a:gdLst>
                <a:gd name="T0" fmla="*/ 51 w 2329"/>
                <a:gd name="T1" fmla="*/ 725 h 1943"/>
                <a:gd name="T2" fmla="*/ 31 w 2329"/>
                <a:gd name="T3" fmla="*/ 598 h 1943"/>
                <a:gd name="T4" fmla="*/ 75 w 2329"/>
                <a:gd name="T5" fmla="*/ 562 h 1943"/>
                <a:gd name="T6" fmla="*/ 144 w 2329"/>
                <a:gd name="T7" fmla="*/ 510 h 1943"/>
                <a:gd name="T8" fmla="*/ 147 w 2329"/>
                <a:gd name="T9" fmla="*/ 394 h 1943"/>
                <a:gd name="T10" fmla="*/ 111 w 2329"/>
                <a:gd name="T11" fmla="*/ 350 h 1943"/>
                <a:gd name="T12" fmla="*/ 93 w 2329"/>
                <a:gd name="T13" fmla="*/ 207 h 1943"/>
                <a:gd name="T14" fmla="*/ 84 w 2329"/>
                <a:gd name="T15" fmla="*/ 139 h 1943"/>
                <a:gd name="T16" fmla="*/ 470 w 2329"/>
                <a:gd name="T17" fmla="*/ 207 h 1943"/>
                <a:gd name="T18" fmla="*/ 693 w 2329"/>
                <a:gd name="T19" fmla="*/ 400 h 1943"/>
                <a:gd name="T20" fmla="*/ 599 w 2329"/>
                <a:gd name="T21" fmla="*/ 510 h 1943"/>
                <a:gd name="T22" fmla="*/ 611 w 2329"/>
                <a:gd name="T23" fmla="*/ 667 h 1943"/>
                <a:gd name="T24" fmla="*/ 664 w 2329"/>
                <a:gd name="T25" fmla="*/ 730 h 1943"/>
                <a:gd name="T26" fmla="*/ 818 w 2329"/>
                <a:gd name="T27" fmla="*/ 627 h 1943"/>
                <a:gd name="T28" fmla="*/ 777 w 2329"/>
                <a:gd name="T29" fmla="*/ 417 h 1943"/>
                <a:gd name="T30" fmla="*/ 928 w 2329"/>
                <a:gd name="T31" fmla="*/ 330 h 1943"/>
                <a:gd name="T32" fmla="*/ 900 w 2329"/>
                <a:gd name="T33" fmla="*/ 189 h 1943"/>
                <a:gd name="T34" fmla="*/ 776 w 2329"/>
                <a:gd name="T35" fmla="*/ 143 h 1943"/>
                <a:gd name="T36" fmla="*/ 1097 w 2329"/>
                <a:gd name="T37" fmla="*/ 23 h 1943"/>
                <a:gd name="T38" fmla="*/ 1155 w 2329"/>
                <a:gd name="T39" fmla="*/ 214 h 1943"/>
                <a:gd name="T40" fmla="*/ 1410 w 2329"/>
                <a:gd name="T41" fmla="*/ 183 h 1943"/>
                <a:gd name="T42" fmla="*/ 1500 w 2329"/>
                <a:gd name="T43" fmla="*/ 134 h 1943"/>
                <a:gd name="T44" fmla="*/ 1578 w 2329"/>
                <a:gd name="T45" fmla="*/ 319 h 1943"/>
                <a:gd name="T46" fmla="*/ 1580 w 2329"/>
                <a:gd name="T47" fmla="*/ 447 h 1943"/>
                <a:gd name="T48" fmla="*/ 1563 w 2329"/>
                <a:gd name="T49" fmla="*/ 523 h 1943"/>
                <a:gd name="T50" fmla="*/ 1632 w 2329"/>
                <a:gd name="T51" fmla="*/ 608 h 1943"/>
                <a:gd name="T52" fmla="*/ 1827 w 2329"/>
                <a:gd name="T53" fmla="*/ 480 h 1943"/>
                <a:gd name="T54" fmla="*/ 1960 w 2329"/>
                <a:gd name="T55" fmla="*/ 472 h 1943"/>
                <a:gd name="T56" fmla="*/ 2028 w 2329"/>
                <a:gd name="T57" fmla="*/ 511 h 1943"/>
                <a:gd name="T58" fmla="*/ 2100 w 2329"/>
                <a:gd name="T59" fmla="*/ 620 h 1943"/>
                <a:gd name="T60" fmla="*/ 2106 w 2329"/>
                <a:gd name="T61" fmla="*/ 717 h 1943"/>
                <a:gd name="T62" fmla="*/ 2172 w 2329"/>
                <a:gd name="T63" fmla="*/ 827 h 1943"/>
                <a:gd name="T64" fmla="*/ 2269 w 2329"/>
                <a:gd name="T65" fmla="*/ 982 h 1943"/>
                <a:gd name="T66" fmla="*/ 2307 w 2329"/>
                <a:gd name="T67" fmla="*/ 1060 h 1943"/>
                <a:gd name="T68" fmla="*/ 2298 w 2329"/>
                <a:gd name="T69" fmla="*/ 1135 h 1943"/>
                <a:gd name="T70" fmla="*/ 2287 w 2329"/>
                <a:gd name="T71" fmla="*/ 1231 h 1943"/>
                <a:gd name="T72" fmla="*/ 2226 w 2329"/>
                <a:gd name="T73" fmla="*/ 1390 h 1943"/>
                <a:gd name="T74" fmla="*/ 1969 w 2329"/>
                <a:gd name="T75" fmla="*/ 1319 h 1943"/>
                <a:gd name="T76" fmla="*/ 2010 w 2329"/>
                <a:gd name="T77" fmla="*/ 1844 h 1943"/>
                <a:gd name="T78" fmla="*/ 1960 w 2329"/>
                <a:gd name="T79" fmla="*/ 1893 h 1943"/>
                <a:gd name="T80" fmla="*/ 1919 w 2329"/>
                <a:gd name="T81" fmla="*/ 1931 h 1943"/>
                <a:gd name="T82" fmla="*/ 1795 w 2329"/>
                <a:gd name="T83" fmla="*/ 1806 h 1943"/>
                <a:gd name="T84" fmla="*/ 1759 w 2329"/>
                <a:gd name="T85" fmla="*/ 1716 h 1943"/>
                <a:gd name="T86" fmla="*/ 1723 w 2329"/>
                <a:gd name="T87" fmla="*/ 1641 h 1943"/>
                <a:gd name="T88" fmla="*/ 1636 w 2329"/>
                <a:gd name="T89" fmla="*/ 1619 h 1943"/>
                <a:gd name="T90" fmla="*/ 1492 w 2329"/>
                <a:gd name="T91" fmla="*/ 1603 h 1943"/>
                <a:gd name="T92" fmla="*/ 1380 w 2329"/>
                <a:gd name="T93" fmla="*/ 1612 h 1943"/>
                <a:gd name="T94" fmla="*/ 1340 w 2329"/>
                <a:gd name="T95" fmla="*/ 1568 h 1943"/>
                <a:gd name="T96" fmla="*/ 1266 w 2329"/>
                <a:gd name="T97" fmla="*/ 1548 h 1943"/>
                <a:gd name="T98" fmla="*/ 1225 w 2329"/>
                <a:gd name="T99" fmla="*/ 1500 h 1943"/>
                <a:gd name="T100" fmla="*/ 1165 w 2329"/>
                <a:gd name="T101" fmla="*/ 1485 h 1943"/>
                <a:gd name="T102" fmla="*/ 1082 w 2329"/>
                <a:gd name="T103" fmla="*/ 1459 h 1943"/>
                <a:gd name="T104" fmla="*/ 1002 w 2329"/>
                <a:gd name="T105" fmla="*/ 1420 h 1943"/>
                <a:gd name="T106" fmla="*/ 935 w 2329"/>
                <a:gd name="T107" fmla="*/ 1360 h 1943"/>
                <a:gd name="T108" fmla="*/ 871 w 2329"/>
                <a:gd name="T109" fmla="*/ 1328 h 1943"/>
                <a:gd name="T110" fmla="*/ 732 w 2329"/>
                <a:gd name="T111" fmla="*/ 1347 h 1943"/>
                <a:gd name="T112" fmla="*/ 677 w 2329"/>
                <a:gd name="T113" fmla="*/ 1270 h 1943"/>
                <a:gd name="T114" fmla="*/ 649 w 2329"/>
                <a:gd name="T115" fmla="*/ 1230 h 1943"/>
                <a:gd name="T116" fmla="*/ 592 w 2329"/>
                <a:gd name="T117" fmla="*/ 1183 h 1943"/>
                <a:gd name="T118" fmla="*/ 502 w 2329"/>
                <a:gd name="T119" fmla="*/ 1017 h 1943"/>
                <a:gd name="T120" fmla="*/ 115 w 2329"/>
                <a:gd name="T121" fmla="*/ 744 h 1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29" h="1943">
                  <a:moveTo>
                    <a:pt x="115" y="744"/>
                  </a:moveTo>
                  <a:lnTo>
                    <a:pt x="62" y="753"/>
                  </a:lnTo>
                  <a:lnTo>
                    <a:pt x="57" y="753"/>
                  </a:lnTo>
                  <a:lnTo>
                    <a:pt x="59" y="743"/>
                  </a:lnTo>
                  <a:lnTo>
                    <a:pt x="57" y="733"/>
                  </a:lnTo>
                  <a:lnTo>
                    <a:pt x="51" y="725"/>
                  </a:lnTo>
                  <a:lnTo>
                    <a:pt x="10" y="683"/>
                  </a:lnTo>
                  <a:lnTo>
                    <a:pt x="1" y="668"/>
                  </a:lnTo>
                  <a:lnTo>
                    <a:pt x="0" y="656"/>
                  </a:lnTo>
                  <a:lnTo>
                    <a:pt x="14" y="628"/>
                  </a:lnTo>
                  <a:lnTo>
                    <a:pt x="29" y="606"/>
                  </a:lnTo>
                  <a:lnTo>
                    <a:pt x="31" y="598"/>
                  </a:lnTo>
                  <a:lnTo>
                    <a:pt x="32" y="586"/>
                  </a:lnTo>
                  <a:lnTo>
                    <a:pt x="34" y="581"/>
                  </a:lnTo>
                  <a:lnTo>
                    <a:pt x="37" y="575"/>
                  </a:lnTo>
                  <a:lnTo>
                    <a:pt x="50" y="562"/>
                  </a:lnTo>
                  <a:lnTo>
                    <a:pt x="62" y="559"/>
                  </a:lnTo>
                  <a:lnTo>
                    <a:pt x="75" y="562"/>
                  </a:lnTo>
                  <a:lnTo>
                    <a:pt x="114" y="582"/>
                  </a:lnTo>
                  <a:lnTo>
                    <a:pt x="125" y="581"/>
                  </a:lnTo>
                  <a:lnTo>
                    <a:pt x="133" y="570"/>
                  </a:lnTo>
                  <a:lnTo>
                    <a:pt x="136" y="558"/>
                  </a:lnTo>
                  <a:lnTo>
                    <a:pt x="139" y="526"/>
                  </a:lnTo>
                  <a:lnTo>
                    <a:pt x="144" y="510"/>
                  </a:lnTo>
                  <a:lnTo>
                    <a:pt x="160" y="478"/>
                  </a:lnTo>
                  <a:lnTo>
                    <a:pt x="164" y="462"/>
                  </a:lnTo>
                  <a:lnTo>
                    <a:pt x="164" y="428"/>
                  </a:lnTo>
                  <a:lnTo>
                    <a:pt x="161" y="410"/>
                  </a:lnTo>
                  <a:lnTo>
                    <a:pt x="155" y="399"/>
                  </a:lnTo>
                  <a:lnTo>
                    <a:pt x="147" y="394"/>
                  </a:lnTo>
                  <a:lnTo>
                    <a:pt x="140" y="391"/>
                  </a:lnTo>
                  <a:lnTo>
                    <a:pt x="130" y="389"/>
                  </a:lnTo>
                  <a:lnTo>
                    <a:pt x="125" y="383"/>
                  </a:lnTo>
                  <a:lnTo>
                    <a:pt x="119" y="363"/>
                  </a:lnTo>
                  <a:lnTo>
                    <a:pt x="116" y="357"/>
                  </a:lnTo>
                  <a:lnTo>
                    <a:pt x="111" y="350"/>
                  </a:lnTo>
                  <a:lnTo>
                    <a:pt x="98" y="333"/>
                  </a:lnTo>
                  <a:lnTo>
                    <a:pt x="98" y="323"/>
                  </a:lnTo>
                  <a:lnTo>
                    <a:pt x="112" y="290"/>
                  </a:lnTo>
                  <a:lnTo>
                    <a:pt x="113" y="272"/>
                  </a:lnTo>
                  <a:lnTo>
                    <a:pt x="101" y="217"/>
                  </a:lnTo>
                  <a:lnTo>
                    <a:pt x="93" y="207"/>
                  </a:lnTo>
                  <a:lnTo>
                    <a:pt x="89" y="194"/>
                  </a:lnTo>
                  <a:lnTo>
                    <a:pt x="87" y="181"/>
                  </a:lnTo>
                  <a:lnTo>
                    <a:pt x="87" y="169"/>
                  </a:lnTo>
                  <a:lnTo>
                    <a:pt x="92" y="146"/>
                  </a:lnTo>
                  <a:lnTo>
                    <a:pt x="88" y="139"/>
                  </a:lnTo>
                  <a:lnTo>
                    <a:pt x="84" y="139"/>
                  </a:lnTo>
                  <a:lnTo>
                    <a:pt x="88" y="136"/>
                  </a:lnTo>
                  <a:lnTo>
                    <a:pt x="144" y="141"/>
                  </a:lnTo>
                  <a:lnTo>
                    <a:pt x="199" y="175"/>
                  </a:lnTo>
                  <a:lnTo>
                    <a:pt x="268" y="208"/>
                  </a:lnTo>
                  <a:lnTo>
                    <a:pt x="301" y="211"/>
                  </a:lnTo>
                  <a:lnTo>
                    <a:pt x="470" y="207"/>
                  </a:lnTo>
                  <a:lnTo>
                    <a:pt x="534" y="197"/>
                  </a:lnTo>
                  <a:lnTo>
                    <a:pt x="598" y="214"/>
                  </a:lnTo>
                  <a:lnTo>
                    <a:pt x="671" y="263"/>
                  </a:lnTo>
                  <a:lnTo>
                    <a:pt x="712" y="274"/>
                  </a:lnTo>
                  <a:lnTo>
                    <a:pt x="713" y="289"/>
                  </a:lnTo>
                  <a:lnTo>
                    <a:pt x="693" y="400"/>
                  </a:lnTo>
                  <a:lnTo>
                    <a:pt x="693" y="424"/>
                  </a:lnTo>
                  <a:lnTo>
                    <a:pt x="691" y="434"/>
                  </a:lnTo>
                  <a:lnTo>
                    <a:pt x="687" y="442"/>
                  </a:lnTo>
                  <a:lnTo>
                    <a:pt x="670" y="458"/>
                  </a:lnTo>
                  <a:lnTo>
                    <a:pt x="669" y="469"/>
                  </a:lnTo>
                  <a:lnTo>
                    <a:pt x="599" y="510"/>
                  </a:lnTo>
                  <a:lnTo>
                    <a:pt x="575" y="548"/>
                  </a:lnTo>
                  <a:lnTo>
                    <a:pt x="570" y="595"/>
                  </a:lnTo>
                  <a:lnTo>
                    <a:pt x="572" y="617"/>
                  </a:lnTo>
                  <a:lnTo>
                    <a:pt x="583" y="639"/>
                  </a:lnTo>
                  <a:lnTo>
                    <a:pt x="599" y="651"/>
                  </a:lnTo>
                  <a:lnTo>
                    <a:pt x="611" y="667"/>
                  </a:lnTo>
                  <a:lnTo>
                    <a:pt x="608" y="711"/>
                  </a:lnTo>
                  <a:lnTo>
                    <a:pt x="599" y="757"/>
                  </a:lnTo>
                  <a:lnTo>
                    <a:pt x="613" y="769"/>
                  </a:lnTo>
                  <a:lnTo>
                    <a:pt x="656" y="771"/>
                  </a:lnTo>
                  <a:lnTo>
                    <a:pt x="664" y="755"/>
                  </a:lnTo>
                  <a:lnTo>
                    <a:pt x="664" y="730"/>
                  </a:lnTo>
                  <a:lnTo>
                    <a:pt x="670" y="709"/>
                  </a:lnTo>
                  <a:lnTo>
                    <a:pt x="693" y="702"/>
                  </a:lnTo>
                  <a:lnTo>
                    <a:pt x="764" y="686"/>
                  </a:lnTo>
                  <a:lnTo>
                    <a:pt x="786" y="679"/>
                  </a:lnTo>
                  <a:lnTo>
                    <a:pt x="803" y="667"/>
                  </a:lnTo>
                  <a:lnTo>
                    <a:pt x="818" y="627"/>
                  </a:lnTo>
                  <a:lnTo>
                    <a:pt x="800" y="585"/>
                  </a:lnTo>
                  <a:lnTo>
                    <a:pt x="771" y="547"/>
                  </a:lnTo>
                  <a:lnTo>
                    <a:pt x="766" y="526"/>
                  </a:lnTo>
                  <a:lnTo>
                    <a:pt x="771" y="504"/>
                  </a:lnTo>
                  <a:lnTo>
                    <a:pt x="766" y="458"/>
                  </a:lnTo>
                  <a:lnTo>
                    <a:pt x="777" y="417"/>
                  </a:lnTo>
                  <a:lnTo>
                    <a:pt x="796" y="410"/>
                  </a:lnTo>
                  <a:lnTo>
                    <a:pt x="839" y="416"/>
                  </a:lnTo>
                  <a:lnTo>
                    <a:pt x="880" y="397"/>
                  </a:lnTo>
                  <a:lnTo>
                    <a:pt x="926" y="384"/>
                  </a:lnTo>
                  <a:lnTo>
                    <a:pt x="942" y="371"/>
                  </a:lnTo>
                  <a:lnTo>
                    <a:pt x="928" y="330"/>
                  </a:lnTo>
                  <a:lnTo>
                    <a:pt x="902" y="300"/>
                  </a:lnTo>
                  <a:lnTo>
                    <a:pt x="932" y="262"/>
                  </a:lnTo>
                  <a:lnTo>
                    <a:pt x="931" y="236"/>
                  </a:lnTo>
                  <a:lnTo>
                    <a:pt x="926" y="211"/>
                  </a:lnTo>
                  <a:lnTo>
                    <a:pt x="917" y="194"/>
                  </a:lnTo>
                  <a:lnTo>
                    <a:pt x="900" y="189"/>
                  </a:lnTo>
                  <a:lnTo>
                    <a:pt x="892" y="185"/>
                  </a:lnTo>
                  <a:lnTo>
                    <a:pt x="888" y="173"/>
                  </a:lnTo>
                  <a:lnTo>
                    <a:pt x="879" y="169"/>
                  </a:lnTo>
                  <a:lnTo>
                    <a:pt x="869" y="169"/>
                  </a:lnTo>
                  <a:lnTo>
                    <a:pt x="821" y="161"/>
                  </a:lnTo>
                  <a:lnTo>
                    <a:pt x="776" y="143"/>
                  </a:lnTo>
                  <a:lnTo>
                    <a:pt x="737" y="113"/>
                  </a:lnTo>
                  <a:lnTo>
                    <a:pt x="747" y="75"/>
                  </a:lnTo>
                  <a:lnTo>
                    <a:pt x="832" y="37"/>
                  </a:lnTo>
                  <a:lnTo>
                    <a:pt x="1015" y="0"/>
                  </a:lnTo>
                  <a:lnTo>
                    <a:pt x="1060" y="1"/>
                  </a:lnTo>
                  <a:lnTo>
                    <a:pt x="1097" y="23"/>
                  </a:lnTo>
                  <a:lnTo>
                    <a:pt x="1105" y="69"/>
                  </a:lnTo>
                  <a:lnTo>
                    <a:pt x="1127" y="109"/>
                  </a:lnTo>
                  <a:lnTo>
                    <a:pt x="1147" y="121"/>
                  </a:lnTo>
                  <a:lnTo>
                    <a:pt x="1157" y="141"/>
                  </a:lnTo>
                  <a:lnTo>
                    <a:pt x="1154" y="190"/>
                  </a:lnTo>
                  <a:lnTo>
                    <a:pt x="1155" y="214"/>
                  </a:lnTo>
                  <a:lnTo>
                    <a:pt x="1162" y="235"/>
                  </a:lnTo>
                  <a:lnTo>
                    <a:pt x="1179" y="242"/>
                  </a:lnTo>
                  <a:lnTo>
                    <a:pt x="1241" y="242"/>
                  </a:lnTo>
                  <a:lnTo>
                    <a:pt x="1281" y="233"/>
                  </a:lnTo>
                  <a:lnTo>
                    <a:pt x="1389" y="189"/>
                  </a:lnTo>
                  <a:lnTo>
                    <a:pt x="1410" y="183"/>
                  </a:lnTo>
                  <a:lnTo>
                    <a:pt x="1432" y="181"/>
                  </a:lnTo>
                  <a:lnTo>
                    <a:pt x="1448" y="169"/>
                  </a:lnTo>
                  <a:lnTo>
                    <a:pt x="1454" y="159"/>
                  </a:lnTo>
                  <a:lnTo>
                    <a:pt x="1469" y="141"/>
                  </a:lnTo>
                  <a:lnTo>
                    <a:pt x="1479" y="135"/>
                  </a:lnTo>
                  <a:lnTo>
                    <a:pt x="1500" y="134"/>
                  </a:lnTo>
                  <a:lnTo>
                    <a:pt x="1519" y="147"/>
                  </a:lnTo>
                  <a:lnTo>
                    <a:pt x="1546" y="179"/>
                  </a:lnTo>
                  <a:lnTo>
                    <a:pt x="1593" y="258"/>
                  </a:lnTo>
                  <a:lnTo>
                    <a:pt x="1603" y="300"/>
                  </a:lnTo>
                  <a:lnTo>
                    <a:pt x="1590" y="305"/>
                  </a:lnTo>
                  <a:lnTo>
                    <a:pt x="1578" y="319"/>
                  </a:lnTo>
                  <a:lnTo>
                    <a:pt x="1574" y="334"/>
                  </a:lnTo>
                  <a:lnTo>
                    <a:pt x="1568" y="386"/>
                  </a:lnTo>
                  <a:lnTo>
                    <a:pt x="1569" y="402"/>
                  </a:lnTo>
                  <a:lnTo>
                    <a:pt x="1580" y="434"/>
                  </a:lnTo>
                  <a:lnTo>
                    <a:pt x="1581" y="441"/>
                  </a:lnTo>
                  <a:lnTo>
                    <a:pt x="1580" y="447"/>
                  </a:lnTo>
                  <a:lnTo>
                    <a:pt x="1578" y="462"/>
                  </a:lnTo>
                  <a:lnTo>
                    <a:pt x="1568" y="482"/>
                  </a:lnTo>
                  <a:lnTo>
                    <a:pt x="1567" y="490"/>
                  </a:lnTo>
                  <a:lnTo>
                    <a:pt x="1567" y="506"/>
                  </a:lnTo>
                  <a:lnTo>
                    <a:pt x="1566" y="515"/>
                  </a:lnTo>
                  <a:lnTo>
                    <a:pt x="1563" y="523"/>
                  </a:lnTo>
                  <a:lnTo>
                    <a:pt x="1561" y="534"/>
                  </a:lnTo>
                  <a:lnTo>
                    <a:pt x="1564" y="556"/>
                  </a:lnTo>
                  <a:lnTo>
                    <a:pt x="1583" y="570"/>
                  </a:lnTo>
                  <a:lnTo>
                    <a:pt x="1600" y="589"/>
                  </a:lnTo>
                  <a:lnTo>
                    <a:pt x="1609" y="610"/>
                  </a:lnTo>
                  <a:lnTo>
                    <a:pt x="1632" y="608"/>
                  </a:lnTo>
                  <a:lnTo>
                    <a:pt x="1647" y="589"/>
                  </a:lnTo>
                  <a:lnTo>
                    <a:pt x="1661" y="570"/>
                  </a:lnTo>
                  <a:lnTo>
                    <a:pt x="1693" y="534"/>
                  </a:lnTo>
                  <a:lnTo>
                    <a:pt x="1767" y="478"/>
                  </a:lnTo>
                  <a:lnTo>
                    <a:pt x="1811" y="469"/>
                  </a:lnTo>
                  <a:lnTo>
                    <a:pt x="1827" y="480"/>
                  </a:lnTo>
                  <a:lnTo>
                    <a:pt x="1834" y="499"/>
                  </a:lnTo>
                  <a:lnTo>
                    <a:pt x="1855" y="502"/>
                  </a:lnTo>
                  <a:lnTo>
                    <a:pt x="1900" y="482"/>
                  </a:lnTo>
                  <a:lnTo>
                    <a:pt x="1923" y="477"/>
                  </a:lnTo>
                  <a:lnTo>
                    <a:pt x="1946" y="482"/>
                  </a:lnTo>
                  <a:lnTo>
                    <a:pt x="1960" y="472"/>
                  </a:lnTo>
                  <a:lnTo>
                    <a:pt x="1958" y="447"/>
                  </a:lnTo>
                  <a:lnTo>
                    <a:pt x="1977" y="439"/>
                  </a:lnTo>
                  <a:lnTo>
                    <a:pt x="2000" y="441"/>
                  </a:lnTo>
                  <a:lnTo>
                    <a:pt x="2019" y="447"/>
                  </a:lnTo>
                  <a:lnTo>
                    <a:pt x="2024" y="459"/>
                  </a:lnTo>
                  <a:lnTo>
                    <a:pt x="2028" y="511"/>
                  </a:lnTo>
                  <a:lnTo>
                    <a:pt x="2039" y="513"/>
                  </a:lnTo>
                  <a:lnTo>
                    <a:pt x="2060" y="506"/>
                  </a:lnTo>
                  <a:lnTo>
                    <a:pt x="2094" y="534"/>
                  </a:lnTo>
                  <a:lnTo>
                    <a:pt x="2095" y="585"/>
                  </a:lnTo>
                  <a:lnTo>
                    <a:pt x="2086" y="607"/>
                  </a:lnTo>
                  <a:lnTo>
                    <a:pt x="2100" y="620"/>
                  </a:lnTo>
                  <a:lnTo>
                    <a:pt x="2144" y="636"/>
                  </a:lnTo>
                  <a:lnTo>
                    <a:pt x="2163" y="649"/>
                  </a:lnTo>
                  <a:lnTo>
                    <a:pt x="2162" y="669"/>
                  </a:lnTo>
                  <a:lnTo>
                    <a:pt x="2145" y="688"/>
                  </a:lnTo>
                  <a:lnTo>
                    <a:pt x="2125" y="702"/>
                  </a:lnTo>
                  <a:lnTo>
                    <a:pt x="2106" y="717"/>
                  </a:lnTo>
                  <a:lnTo>
                    <a:pt x="2090" y="739"/>
                  </a:lnTo>
                  <a:lnTo>
                    <a:pt x="2069" y="751"/>
                  </a:lnTo>
                  <a:lnTo>
                    <a:pt x="2055" y="768"/>
                  </a:lnTo>
                  <a:lnTo>
                    <a:pt x="2082" y="805"/>
                  </a:lnTo>
                  <a:lnTo>
                    <a:pt x="2125" y="823"/>
                  </a:lnTo>
                  <a:lnTo>
                    <a:pt x="2172" y="827"/>
                  </a:lnTo>
                  <a:lnTo>
                    <a:pt x="2265" y="826"/>
                  </a:lnTo>
                  <a:lnTo>
                    <a:pt x="2294" y="847"/>
                  </a:lnTo>
                  <a:lnTo>
                    <a:pt x="2306" y="946"/>
                  </a:lnTo>
                  <a:lnTo>
                    <a:pt x="2305" y="969"/>
                  </a:lnTo>
                  <a:lnTo>
                    <a:pt x="2289" y="981"/>
                  </a:lnTo>
                  <a:lnTo>
                    <a:pt x="2269" y="982"/>
                  </a:lnTo>
                  <a:lnTo>
                    <a:pt x="2255" y="993"/>
                  </a:lnTo>
                  <a:lnTo>
                    <a:pt x="2268" y="1010"/>
                  </a:lnTo>
                  <a:lnTo>
                    <a:pt x="2291" y="1017"/>
                  </a:lnTo>
                  <a:lnTo>
                    <a:pt x="2304" y="1029"/>
                  </a:lnTo>
                  <a:lnTo>
                    <a:pt x="2298" y="1045"/>
                  </a:lnTo>
                  <a:lnTo>
                    <a:pt x="2307" y="1060"/>
                  </a:lnTo>
                  <a:lnTo>
                    <a:pt x="2326" y="1070"/>
                  </a:lnTo>
                  <a:lnTo>
                    <a:pt x="2329" y="1089"/>
                  </a:lnTo>
                  <a:lnTo>
                    <a:pt x="2315" y="1105"/>
                  </a:lnTo>
                  <a:lnTo>
                    <a:pt x="2307" y="1113"/>
                  </a:lnTo>
                  <a:lnTo>
                    <a:pt x="2299" y="1123"/>
                  </a:lnTo>
                  <a:lnTo>
                    <a:pt x="2298" y="1135"/>
                  </a:lnTo>
                  <a:lnTo>
                    <a:pt x="2295" y="1147"/>
                  </a:lnTo>
                  <a:lnTo>
                    <a:pt x="2261" y="1171"/>
                  </a:lnTo>
                  <a:lnTo>
                    <a:pt x="2255" y="1194"/>
                  </a:lnTo>
                  <a:lnTo>
                    <a:pt x="2268" y="1213"/>
                  </a:lnTo>
                  <a:lnTo>
                    <a:pt x="2277" y="1219"/>
                  </a:lnTo>
                  <a:lnTo>
                    <a:pt x="2287" y="1231"/>
                  </a:lnTo>
                  <a:lnTo>
                    <a:pt x="2286" y="1241"/>
                  </a:lnTo>
                  <a:lnTo>
                    <a:pt x="2279" y="1260"/>
                  </a:lnTo>
                  <a:lnTo>
                    <a:pt x="2283" y="1270"/>
                  </a:lnTo>
                  <a:lnTo>
                    <a:pt x="2298" y="1264"/>
                  </a:lnTo>
                  <a:lnTo>
                    <a:pt x="2313" y="1268"/>
                  </a:lnTo>
                  <a:lnTo>
                    <a:pt x="2226" y="1390"/>
                  </a:lnTo>
                  <a:lnTo>
                    <a:pt x="2222" y="1393"/>
                  </a:lnTo>
                  <a:lnTo>
                    <a:pt x="2194" y="1375"/>
                  </a:lnTo>
                  <a:lnTo>
                    <a:pt x="2136" y="1319"/>
                  </a:lnTo>
                  <a:lnTo>
                    <a:pt x="2098" y="1309"/>
                  </a:lnTo>
                  <a:lnTo>
                    <a:pt x="1984" y="1313"/>
                  </a:lnTo>
                  <a:lnTo>
                    <a:pt x="1969" y="1319"/>
                  </a:lnTo>
                  <a:lnTo>
                    <a:pt x="1966" y="1338"/>
                  </a:lnTo>
                  <a:lnTo>
                    <a:pt x="1971" y="1779"/>
                  </a:lnTo>
                  <a:lnTo>
                    <a:pt x="1976" y="1790"/>
                  </a:lnTo>
                  <a:lnTo>
                    <a:pt x="1990" y="1816"/>
                  </a:lnTo>
                  <a:lnTo>
                    <a:pt x="2019" y="1819"/>
                  </a:lnTo>
                  <a:lnTo>
                    <a:pt x="2010" y="1844"/>
                  </a:lnTo>
                  <a:lnTo>
                    <a:pt x="1993" y="1861"/>
                  </a:lnTo>
                  <a:lnTo>
                    <a:pt x="1981" y="1864"/>
                  </a:lnTo>
                  <a:lnTo>
                    <a:pt x="1970" y="1875"/>
                  </a:lnTo>
                  <a:lnTo>
                    <a:pt x="1971" y="1889"/>
                  </a:lnTo>
                  <a:lnTo>
                    <a:pt x="1968" y="1899"/>
                  </a:lnTo>
                  <a:lnTo>
                    <a:pt x="1960" y="1893"/>
                  </a:lnTo>
                  <a:lnTo>
                    <a:pt x="1952" y="1900"/>
                  </a:lnTo>
                  <a:lnTo>
                    <a:pt x="1945" y="1916"/>
                  </a:lnTo>
                  <a:lnTo>
                    <a:pt x="1941" y="1932"/>
                  </a:lnTo>
                  <a:lnTo>
                    <a:pt x="1930" y="1943"/>
                  </a:lnTo>
                  <a:lnTo>
                    <a:pt x="1929" y="1939"/>
                  </a:lnTo>
                  <a:lnTo>
                    <a:pt x="1919" y="1931"/>
                  </a:lnTo>
                  <a:lnTo>
                    <a:pt x="1919" y="1928"/>
                  </a:lnTo>
                  <a:lnTo>
                    <a:pt x="1911" y="1923"/>
                  </a:lnTo>
                  <a:lnTo>
                    <a:pt x="1887" y="1899"/>
                  </a:lnTo>
                  <a:lnTo>
                    <a:pt x="1864" y="1860"/>
                  </a:lnTo>
                  <a:lnTo>
                    <a:pt x="1856" y="1852"/>
                  </a:lnTo>
                  <a:lnTo>
                    <a:pt x="1795" y="1806"/>
                  </a:lnTo>
                  <a:lnTo>
                    <a:pt x="1790" y="1803"/>
                  </a:lnTo>
                  <a:lnTo>
                    <a:pt x="1776" y="1775"/>
                  </a:lnTo>
                  <a:lnTo>
                    <a:pt x="1769" y="1745"/>
                  </a:lnTo>
                  <a:lnTo>
                    <a:pt x="1767" y="1726"/>
                  </a:lnTo>
                  <a:lnTo>
                    <a:pt x="1765" y="1722"/>
                  </a:lnTo>
                  <a:lnTo>
                    <a:pt x="1759" y="1716"/>
                  </a:lnTo>
                  <a:lnTo>
                    <a:pt x="1758" y="1710"/>
                  </a:lnTo>
                  <a:lnTo>
                    <a:pt x="1748" y="1691"/>
                  </a:lnTo>
                  <a:lnTo>
                    <a:pt x="1748" y="1687"/>
                  </a:lnTo>
                  <a:lnTo>
                    <a:pt x="1747" y="1676"/>
                  </a:lnTo>
                  <a:lnTo>
                    <a:pt x="1732" y="1649"/>
                  </a:lnTo>
                  <a:lnTo>
                    <a:pt x="1723" y="1641"/>
                  </a:lnTo>
                  <a:lnTo>
                    <a:pt x="1714" y="1637"/>
                  </a:lnTo>
                  <a:lnTo>
                    <a:pt x="1701" y="1634"/>
                  </a:lnTo>
                  <a:lnTo>
                    <a:pt x="1678" y="1619"/>
                  </a:lnTo>
                  <a:lnTo>
                    <a:pt x="1674" y="1614"/>
                  </a:lnTo>
                  <a:lnTo>
                    <a:pt x="1663" y="1613"/>
                  </a:lnTo>
                  <a:lnTo>
                    <a:pt x="1636" y="1619"/>
                  </a:lnTo>
                  <a:lnTo>
                    <a:pt x="1602" y="1625"/>
                  </a:lnTo>
                  <a:lnTo>
                    <a:pt x="1597" y="1624"/>
                  </a:lnTo>
                  <a:lnTo>
                    <a:pt x="1578" y="1606"/>
                  </a:lnTo>
                  <a:lnTo>
                    <a:pt x="1569" y="1603"/>
                  </a:lnTo>
                  <a:lnTo>
                    <a:pt x="1560" y="1601"/>
                  </a:lnTo>
                  <a:lnTo>
                    <a:pt x="1492" y="1603"/>
                  </a:lnTo>
                  <a:lnTo>
                    <a:pt x="1478" y="1606"/>
                  </a:lnTo>
                  <a:lnTo>
                    <a:pt x="1456" y="1614"/>
                  </a:lnTo>
                  <a:lnTo>
                    <a:pt x="1450" y="1615"/>
                  </a:lnTo>
                  <a:lnTo>
                    <a:pt x="1441" y="1615"/>
                  </a:lnTo>
                  <a:lnTo>
                    <a:pt x="1412" y="1611"/>
                  </a:lnTo>
                  <a:lnTo>
                    <a:pt x="1380" y="1612"/>
                  </a:lnTo>
                  <a:lnTo>
                    <a:pt x="1373" y="1609"/>
                  </a:lnTo>
                  <a:lnTo>
                    <a:pt x="1369" y="1606"/>
                  </a:lnTo>
                  <a:lnTo>
                    <a:pt x="1363" y="1593"/>
                  </a:lnTo>
                  <a:lnTo>
                    <a:pt x="1353" y="1582"/>
                  </a:lnTo>
                  <a:lnTo>
                    <a:pt x="1345" y="1569"/>
                  </a:lnTo>
                  <a:lnTo>
                    <a:pt x="1340" y="1568"/>
                  </a:lnTo>
                  <a:lnTo>
                    <a:pt x="1327" y="1564"/>
                  </a:lnTo>
                  <a:lnTo>
                    <a:pt x="1322" y="1563"/>
                  </a:lnTo>
                  <a:lnTo>
                    <a:pt x="1287" y="1562"/>
                  </a:lnTo>
                  <a:lnTo>
                    <a:pt x="1277" y="1557"/>
                  </a:lnTo>
                  <a:lnTo>
                    <a:pt x="1268" y="1551"/>
                  </a:lnTo>
                  <a:lnTo>
                    <a:pt x="1266" y="1548"/>
                  </a:lnTo>
                  <a:lnTo>
                    <a:pt x="1260" y="1538"/>
                  </a:lnTo>
                  <a:lnTo>
                    <a:pt x="1255" y="1532"/>
                  </a:lnTo>
                  <a:lnTo>
                    <a:pt x="1251" y="1525"/>
                  </a:lnTo>
                  <a:lnTo>
                    <a:pt x="1237" y="1514"/>
                  </a:lnTo>
                  <a:lnTo>
                    <a:pt x="1229" y="1504"/>
                  </a:lnTo>
                  <a:lnTo>
                    <a:pt x="1225" y="1500"/>
                  </a:lnTo>
                  <a:lnTo>
                    <a:pt x="1216" y="1496"/>
                  </a:lnTo>
                  <a:lnTo>
                    <a:pt x="1208" y="1493"/>
                  </a:lnTo>
                  <a:lnTo>
                    <a:pt x="1199" y="1492"/>
                  </a:lnTo>
                  <a:lnTo>
                    <a:pt x="1180" y="1490"/>
                  </a:lnTo>
                  <a:lnTo>
                    <a:pt x="1173" y="1488"/>
                  </a:lnTo>
                  <a:lnTo>
                    <a:pt x="1165" y="1485"/>
                  </a:lnTo>
                  <a:lnTo>
                    <a:pt x="1157" y="1479"/>
                  </a:lnTo>
                  <a:lnTo>
                    <a:pt x="1145" y="1468"/>
                  </a:lnTo>
                  <a:lnTo>
                    <a:pt x="1140" y="1463"/>
                  </a:lnTo>
                  <a:lnTo>
                    <a:pt x="1131" y="1458"/>
                  </a:lnTo>
                  <a:lnTo>
                    <a:pt x="1123" y="1457"/>
                  </a:lnTo>
                  <a:lnTo>
                    <a:pt x="1082" y="1459"/>
                  </a:lnTo>
                  <a:lnTo>
                    <a:pt x="1022" y="1450"/>
                  </a:lnTo>
                  <a:lnTo>
                    <a:pt x="1013" y="1448"/>
                  </a:lnTo>
                  <a:lnTo>
                    <a:pt x="1005" y="1441"/>
                  </a:lnTo>
                  <a:lnTo>
                    <a:pt x="1002" y="1434"/>
                  </a:lnTo>
                  <a:lnTo>
                    <a:pt x="1001" y="1427"/>
                  </a:lnTo>
                  <a:lnTo>
                    <a:pt x="1002" y="1420"/>
                  </a:lnTo>
                  <a:lnTo>
                    <a:pt x="1001" y="1413"/>
                  </a:lnTo>
                  <a:lnTo>
                    <a:pt x="998" y="1408"/>
                  </a:lnTo>
                  <a:lnTo>
                    <a:pt x="987" y="1396"/>
                  </a:lnTo>
                  <a:lnTo>
                    <a:pt x="976" y="1382"/>
                  </a:lnTo>
                  <a:lnTo>
                    <a:pt x="968" y="1375"/>
                  </a:lnTo>
                  <a:lnTo>
                    <a:pt x="935" y="1360"/>
                  </a:lnTo>
                  <a:lnTo>
                    <a:pt x="915" y="1345"/>
                  </a:lnTo>
                  <a:lnTo>
                    <a:pt x="904" y="1341"/>
                  </a:lnTo>
                  <a:lnTo>
                    <a:pt x="902" y="1338"/>
                  </a:lnTo>
                  <a:lnTo>
                    <a:pt x="888" y="1331"/>
                  </a:lnTo>
                  <a:lnTo>
                    <a:pt x="879" y="1328"/>
                  </a:lnTo>
                  <a:lnTo>
                    <a:pt x="871" y="1328"/>
                  </a:lnTo>
                  <a:lnTo>
                    <a:pt x="832" y="1341"/>
                  </a:lnTo>
                  <a:lnTo>
                    <a:pt x="803" y="1357"/>
                  </a:lnTo>
                  <a:lnTo>
                    <a:pt x="778" y="1364"/>
                  </a:lnTo>
                  <a:lnTo>
                    <a:pt x="760" y="1366"/>
                  </a:lnTo>
                  <a:lnTo>
                    <a:pt x="741" y="1360"/>
                  </a:lnTo>
                  <a:lnTo>
                    <a:pt x="732" y="1347"/>
                  </a:lnTo>
                  <a:lnTo>
                    <a:pt x="730" y="1329"/>
                  </a:lnTo>
                  <a:lnTo>
                    <a:pt x="733" y="1312"/>
                  </a:lnTo>
                  <a:lnTo>
                    <a:pt x="733" y="1295"/>
                  </a:lnTo>
                  <a:lnTo>
                    <a:pt x="724" y="1282"/>
                  </a:lnTo>
                  <a:lnTo>
                    <a:pt x="707" y="1276"/>
                  </a:lnTo>
                  <a:lnTo>
                    <a:pt x="677" y="1270"/>
                  </a:lnTo>
                  <a:lnTo>
                    <a:pt x="666" y="1267"/>
                  </a:lnTo>
                  <a:lnTo>
                    <a:pt x="657" y="1260"/>
                  </a:lnTo>
                  <a:lnTo>
                    <a:pt x="651" y="1250"/>
                  </a:lnTo>
                  <a:lnTo>
                    <a:pt x="650" y="1241"/>
                  </a:lnTo>
                  <a:lnTo>
                    <a:pt x="650" y="1229"/>
                  </a:lnTo>
                  <a:lnTo>
                    <a:pt x="649" y="1230"/>
                  </a:lnTo>
                  <a:lnTo>
                    <a:pt x="648" y="1230"/>
                  </a:lnTo>
                  <a:lnTo>
                    <a:pt x="647" y="1231"/>
                  </a:lnTo>
                  <a:lnTo>
                    <a:pt x="648" y="1219"/>
                  </a:lnTo>
                  <a:lnTo>
                    <a:pt x="647" y="1196"/>
                  </a:lnTo>
                  <a:lnTo>
                    <a:pt x="646" y="1191"/>
                  </a:lnTo>
                  <a:lnTo>
                    <a:pt x="592" y="1183"/>
                  </a:lnTo>
                  <a:lnTo>
                    <a:pt x="547" y="1189"/>
                  </a:lnTo>
                  <a:lnTo>
                    <a:pt x="525" y="1154"/>
                  </a:lnTo>
                  <a:lnTo>
                    <a:pt x="526" y="1108"/>
                  </a:lnTo>
                  <a:lnTo>
                    <a:pt x="533" y="1058"/>
                  </a:lnTo>
                  <a:lnTo>
                    <a:pt x="523" y="1017"/>
                  </a:lnTo>
                  <a:lnTo>
                    <a:pt x="502" y="1017"/>
                  </a:lnTo>
                  <a:lnTo>
                    <a:pt x="492" y="1011"/>
                  </a:lnTo>
                  <a:lnTo>
                    <a:pt x="483" y="1003"/>
                  </a:lnTo>
                  <a:lnTo>
                    <a:pt x="274" y="761"/>
                  </a:lnTo>
                  <a:lnTo>
                    <a:pt x="257" y="747"/>
                  </a:lnTo>
                  <a:lnTo>
                    <a:pt x="215" y="741"/>
                  </a:lnTo>
                  <a:lnTo>
                    <a:pt x="115" y="744"/>
                  </a:lnTo>
                  <a:close/>
                </a:path>
              </a:pathLst>
            </a:custGeom>
            <a:noFill/>
            <a:ln w="6">
              <a:solidFill>
                <a:srgbClr val="6C6D7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Freeform 49"/>
            <p:cNvSpPr>
              <a:spLocks/>
            </p:cNvSpPr>
            <p:nvPr/>
          </p:nvSpPr>
          <p:spPr bwMode="auto">
            <a:xfrm>
              <a:off x="4760913" y="4110038"/>
              <a:ext cx="630238" cy="536575"/>
            </a:xfrm>
            <a:custGeom>
              <a:avLst/>
              <a:gdLst>
                <a:gd name="T0" fmla="*/ 1072 w 1190"/>
                <a:gd name="T1" fmla="*/ 988 h 1015"/>
                <a:gd name="T2" fmla="*/ 1036 w 1190"/>
                <a:gd name="T3" fmla="*/ 946 h 1015"/>
                <a:gd name="T4" fmla="*/ 958 w 1190"/>
                <a:gd name="T5" fmla="*/ 937 h 1015"/>
                <a:gd name="T6" fmla="*/ 916 w 1190"/>
                <a:gd name="T7" fmla="*/ 901 h 1015"/>
                <a:gd name="T8" fmla="*/ 935 w 1190"/>
                <a:gd name="T9" fmla="*/ 848 h 1015"/>
                <a:gd name="T10" fmla="*/ 858 w 1190"/>
                <a:gd name="T11" fmla="*/ 860 h 1015"/>
                <a:gd name="T12" fmla="*/ 872 w 1190"/>
                <a:gd name="T13" fmla="*/ 811 h 1015"/>
                <a:gd name="T14" fmla="*/ 475 w 1190"/>
                <a:gd name="T15" fmla="*/ 791 h 1015"/>
                <a:gd name="T16" fmla="*/ 433 w 1190"/>
                <a:gd name="T17" fmla="*/ 813 h 1015"/>
                <a:gd name="T18" fmla="*/ 355 w 1190"/>
                <a:gd name="T19" fmla="*/ 783 h 1015"/>
                <a:gd name="T20" fmla="*/ 323 w 1190"/>
                <a:gd name="T21" fmla="*/ 846 h 1015"/>
                <a:gd name="T22" fmla="*/ 137 w 1190"/>
                <a:gd name="T23" fmla="*/ 886 h 1015"/>
                <a:gd name="T24" fmla="*/ 102 w 1190"/>
                <a:gd name="T25" fmla="*/ 923 h 1015"/>
                <a:gd name="T26" fmla="*/ 29 w 1190"/>
                <a:gd name="T27" fmla="*/ 918 h 1015"/>
                <a:gd name="T28" fmla="*/ 41 w 1190"/>
                <a:gd name="T29" fmla="*/ 853 h 1015"/>
                <a:gd name="T30" fmla="*/ 55 w 1190"/>
                <a:gd name="T31" fmla="*/ 791 h 1015"/>
                <a:gd name="T32" fmla="*/ 64 w 1190"/>
                <a:gd name="T33" fmla="*/ 745 h 1015"/>
                <a:gd name="T34" fmla="*/ 40 w 1190"/>
                <a:gd name="T35" fmla="*/ 735 h 1015"/>
                <a:gd name="T36" fmla="*/ 40 w 1190"/>
                <a:gd name="T37" fmla="*/ 677 h 1015"/>
                <a:gd name="T38" fmla="*/ 42 w 1190"/>
                <a:gd name="T39" fmla="*/ 582 h 1015"/>
                <a:gd name="T40" fmla="*/ 68 w 1190"/>
                <a:gd name="T41" fmla="*/ 567 h 1015"/>
                <a:gd name="T42" fmla="*/ 39 w 1190"/>
                <a:gd name="T43" fmla="*/ 532 h 1015"/>
                <a:gd name="T44" fmla="*/ 54 w 1190"/>
                <a:gd name="T45" fmla="*/ 507 h 1015"/>
                <a:gd name="T46" fmla="*/ 45 w 1190"/>
                <a:gd name="T47" fmla="*/ 333 h 1015"/>
                <a:gd name="T48" fmla="*/ 71 w 1190"/>
                <a:gd name="T49" fmla="*/ 333 h 1015"/>
                <a:gd name="T50" fmla="*/ 60 w 1190"/>
                <a:gd name="T51" fmla="*/ 274 h 1015"/>
                <a:gd name="T52" fmla="*/ 35 w 1190"/>
                <a:gd name="T53" fmla="*/ 102 h 1015"/>
                <a:gd name="T54" fmla="*/ 7 w 1190"/>
                <a:gd name="T55" fmla="*/ 49 h 1015"/>
                <a:gd name="T56" fmla="*/ 58 w 1190"/>
                <a:gd name="T57" fmla="*/ 0 h 1015"/>
                <a:gd name="T58" fmla="*/ 148 w 1190"/>
                <a:gd name="T59" fmla="*/ 134 h 1015"/>
                <a:gd name="T60" fmla="*/ 204 w 1190"/>
                <a:gd name="T61" fmla="*/ 77 h 1015"/>
                <a:gd name="T62" fmla="*/ 197 w 1190"/>
                <a:gd name="T63" fmla="*/ 239 h 1015"/>
                <a:gd name="T64" fmla="*/ 314 w 1190"/>
                <a:gd name="T65" fmla="*/ 376 h 1015"/>
                <a:gd name="T66" fmla="*/ 433 w 1190"/>
                <a:gd name="T67" fmla="*/ 302 h 1015"/>
                <a:gd name="T68" fmla="*/ 510 w 1190"/>
                <a:gd name="T69" fmla="*/ 344 h 1015"/>
                <a:gd name="T70" fmla="*/ 630 w 1190"/>
                <a:gd name="T71" fmla="*/ 357 h 1015"/>
                <a:gd name="T72" fmla="*/ 666 w 1190"/>
                <a:gd name="T73" fmla="*/ 426 h 1015"/>
                <a:gd name="T74" fmla="*/ 677 w 1190"/>
                <a:gd name="T75" fmla="*/ 467 h 1015"/>
                <a:gd name="T76" fmla="*/ 682 w 1190"/>
                <a:gd name="T77" fmla="*/ 565 h 1015"/>
                <a:gd name="T78" fmla="*/ 833 w 1190"/>
                <a:gd name="T79" fmla="*/ 527 h 1015"/>
                <a:gd name="T80" fmla="*/ 927 w 1190"/>
                <a:gd name="T81" fmla="*/ 527 h 1015"/>
                <a:gd name="T82" fmla="*/ 1009 w 1190"/>
                <a:gd name="T83" fmla="*/ 537 h 1015"/>
                <a:gd name="T84" fmla="*/ 1044 w 1190"/>
                <a:gd name="T85" fmla="*/ 595 h 1015"/>
                <a:gd name="T86" fmla="*/ 1100 w 1190"/>
                <a:gd name="T87" fmla="*/ 597 h 1015"/>
                <a:gd name="T88" fmla="*/ 1160 w 1190"/>
                <a:gd name="T89" fmla="*/ 588 h 1015"/>
                <a:gd name="T90" fmla="*/ 1087 w 1190"/>
                <a:gd name="T91" fmla="*/ 736 h 1015"/>
                <a:gd name="T92" fmla="*/ 1051 w 1190"/>
                <a:gd name="T93" fmla="*/ 846 h 1015"/>
                <a:gd name="T94" fmla="*/ 1121 w 1190"/>
                <a:gd name="T95" fmla="*/ 860 h 1015"/>
                <a:gd name="T96" fmla="*/ 1184 w 1190"/>
                <a:gd name="T97" fmla="*/ 837 h 1015"/>
                <a:gd name="T98" fmla="*/ 1181 w 1190"/>
                <a:gd name="T99" fmla="*/ 927 h 1015"/>
                <a:gd name="T100" fmla="*/ 1110 w 1190"/>
                <a:gd name="T101" fmla="*/ 960 h 1015"/>
                <a:gd name="T102" fmla="*/ 1176 w 1190"/>
                <a:gd name="T103" fmla="*/ 1003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90" h="1015">
                  <a:moveTo>
                    <a:pt x="1165" y="1015"/>
                  </a:moveTo>
                  <a:lnTo>
                    <a:pt x="1127" y="1013"/>
                  </a:lnTo>
                  <a:lnTo>
                    <a:pt x="1126" y="1014"/>
                  </a:lnTo>
                  <a:lnTo>
                    <a:pt x="1072" y="988"/>
                  </a:lnTo>
                  <a:lnTo>
                    <a:pt x="1034" y="982"/>
                  </a:lnTo>
                  <a:lnTo>
                    <a:pt x="1034" y="981"/>
                  </a:lnTo>
                  <a:lnTo>
                    <a:pt x="1036" y="963"/>
                  </a:lnTo>
                  <a:lnTo>
                    <a:pt x="1036" y="946"/>
                  </a:lnTo>
                  <a:lnTo>
                    <a:pt x="1017" y="941"/>
                  </a:lnTo>
                  <a:lnTo>
                    <a:pt x="984" y="940"/>
                  </a:lnTo>
                  <a:lnTo>
                    <a:pt x="969" y="943"/>
                  </a:lnTo>
                  <a:lnTo>
                    <a:pt x="958" y="937"/>
                  </a:lnTo>
                  <a:lnTo>
                    <a:pt x="950" y="929"/>
                  </a:lnTo>
                  <a:lnTo>
                    <a:pt x="932" y="924"/>
                  </a:lnTo>
                  <a:lnTo>
                    <a:pt x="917" y="915"/>
                  </a:lnTo>
                  <a:lnTo>
                    <a:pt x="916" y="901"/>
                  </a:lnTo>
                  <a:lnTo>
                    <a:pt x="953" y="881"/>
                  </a:lnTo>
                  <a:lnTo>
                    <a:pt x="958" y="868"/>
                  </a:lnTo>
                  <a:lnTo>
                    <a:pt x="953" y="854"/>
                  </a:lnTo>
                  <a:lnTo>
                    <a:pt x="935" y="848"/>
                  </a:lnTo>
                  <a:lnTo>
                    <a:pt x="914" y="851"/>
                  </a:lnTo>
                  <a:lnTo>
                    <a:pt x="895" y="865"/>
                  </a:lnTo>
                  <a:lnTo>
                    <a:pt x="876" y="874"/>
                  </a:lnTo>
                  <a:lnTo>
                    <a:pt x="858" y="860"/>
                  </a:lnTo>
                  <a:lnTo>
                    <a:pt x="858" y="851"/>
                  </a:lnTo>
                  <a:lnTo>
                    <a:pt x="853" y="836"/>
                  </a:lnTo>
                  <a:lnTo>
                    <a:pt x="857" y="822"/>
                  </a:lnTo>
                  <a:lnTo>
                    <a:pt x="872" y="811"/>
                  </a:lnTo>
                  <a:lnTo>
                    <a:pt x="879" y="793"/>
                  </a:lnTo>
                  <a:lnTo>
                    <a:pt x="842" y="785"/>
                  </a:lnTo>
                  <a:lnTo>
                    <a:pt x="480" y="787"/>
                  </a:lnTo>
                  <a:lnTo>
                    <a:pt x="475" y="791"/>
                  </a:lnTo>
                  <a:lnTo>
                    <a:pt x="474" y="800"/>
                  </a:lnTo>
                  <a:lnTo>
                    <a:pt x="466" y="811"/>
                  </a:lnTo>
                  <a:lnTo>
                    <a:pt x="454" y="813"/>
                  </a:lnTo>
                  <a:lnTo>
                    <a:pt x="433" y="813"/>
                  </a:lnTo>
                  <a:lnTo>
                    <a:pt x="417" y="793"/>
                  </a:lnTo>
                  <a:lnTo>
                    <a:pt x="390" y="779"/>
                  </a:lnTo>
                  <a:lnTo>
                    <a:pt x="375" y="775"/>
                  </a:lnTo>
                  <a:lnTo>
                    <a:pt x="355" y="783"/>
                  </a:lnTo>
                  <a:lnTo>
                    <a:pt x="352" y="791"/>
                  </a:lnTo>
                  <a:lnTo>
                    <a:pt x="342" y="823"/>
                  </a:lnTo>
                  <a:lnTo>
                    <a:pt x="333" y="833"/>
                  </a:lnTo>
                  <a:lnTo>
                    <a:pt x="323" y="846"/>
                  </a:lnTo>
                  <a:lnTo>
                    <a:pt x="318" y="876"/>
                  </a:lnTo>
                  <a:lnTo>
                    <a:pt x="308" y="887"/>
                  </a:lnTo>
                  <a:lnTo>
                    <a:pt x="271" y="891"/>
                  </a:lnTo>
                  <a:lnTo>
                    <a:pt x="137" y="886"/>
                  </a:lnTo>
                  <a:lnTo>
                    <a:pt x="130" y="889"/>
                  </a:lnTo>
                  <a:lnTo>
                    <a:pt x="130" y="898"/>
                  </a:lnTo>
                  <a:lnTo>
                    <a:pt x="118" y="911"/>
                  </a:lnTo>
                  <a:lnTo>
                    <a:pt x="102" y="923"/>
                  </a:lnTo>
                  <a:lnTo>
                    <a:pt x="87" y="924"/>
                  </a:lnTo>
                  <a:lnTo>
                    <a:pt x="71" y="918"/>
                  </a:lnTo>
                  <a:lnTo>
                    <a:pt x="50" y="920"/>
                  </a:lnTo>
                  <a:lnTo>
                    <a:pt x="29" y="918"/>
                  </a:lnTo>
                  <a:lnTo>
                    <a:pt x="26" y="918"/>
                  </a:lnTo>
                  <a:lnTo>
                    <a:pt x="28" y="905"/>
                  </a:lnTo>
                  <a:lnTo>
                    <a:pt x="41" y="865"/>
                  </a:lnTo>
                  <a:lnTo>
                    <a:pt x="41" y="853"/>
                  </a:lnTo>
                  <a:lnTo>
                    <a:pt x="37" y="827"/>
                  </a:lnTo>
                  <a:lnTo>
                    <a:pt x="37" y="814"/>
                  </a:lnTo>
                  <a:lnTo>
                    <a:pt x="45" y="800"/>
                  </a:lnTo>
                  <a:lnTo>
                    <a:pt x="55" y="791"/>
                  </a:lnTo>
                  <a:lnTo>
                    <a:pt x="64" y="786"/>
                  </a:lnTo>
                  <a:lnTo>
                    <a:pt x="67" y="778"/>
                  </a:lnTo>
                  <a:lnTo>
                    <a:pt x="65" y="750"/>
                  </a:lnTo>
                  <a:lnTo>
                    <a:pt x="64" y="745"/>
                  </a:lnTo>
                  <a:lnTo>
                    <a:pt x="59" y="741"/>
                  </a:lnTo>
                  <a:lnTo>
                    <a:pt x="52" y="740"/>
                  </a:lnTo>
                  <a:lnTo>
                    <a:pt x="45" y="738"/>
                  </a:lnTo>
                  <a:lnTo>
                    <a:pt x="40" y="735"/>
                  </a:lnTo>
                  <a:lnTo>
                    <a:pt x="36" y="729"/>
                  </a:lnTo>
                  <a:lnTo>
                    <a:pt x="32" y="717"/>
                  </a:lnTo>
                  <a:lnTo>
                    <a:pt x="35" y="703"/>
                  </a:lnTo>
                  <a:lnTo>
                    <a:pt x="40" y="677"/>
                  </a:lnTo>
                  <a:lnTo>
                    <a:pt x="38" y="651"/>
                  </a:lnTo>
                  <a:lnTo>
                    <a:pt x="29" y="626"/>
                  </a:lnTo>
                  <a:lnTo>
                    <a:pt x="27" y="605"/>
                  </a:lnTo>
                  <a:lnTo>
                    <a:pt x="42" y="582"/>
                  </a:lnTo>
                  <a:lnTo>
                    <a:pt x="51" y="579"/>
                  </a:lnTo>
                  <a:lnTo>
                    <a:pt x="58" y="577"/>
                  </a:lnTo>
                  <a:lnTo>
                    <a:pt x="65" y="574"/>
                  </a:lnTo>
                  <a:lnTo>
                    <a:pt x="68" y="567"/>
                  </a:lnTo>
                  <a:lnTo>
                    <a:pt x="65" y="562"/>
                  </a:lnTo>
                  <a:lnTo>
                    <a:pt x="47" y="548"/>
                  </a:lnTo>
                  <a:lnTo>
                    <a:pt x="41" y="541"/>
                  </a:lnTo>
                  <a:lnTo>
                    <a:pt x="39" y="532"/>
                  </a:lnTo>
                  <a:lnTo>
                    <a:pt x="40" y="528"/>
                  </a:lnTo>
                  <a:lnTo>
                    <a:pt x="42" y="524"/>
                  </a:lnTo>
                  <a:lnTo>
                    <a:pt x="49" y="512"/>
                  </a:lnTo>
                  <a:lnTo>
                    <a:pt x="54" y="507"/>
                  </a:lnTo>
                  <a:lnTo>
                    <a:pt x="55" y="500"/>
                  </a:lnTo>
                  <a:lnTo>
                    <a:pt x="56" y="492"/>
                  </a:lnTo>
                  <a:lnTo>
                    <a:pt x="42" y="339"/>
                  </a:lnTo>
                  <a:lnTo>
                    <a:pt x="45" y="333"/>
                  </a:lnTo>
                  <a:lnTo>
                    <a:pt x="50" y="330"/>
                  </a:lnTo>
                  <a:lnTo>
                    <a:pt x="56" y="330"/>
                  </a:lnTo>
                  <a:lnTo>
                    <a:pt x="69" y="333"/>
                  </a:lnTo>
                  <a:lnTo>
                    <a:pt x="71" y="333"/>
                  </a:lnTo>
                  <a:lnTo>
                    <a:pt x="71" y="329"/>
                  </a:lnTo>
                  <a:lnTo>
                    <a:pt x="73" y="322"/>
                  </a:lnTo>
                  <a:lnTo>
                    <a:pt x="74" y="297"/>
                  </a:lnTo>
                  <a:lnTo>
                    <a:pt x="60" y="274"/>
                  </a:lnTo>
                  <a:lnTo>
                    <a:pt x="42" y="253"/>
                  </a:lnTo>
                  <a:lnTo>
                    <a:pt x="30" y="229"/>
                  </a:lnTo>
                  <a:lnTo>
                    <a:pt x="28" y="205"/>
                  </a:lnTo>
                  <a:lnTo>
                    <a:pt x="35" y="102"/>
                  </a:lnTo>
                  <a:lnTo>
                    <a:pt x="32" y="92"/>
                  </a:lnTo>
                  <a:lnTo>
                    <a:pt x="28" y="84"/>
                  </a:lnTo>
                  <a:lnTo>
                    <a:pt x="13" y="68"/>
                  </a:lnTo>
                  <a:lnTo>
                    <a:pt x="7" y="49"/>
                  </a:lnTo>
                  <a:lnTo>
                    <a:pt x="0" y="42"/>
                  </a:lnTo>
                  <a:lnTo>
                    <a:pt x="0" y="40"/>
                  </a:lnTo>
                  <a:lnTo>
                    <a:pt x="4" y="37"/>
                  </a:lnTo>
                  <a:lnTo>
                    <a:pt x="58" y="0"/>
                  </a:lnTo>
                  <a:lnTo>
                    <a:pt x="117" y="2"/>
                  </a:lnTo>
                  <a:lnTo>
                    <a:pt x="134" y="31"/>
                  </a:lnTo>
                  <a:lnTo>
                    <a:pt x="137" y="100"/>
                  </a:lnTo>
                  <a:lnTo>
                    <a:pt x="148" y="134"/>
                  </a:lnTo>
                  <a:lnTo>
                    <a:pt x="165" y="137"/>
                  </a:lnTo>
                  <a:lnTo>
                    <a:pt x="171" y="104"/>
                  </a:lnTo>
                  <a:lnTo>
                    <a:pt x="181" y="77"/>
                  </a:lnTo>
                  <a:lnTo>
                    <a:pt x="204" y="77"/>
                  </a:lnTo>
                  <a:lnTo>
                    <a:pt x="207" y="131"/>
                  </a:lnTo>
                  <a:lnTo>
                    <a:pt x="184" y="194"/>
                  </a:lnTo>
                  <a:lnTo>
                    <a:pt x="185" y="207"/>
                  </a:lnTo>
                  <a:lnTo>
                    <a:pt x="197" y="239"/>
                  </a:lnTo>
                  <a:lnTo>
                    <a:pt x="223" y="260"/>
                  </a:lnTo>
                  <a:lnTo>
                    <a:pt x="243" y="287"/>
                  </a:lnTo>
                  <a:lnTo>
                    <a:pt x="270" y="337"/>
                  </a:lnTo>
                  <a:lnTo>
                    <a:pt x="314" y="376"/>
                  </a:lnTo>
                  <a:lnTo>
                    <a:pt x="348" y="387"/>
                  </a:lnTo>
                  <a:lnTo>
                    <a:pt x="383" y="386"/>
                  </a:lnTo>
                  <a:lnTo>
                    <a:pt x="408" y="365"/>
                  </a:lnTo>
                  <a:lnTo>
                    <a:pt x="433" y="302"/>
                  </a:lnTo>
                  <a:lnTo>
                    <a:pt x="459" y="287"/>
                  </a:lnTo>
                  <a:lnTo>
                    <a:pt x="480" y="302"/>
                  </a:lnTo>
                  <a:lnTo>
                    <a:pt x="492" y="334"/>
                  </a:lnTo>
                  <a:lnTo>
                    <a:pt x="510" y="344"/>
                  </a:lnTo>
                  <a:lnTo>
                    <a:pt x="528" y="334"/>
                  </a:lnTo>
                  <a:lnTo>
                    <a:pt x="547" y="326"/>
                  </a:lnTo>
                  <a:lnTo>
                    <a:pt x="608" y="327"/>
                  </a:lnTo>
                  <a:lnTo>
                    <a:pt x="630" y="357"/>
                  </a:lnTo>
                  <a:lnTo>
                    <a:pt x="630" y="392"/>
                  </a:lnTo>
                  <a:lnTo>
                    <a:pt x="631" y="404"/>
                  </a:lnTo>
                  <a:lnTo>
                    <a:pt x="649" y="415"/>
                  </a:lnTo>
                  <a:lnTo>
                    <a:pt x="666" y="426"/>
                  </a:lnTo>
                  <a:lnTo>
                    <a:pt x="671" y="436"/>
                  </a:lnTo>
                  <a:lnTo>
                    <a:pt x="671" y="449"/>
                  </a:lnTo>
                  <a:lnTo>
                    <a:pt x="672" y="458"/>
                  </a:lnTo>
                  <a:lnTo>
                    <a:pt x="677" y="467"/>
                  </a:lnTo>
                  <a:lnTo>
                    <a:pt x="684" y="504"/>
                  </a:lnTo>
                  <a:lnTo>
                    <a:pt x="661" y="535"/>
                  </a:lnTo>
                  <a:lnTo>
                    <a:pt x="644" y="563"/>
                  </a:lnTo>
                  <a:lnTo>
                    <a:pt x="682" y="565"/>
                  </a:lnTo>
                  <a:lnTo>
                    <a:pt x="758" y="555"/>
                  </a:lnTo>
                  <a:lnTo>
                    <a:pt x="796" y="546"/>
                  </a:lnTo>
                  <a:lnTo>
                    <a:pt x="814" y="535"/>
                  </a:lnTo>
                  <a:lnTo>
                    <a:pt x="833" y="527"/>
                  </a:lnTo>
                  <a:lnTo>
                    <a:pt x="852" y="526"/>
                  </a:lnTo>
                  <a:lnTo>
                    <a:pt x="870" y="523"/>
                  </a:lnTo>
                  <a:lnTo>
                    <a:pt x="914" y="503"/>
                  </a:lnTo>
                  <a:lnTo>
                    <a:pt x="927" y="527"/>
                  </a:lnTo>
                  <a:lnTo>
                    <a:pt x="932" y="556"/>
                  </a:lnTo>
                  <a:lnTo>
                    <a:pt x="956" y="553"/>
                  </a:lnTo>
                  <a:lnTo>
                    <a:pt x="980" y="539"/>
                  </a:lnTo>
                  <a:lnTo>
                    <a:pt x="1009" y="537"/>
                  </a:lnTo>
                  <a:lnTo>
                    <a:pt x="1029" y="555"/>
                  </a:lnTo>
                  <a:lnTo>
                    <a:pt x="1036" y="569"/>
                  </a:lnTo>
                  <a:lnTo>
                    <a:pt x="1043" y="586"/>
                  </a:lnTo>
                  <a:lnTo>
                    <a:pt x="1044" y="595"/>
                  </a:lnTo>
                  <a:lnTo>
                    <a:pt x="1048" y="604"/>
                  </a:lnTo>
                  <a:lnTo>
                    <a:pt x="1066" y="605"/>
                  </a:lnTo>
                  <a:lnTo>
                    <a:pt x="1087" y="594"/>
                  </a:lnTo>
                  <a:lnTo>
                    <a:pt x="1100" y="597"/>
                  </a:lnTo>
                  <a:lnTo>
                    <a:pt x="1113" y="597"/>
                  </a:lnTo>
                  <a:lnTo>
                    <a:pt x="1124" y="594"/>
                  </a:lnTo>
                  <a:lnTo>
                    <a:pt x="1135" y="590"/>
                  </a:lnTo>
                  <a:lnTo>
                    <a:pt x="1160" y="588"/>
                  </a:lnTo>
                  <a:lnTo>
                    <a:pt x="1168" y="601"/>
                  </a:lnTo>
                  <a:lnTo>
                    <a:pt x="1156" y="680"/>
                  </a:lnTo>
                  <a:lnTo>
                    <a:pt x="1143" y="696"/>
                  </a:lnTo>
                  <a:lnTo>
                    <a:pt x="1087" y="736"/>
                  </a:lnTo>
                  <a:lnTo>
                    <a:pt x="1056" y="770"/>
                  </a:lnTo>
                  <a:lnTo>
                    <a:pt x="1042" y="811"/>
                  </a:lnTo>
                  <a:lnTo>
                    <a:pt x="1042" y="830"/>
                  </a:lnTo>
                  <a:lnTo>
                    <a:pt x="1051" y="846"/>
                  </a:lnTo>
                  <a:lnTo>
                    <a:pt x="1059" y="851"/>
                  </a:lnTo>
                  <a:lnTo>
                    <a:pt x="1079" y="857"/>
                  </a:lnTo>
                  <a:lnTo>
                    <a:pt x="1089" y="858"/>
                  </a:lnTo>
                  <a:lnTo>
                    <a:pt x="1121" y="860"/>
                  </a:lnTo>
                  <a:lnTo>
                    <a:pt x="1148" y="844"/>
                  </a:lnTo>
                  <a:lnTo>
                    <a:pt x="1157" y="830"/>
                  </a:lnTo>
                  <a:lnTo>
                    <a:pt x="1174" y="822"/>
                  </a:lnTo>
                  <a:lnTo>
                    <a:pt x="1184" y="837"/>
                  </a:lnTo>
                  <a:lnTo>
                    <a:pt x="1184" y="883"/>
                  </a:lnTo>
                  <a:lnTo>
                    <a:pt x="1190" y="911"/>
                  </a:lnTo>
                  <a:lnTo>
                    <a:pt x="1188" y="920"/>
                  </a:lnTo>
                  <a:lnTo>
                    <a:pt x="1181" y="927"/>
                  </a:lnTo>
                  <a:lnTo>
                    <a:pt x="1171" y="930"/>
                  </a:lnTo>
                  <a:lnTo>
                    <a:pt x="1140" y="953"/>
                  </a:lnTo>
                  <a:lnTo>
                    <a:pt x="1121" y="956"/>
                  </a:lnTo>
                  <a:lnTo>
                    <a:pt x="1110" y="960"/>
                  </a:lnTo>
                  <a:lnTo>
                    <a:pt x="1121" y="971"/>
                  </a:lnTo>
                  <a:lnTo>
                    <a:pt x="1140" y="971"/>
                  </a:lnTo>
                  <a:lnTo>
                    <a:pt x="1175" y="987"/>
                  </a:lnTo>
                  <a:lnTo>
                    <a:pt x="1176" y="1003"/>
                  </a:lnTo>
                  <a:lnTo>
                    <a:pt x="1165" y="1015"/>
                  </a:lnTo>
                  <a:close/>
                </a:path>
              </a:pathLst>
            </a:custGeom>
            <a:solidFill>
              <a:srgbClr val="E6E6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50"/>
            <p:cNvSpPr>
              <a:spLocks/>
            </p:cNvSpPr>
            <p:nvPr/>
          </p:nvSpPr>
          <p:spPr bwMode="auto">
            <a:xfrm>
              <a:off x="4760913" y="4110038"/>
              <a:ext cx="630238" cy="536575"/>
            </a:xfrm>
            <a:custGeom>
              <a:avLst/>
              <a:gdLst>
                <a:gd name="T0" fmla="*/ 1072 w 1190"/>
                <a:gd name="T1" fmla="*/ 988 h 1015"/>
                <a:gd name="T2" fmla="*/ 1036 w 1190"/>
                <a:gd name="T3" fmla="*/ 946 h 1015"/>
                <a:gd name="T4" fmla="*/ 958 w 1190"/>
                <a:gd name="T5" fmla="*/ 937 h 1015"/>
                <a:gd name="T6" fmla="*/ 916 w 1190"/>
                <a:gd name="T7" fmla="*/ 901 h 1015"/>
                <a:gd name="T8" fmla="*/ 935 w 1190"/>
                <a:gd name="T9" fmla="*/ 848 h 1015"/>
                <a:gd name="T10" fmla="*/ 858 w 1190"/>
                <a:gd name="T11" fmla="*/ 860 h 1015"/>
                <a:gd name="T12" fmla="*/ 872 w 1190"/>
                <a:gd name="T13" fmla="*/ 811 h 1015"/>
                <a:gd name="T14" fmla="*/ 475 w 1190"/>
                <a:gd name="T15" fmla="*/ 791 h 1015"/>
                <a:gd name="T16" fmla="*/ 433 w 1190"/>
                <a:gd name="T17" fmla="*/ 813 h 1015"/>
                <a:gd name="T18" fmla="*/ 355 w 1190"/>
                <a:gd name="T19" fmla="*/ 783 h 1015"/>
                <a:gd name="T20" fmla="*/ 323 w 1190"/>
                <a:gd name="T21" fmla="*/ 846 h 1015"/>
                <a:gd name="T22" fmla="*/ 137 w 1190"/>
                <a:gd name="T23" fmla="*/ 886 h 1015"/>
                <a:gd name="T24" fmla="*/ 102 w 1190"/>
                <a:gd name="T25" fmla="*/ 923 h 1015"/>
                <a:gd name="T26" fmla="*/ 29 w 1190"/>
                <a:gd name="T27" fmla="*/ 918 h 1015"/>
                <a:gd name="T28" fmla="*/ 41 w 1190"/>
                <a:gd name="T29" fmla="*/ 853 h 1015"/>
                <a:gd name="T30" fmla="*/ 55 w 1190"/>
                <a:gd name="T31" fmla="*/ 791 h 1015"/>
                <a:gd name="T32" fmla="*/ 64 w 1190"/>
                <a:gd name="T33" fmla="*/ 745 h 1015"/>
                <a:gd name="T34" fmla="*/ 40 w 1190"/>
                <a:gd name="T35" fmla="*/ 735 h 1015"/>
                <a:gd name="T36" fmla="*/ 40 w 1190"/>
                <a:gd name="T37" fmla="*/ 677 h 1015"/>
                <a:gd name="T38" fmla="*/ 42 w 1190"/>
                <a:gd name="T39" fmla="*/ 582 h 1015"/>
                <a:gd name="T40" fmla="*/ 68 w 1190"/>
                <a:gd name="T41" fmla="*/ 567 h 1015"/>
                <a:gd name="T42" fmla="*/ 39 w 1190"/>
                <a:gd name="T43" fmla="*/ 532 h 1015"/>
                <a:gd name="T44" fmla="*/ 54 w 1190"/>
                <a:gd name="T45" fmla="*/ 507 h 1015"/>
                <a:gd name="T46" fmla="*/ 45 w 1190"/>
                <a:gd name="T47" fmla="*/ 333 h 1015"/>
                <a:gd name="T48" fmla="*/ 71 w 1190"/>
                <a:gd name="T49" fmla="*/ 333 h 1015"/>
                <a:gd name="T50" fmla="*/ 60 w 1190"/>
                <a:gd name="T51" fmla="*/ 274 h 1015"/>
                <a:gd name="T52" fmla="*/ 35 w 1190"/>
                <a:gd name="T53" fmla="*/ 102 h 1015"/>
                <a:gd name="T54" fmla="*/ 7 w 1190"/>
                <a:gd name="T55" fmla="*/ 49 h 1015"/>
                <a:gd name="T56" fmla="*/ 58 w 1190"/>
                <a:gd name="T57" fmla="*/ 0 h 1015"/>
                <a:gd name="T58" fmla="*/ 148 w 1190"/>
                <a:gd name="T59" fmla="*/ 134 h 1015"/>
                <a:gd name="T60" fmla="*/ 204 w 1190"/>
                <a:gd name="T61" fmla="*/ 77 h 1015"/>
                <a:gd name="T62" fmla="*/ 197 w 1190"/>
                <a:gd name="T63" fmla="*/ 239 h 1015"/>
                <a:gd name="T64" fmla="*/ 314 w 1190"/>
                <a:gd name="T65" fmla="*/ 376 h 1015"/>
                <a:gd name="T66" fmla="*/ 433 w 1190"/>
                <a:gd name="T67" fmla="*/ 302 h 1015"/>
                <a:gd name="T68" fmla="*/ 510 w 1190"/>
                <a:gd name="T69" fmla="*/ 344 h 1015"/>
                <a:gd name="T70" fmla="*/ 630 w 1190"/>
                <a:gd name="T71" fmla="*/ 357 h 1015"/>
                <a:gd name="T72" fmla="*/ 666 w 1190"/>
                <a:gd name="T73" fmla="*/ 426 h 1015"/>
                <a:gd name="T74" fmla="*/ 677 w 1190"/>
                <a:gd name="T75" fmla="*/ 467 h 1015"/>
                <a:gd name="T76" fmla="*/ 682 w 1190"/>
                <a:gd name="T77" fmla="*/ 565 h 1015"/>
                <a:gd name="T78" fmla="*/ 833 w 1190"/>
                <a:gd name="T79" fmla="*/ 527 h 1015"/>
                <a:gd name="T80" fmla="*/ 927 w 1190"/>
                <a:gd name="T81" fmla="*/ 527 h 1015"/>
                <a:gd name="T82" fmla="*/ 1009 w 1190"/>
                <a:gd name="T83" fmla="*/ 537 h 1015"/>
                <a:gd name="T84" fmla="*/ 1044 w 1190"/>
                <a:gd name="T85" fmla="*/ 595 h 1015"/>
                <a:gd name="T86" fmla="*/ 1100 w 1190"/>
                <a:gd name="T87" fmla="*/ 597 h 1015"/>
                <a:gd name="T88" fmla="*/ 1160 w 1190"/>
                <a:gd name="T89" fmla="*/ 588 h 1015"/>
                <a:gd name="T90" fmla="*/ 1087 w 1190"/>
                <a:gd name="T91" fmla="*/ 736 h 1015"/>
                <a:gd name="T92" fmla="*/ 1051 w 1190"/>
                <a:gd name="T93" fmla="*/ 846 h 1015"/>
                <a:gd name="T94" fmla="*/ 1121 w 1190"/>
                <a:gd name="T95" fmla="*/ 860 h 1015"/>
                <a:gd name="T96" fmla="*/ 1184 w 1190"/>
                <a:gd name="T97" fmla="*/ 837 h 1015"/>
                <a:gd name="T98" fmla="*/ 1181 w 1190"/>
                <a:gd name="T99" fmla="*/ 927 h 1015"/>
                <a:gd name="T100" fmla="*/ 1110 w 1190"/>
                <a:gd name="T101" fmla="*/ 960 h 1015"/>
                <a:gd name="T102" fmla="*/ 1176 w 1190"/>
                <a:gd name="T103" fmla="*/ 1003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90" h="1015">
                  <a:moveTo>
                    <a:pt x="1165" y="1015"/>
                  </a:moveTo>
                  <a:lnTo>
                    <a:pt x="1127" y="1013"/>
                  </a:lnTo>
                  <a:lnTo>
                    <a:pt x="1126" y="1014"/>
                  </a:lnTo>
                  <a:lnTo>
                    <a:pt x="1072" y="988"/>
                  </a:lnTo>
                  <a:lnTo>
                    <a:pt x="1034" y="982"/>
                  </a:lnTo>
                  <a:lnTo>
                    <a:pt x="1034" y="981"/>
                  </a:lnTo>
                  <a:lnTo>
                    <a:pt x="1036" y="963"/>
                  </a:lnTo>
                  <a:lnTo>
                    <a:pt x="1036" y="946"/>
                  </a:lnTo>
                  <a:lnTo>
                    <a:pt x="1017" y="941"/>
                  </a:lnTo>
                  <a:lnTo>
                    <a:pt x="984" y="940"/>
                  </a:lnTo>
                  <a:lnTo>
                    <a:pt x="969" y="943"/>
                  </a:lnTo>
                  <a:lnTo>
                    <a:pt x="958" y="937"/>
                  </a:lnTo>
                  <a:lnTo>
                    <a:pt x="950" y="929"/>
                  </a:lnTo>
                  <a:lnTo>
                    <a:pt x="932" y="924"/>
                  </a:lnTo>
                  <a:lnTo>
                    <a:pt x="917" y="915"/>
                  </a:lnTo>
                  <a:lnTo>
                    <a:pt x="916" y="901"/>
                  </a:lnTo>
                  <a:lnTo>
                    <a:pt x="953" y="881"/>
                  </a:lnTo>
                  <a:lnTo>
                    <a:pt x="958" y="868"/>
                  </a:lnTo>
                  <a:lnTo>
                    <a:pt x="953" y="854"/>
                  </a:lnTo>
                  <a:lnTo>
                    <a:pt x="935" y="848"/>
                  </a:lnTo>
                  <a:lnTo>
                    <a:pt x="914" y="851"/>
                  </a:lnTo>
                  <a:lnTo>
                    <a:pt x="895" y="865"/>
                  </a:lnTo>
                  <a:lnTo>
                    <a:pt x="876" y="874"/>
                  </a:lnTo>
                  <a:lnTo>
                    <a:pt x="858" y="860"/>
                  </a:lnTo>
                  <a:lnTo>
                    <a:pt x="858" y="851"/>
                  </a:lnTo>
                  <a:lnTo>
                    <a:pt x="853" y="836"/>
                  </a:lnTo>
                  <a:lnTo>
                    <a:pt x="857" y="822"/>
                  </a:lnTo>
                  <a:lnTo>
                    <a:pt x="872" y="811"/>
                  </a:lnTo>
                  <a:lnTo>
                    <a:pt x="879" y="793"/>
                  </a:lnTo>
                  <a:lnTo>
                    <a:pt x="842" y="785"/>
                  </a:lnTo>
                  <a:lnTo>
                    <a:pt x="480" y="787"/>
                  </a:lnTo>
                  <a:lnTo>
                    <a:pt x="475" y="791"/>
                  </a:lnTo>
                  <a:lnTo>
                    <a:pt x="474" y="800"/>
                  </a:lnTo>
                  <a:lnTo>
                    <a:pt x="466" y="811"/>
                  </a:lnTo>
                  <a:lnTo>
                    <a:pt x="454" y="813"/>
                  </a:lnTo>
                  <a:lnTo>
                    <a:pt x="433" y="813"/>
                  </a:lnTo>
                  <a:lnTo>
                    <a:pt x="417" y="793"/>
                  </a:lnTo>
                  <a:lnTo>
                    <a:pt x="390" y="779"/>
                  </a:lnTo>
                  <a:lnTo>
                    <a:pt x="375" y="775"/>
                  </a:lnTo>
                  <a:lnTo>
                    <a:pt x="355" y="783"/>
                  </a:lnTo>
                  <a:lnTo>
                    <a:pt x="352" y="791"/>
                  </a:lnTo>
                  <a:lnTo>
                    <a:pt x="342" y="823"/>
                  </a:lnTo>
                  <a:lnTo>
                    <a:pt x="333" y="833"/>
                  </a:lnTo>
                  <a:lnTo>
                    <a:pt x="323" y="846"/>
                  </a:lnTo>
                  <a:lnTo>
                    <a:pt x="318" y="876"/>
                  </a:lnTo>
                  <a:lnTo>
                    <a:pt x="308" y="887"/>
                  </a:lnTo>
                  <a:lnTo>
                    <a:pt x="271" y="891"/>
                  </a:lnTo>
                  <a:lnTo>
                    <a:pt x="137" y="886"/>
                  </a:lnTo>
                  <a:lnTo>
                    <a:pt x="130" y="889"/>
                  </a:lnTo>
                  <a:lnTo>
                    <a:pt x="130" y="898"/>
                  </a:lnTo>
                  <a:lnTo>
                    <a:pt x="118" y="911"/>
                  </a:lnTo>
                  <a:lnTo>
                    <a:pt x="102" y="923"/>
                  </a:lnTo>
                  <a:lnTo>
                    <a:pt x="87" y="924"/>
                  </a:lnTo>
                  <a:lnTo>
                    <a:pt x="71" y="918"/>
                  </a:lnTo>
                  <a:lnTo>
                    <a:pt x="50" y="920"/>
                  </a:lnTo>
                  <a:lnTo>
                    <a:pt x="29" y="918"/>
                  </a:lnTo>
                  <a:lnTo>
                    <a:pt x="26" y="918"/>
                  </a:lnTo>
                  <a:lnTo>
                    <a:pt x="28" y="905"/>
                  </a:lnTo>
                  <a:lnTo>
                    <a:pt x="41" y="865"/>
                  </a:lnTo>
                  <a:lnTo>
                    <a:pt x="41" y="853"/>
                  </a:lnTo>
                  <a:lnTo>
                    <a:pt x="37" y="827"/>
                  </a:lnTo>
                  <a:lnTo>
                    <a:pt x="37" y="814"/>
                  </a:lnTo>
                  <a:lnTo>
                    <a:pt x="45" y="800"/>
                  </a:lnTo>
                  <a:lnTo>
                    <a:pt x="55" y="791"/>
                  </a:lnTo>
                  <a:lnTo>
                    <a:pt x="64" y="786"/>
                  </a:lnTo>
                  <a:lnTo>
                    <a:pt x="67" y="778"/>
                  </a:lnTo>
                  <a:lnTo>
                    <a:pt x="65" y="750"/>
                  </a:lnTo>
                  <a:lnTo>
                    <a:pt x="64" y="745"/>
                  </a:lnTo>
                  <a:lnTo>
                    <a:pt x="59" y="741"/>
                  </a:lnTo>
                  <a:lnTo>
                    <a:pt x="52" y="740"/>
                  </a:lnTo>
                  <a:lnTo>
                    <a:pt x="45" y="738"/>
                  </a:lnTo>
                  <a:lnTo>
                    <a:pt x="40" y="735"/>
                  </a:lnTo>
                  <a:lnTo>
                    <a:pt x="36" y="729"/>
                  </a:lnTo>
                  <a:lnTo>
                    <a:pt x="32" y="717"/>
                  </a:lnTo>
                  <a:lnTo>
                    <a:pt x="35" y="703"/>
                  </a:lnTo>
                  <a:lnTo>
                    <a:pt x="40" y="677"/>
                  </a:lnTo>
                  <a:lnTo>
                    <a:pt x="38" y="651"/>
                  </a:lnTo>
                  <a:lnTo>
                    <a:pt x="29" y="626"/>
                  </a:lnTo>
                  <a:lnTo>
                    <a:pt x="27" y="605"/>
                  </a:lnTo>
                  <a:lnTo>
                    <a:pt x="42" y="582"/>
                  </a:lnTo>
                  <a:lnTo>
                    <a:pt x="51" y="579"/>
                  </a:lnTo>
                  <a:lnTo>
                    <a:pt x="58" y="577"/>
                  </a:lnTo>
                  <a:lnTo>
                    <a:pt x="65" y="574"/>
                  </a:lnTo>
                  <a:lnTo>
                    <a:pt x="68" y="567"/>
                  </a:lnTo>
                  <a:lnTo>
                    <a:pt x="65" y="562"/>
                  </a:lnTo>
                  <a:lnTo>
                    <a:pt x="47" y="548"/>
                  </a:lnTo>
                  <a:lnTo>
                    <a:pt x="41" y="541"/>
                  </a:lnTo>
                  <a:lnTo>
                    <a:pt x="39" y="532"/>
                  </a:lnTo>
                  <a:lnTo>
                    <a:pt x="40" y="528"/>
                  </a:lnTo>
                  <a:lnTo>
                    <a:pt x="42" y="524"/>
                  </a:lnTo>
                  <a:lnTo>
                    <a:pt x="49" y="512"/>
                  </a:lnTo>
                  <a:lnTo>
                    <a:pt x="54" y="507"/>
                  </a:lnTo>
                  <a:lnTo>
                    <a:pt x="55" y="500"/>
                  </a:lnTo>
                  <a:lnTo>
                    <a:pt x="56" y="492"/>
                  </a:lnTo>
                  <a:lnTo>
                    <a:pt x="42" y="339"/>
                  </a:lnTo>
                  <a:lnTo>
                    <a:pt x="45" y="333"/>
                  </a:lnTo>
                  <a:lnTo>
                    <a:pt x="50" y="330"/>
                  </a:lnTo>
                  <a:lnTo>
                    <a:pt x="56" y="330"/>
                  </a:lnTo>
                  <a:lnTo>
                    <a:pt x="69" y="333"/>
                  </a:lnTo>
                  <a:lnTo>
                    <a:pt x="71" y="333"/>
                  </a:lnTo>
                  <a:lnTo>
                    <a:pt x="71" y="329"/>
                  </a:lnTo>
                  <a:lnTo>
                    <a:pt x="73" y="322"/>
                  </a:lnTo>
                  <a:lnTo>
                    <a:pt x="74" y="297"/>
                  </a:lnTo>
                  <a:lnTo>
                    <a:pt x="60" y="274"/>
                  </a:lnTo>
                  <a:lnTo>
                    <a:pt x="42" y="253"/>
                  </a:lnTo>
                  <a:lnTo>
                    <a:pt x="30" y="229"/>
                  </a:lnTo>
                  <a:lnTo>
                    <a:pt x="28" y="205"/>
                  </a:lnTo>
                  <a:lnTo>
                    <a:pt x="35" y="102"/>
                  </a:lnTo>
                  <a:lnTo>
                    <a:pt x="32" y="92"/>
                  </a:lnTo>
                  <a:lnTo>
                    <a:pt x="28" y="84"/>
                  </a:lnTo>
                  <a:lnTo>
                    <a:pt x="13" y="68"/>
                  </a:lnTo>
                  <a:lnTo>
                    <a:pt x="7" y="49"/>
                  </a:lnTo>
                  <a:lnTo>
                    <a:pt x="0" y="42"/>
                  </a:lnTo>
                  <a:lnTo>
                    <a:pt x="0" y="40"/>
                  </a:lnTo>
                  <a:lnTo>
                    <a:pt x="4" y="37"/>
                  </a:lnTo>
                  <a:lnTo>
                    <a:pt x="58" y="0"/>
                  </a:lnTo>
                  <a:lnTo>
                    <a:pt x="117" y="2"/>
                  </a:lnTo>
                  <a:lnTo>
                    <a:pt x="134" y="31"/>
                  </a:lnTo>
                  <a:lnTo>
                    <a:pt x="137" y="100"/>
                  </a:lnTo>
                  <a:lnTo>
                    <a:pt x="148" y="134"/>
                  </a:lnTo>
                  <a:lnTo>
                    <a:pt x="165" y="137"/>
                  </a:lnTo>
                  <a:lnTo>
                    <a:pt x="171" y="104"/>
                  </a:lnTo>
                  <a:lnTo>
                    <a:pt x="181" y="77"/>
                  </a:lnTo>
                  <a:lnTo>
                    <a:pt x="204" y="77"/>
                  </a:lnTo>
                  <a:lnTo>
                    <a:pt x="207" y="131"/>
                  </a:lnTo>
                  <a:lnTo>
                    <a:pt x="184" y="194"/>
                  </a:lnTo>
                  <a:lnTo>
                    <a:pt x="185" y="207"/>
                  </a:lnTo>
                  <a:lnTo>
                    <a:pt x="197" y="239"/>
                  </a:lnTo>
                  <a:lnTo>
                    <a:pt x="223" y="260"/>
                  </a:lnTo>
                  <a:lnTo>
                    <a:pt x="243" y="287"/>
                  </a:lnTo>
                  <a:lnTo>
                    <a:pt x="270" y="337"/>
                  </a:lnTo>
                  <a:lnTo>
                    <a:pt x="314" y="376"/>
                  </a:lnTo>
                  <a:lnTo>
                    <a:pt x="348" y="387"/>
                  </a:lnTo>
                  <a:lnTo>
                    <a:pt x="383" y="386"/>
                  </a:lnTo>
                  <a:lnTo>
                    <a:pt x="408" y="365"/>
                  </a:lnTo>
                  <a:lnTo>
                    <a:pt x="433" y="302"/>
                  </a:lnTo>
                  <a:lnTo>
                    <a:pt x="459" y="287"/>
                  </a:lnTo>
                  <a:lnTo>
                    <a:pt x="480" y="302"/>
                  </a:lnTo>
                  <a:lnTo>
                    <a:pt x="492" y="334"/>
                  </a:lnTo>
                  <a:lnTo>
                    <a:pt x="510" y="344"/>
                  </a:lnTo>
                  <a:lnTo>
                    <a:pt x="528" y="334"/>
                  </a:lnTo>
                  <a:lnTo>
                    <a:pt x="547" y="326"/>
                  </a:lnTo>
                  <a:lnTo>
                    <a:pt x="608" y="327"/>
                  </a:lnTo>
                  <a:lnTo>
                    <a:pt x="630" y="357"/>
                  </a:lnTo>
                  <a:lnTo>
                    <a:pt x="630" y="392"/>
                  </a:lnTo>
                  <a:lnTo>
                    <a:pt x="631" y="404"/>
                  </a:lnTo>
                  <a:lnTo>
                    <a:pt x="649" y="415"/>
                  </a:lnTo>
                  <a:lnTo>
                    <a:pt x="666" y="426"/>
                  </a:lnTo>
                  <a:lnTo>
                    <a:pt x="671" y="436"/>
                  </a:lnTo>
                  <a:lnTo>
                    <a:pt x="671" y="449"/>
                  </a:lnTo>
                  <a:lnTo>
                    <a:pt x="672" y="458"/>
                  </a:lnTo>
                  <a:lnTo>
                    <a:pt x="677" y="467"/>
                  </a:lnTo>
                  <a:lnTo>
                    <a:pt x="684" y="504"/>
                  </a:lnTo>
                  <a:lnTo>
                    <a:pt x="661" y="535"/>
                  </a:lnTo>
                  <a:lnTo>
                    <a:pt x="644" y="563"/>
                  </a:lnTo>
                  <a:lnTo>
                    <a:pt x="682" y="565"/>
                  </a:lnTo>
                  <a:lnTo>
                    <a:pt x="758" y="555"/>
                  </a:lnTo>
                  <a:lnTo>
                    <a:pt x="796" y="546"/>
                  </a:lnTo>
                  <a:lnTo>
                    <a:pt x="814" y="535"/>
                  </a:lnTo>
                  <a:lnTo>
                    <a:pt x="833" y="527"/>
                  </a:lnTo>
                  <a:lnTo>
                    <a:pt x="852" y="526"/>
                  </a:lnTo>
                  <a:lnTo>
                    <a:pt x="870" y="523"/>
                  </a:lnTo>
                  <a:lnTo>
                    <a:pt x="914" y="503"/>
                  </a:lnTo>
                  <a:lnTo>
                    <a:pt x="927" y="527"/>
                  </a:lnTo>
                  <a:lnTo>
                    <a:pt x="932" y="556"/>
                  </a:lnTo>
                  <a:lnTo>
                    <a:pt x="956" y="553"/>
                  </a:lnTo>
                  <a:lnTo>
                    <a:pt x="980" y="539"/>
                  </a:lnTo>
                  <a:lnTo>
                    <a:pt x="1009" y="537"/>
                  </a:lnTo>
                  <a:lnTo>
                    <a:pt x="1029" y="555"/>
                  </a:lnTo>
                  <a:lnTo>
                    <a:pt x="1036" y="569"/>
                  </a:lnTo>
                  <a:lnTo>
                    <a:pt x="1043" y="586"/>
                  </a:lnTo>
                  <a:lnTo>
                    <a:pt x="1044" y="595"/>
                  </a:lnTo>
                  <a:lnTo>
                    <a:pt x="1048" y="604"/>
                  </a:lnTo>
                  <a:lnTo>
                    <a:pt x="1066" y="605"/>
                  </a:lnTo>
                  <a:lnTo>
                    <a:pt x="1087" y="594"/>
                  </a:lnTo>
                  <a:lnTo>
                    <a:pt x="1100" y="597"/>
                  </a:lnTo>
                  <a:lnTo>
                    <a:pt x="1113" y="597"/>
                  </a:lnTo>
                  <a:lnTo>
                    <a:pt x="1124" y="594"/>
                  </a:lnTo>
                  <a:lnTo>
                    <a:pt x="1135" y="590"/>
                  </a:lnTo>
                  <a:lnTo>
                    <a:pt x="1160" y="588"/>
                  </a:lnTo>
                  <a:lnTo>
                    <a:pt x="1168" y="601"/>
                  </a:lnTo>
                  <a:lnTo>
                    <a:pt x="1156" y="680"/>
                  </a:lnTo>
                  <a:lnTo>
                    <a:pt x="1143" y="696"/>
                  </a:lnTo>
                  <a:lnTo>
                    <a:pt x="1087" y="736"/>
                  </a:lnTo>
                  <a:lnTo>
                    <a:pt x="1056" y="770"/>
                  </a:lnTo>
                  <a:lnTo>
                    <a:pt x="1042" y="811"/>
                  </a:lnTo>
                  <a:lnTo>
                    <a:pt x="1042" y="830"/>
                  </a:lnTo>
                  <a:lnTo>
                    <a:pt x="1051" y="846"/>
                  </a:lnTo>
                  <a:lnTo>
                    <a:pt x="1059" y="851"/>
                  </a:lnTo>
                  <a:lnTo>
                    <a:pt x="1079" y="857"/>
                  </a:lnTo>
                  <a:lnTo>
                    <a:pt x="1089" y="858"/>
                  </a:lnTo>
                  <a:lnTo>
                    <a:pt x="1121" y="860"/>
                  </a:lnTo>
                  <a:lnTo>
                    <a:pt x="1148" y="844"/>
                  </a:lnTo>
                  <a:lnTo>
                    <a:pt x="1157" y="830"/>
                  </a:lnTo>
                  <a:lnTo>
                    <a:pt x="1174" y="822"/>
                  </a:lnTo>
                  <a:lnTo>
                    <a:pt x="1184" y="837"/>
                  </a:lnTo>
                  <a:lnTo>
                    <a:pt x="1184" y="883"/>
                  </a:lnTo>
                  <a:lnTo>
                    <a:pt x="1190" y="911"/>
                  </a:lnTo>
                  <a:lnTo>
                    <a:pt x="1188" y="920"/>
                  </a:lnTo>
                  <a:lnTo>
                    <a:pt x="1181" y="927"/>
                  </a:lnTo>
                  <a:lnTo>
                    <a:pt x="1171" y="930"/>
                  </a:lnTo>
                  <a:lnTo>
                    <a:pt x="1140" y="953"/>
                  </a:lnTo>
                  <a:lnTo>
                    <a:pt x="1121" y="956"/>
                  </a:lnTo>
                  <a:lnTo>
                    <a:pt x="1110" y="960"/>
                  </a:lnTo>
                  <a:lnTo>
                    <a:pt x="1121" y="971"/>
                  </a:lnTo>
                  <a:lnTo>
                    <a:pt x="1140" y="971"/>
                  </a:lnTo>
                  <a:lnTo>
                    <a:pt x="1175" y="987"/>
                  </a:lnTo>
                  <a:lnTo>
                    <a:pt x="1176" y="1003"/>
                  </a:lnTo>
                  <a:lnTo>
                    <a:pt x="1165" y="1015"/>
                  </a:lnTo>
                  <a:close/>
                </a:path>
              </a:pathLst>
            </a:custGeom>
            <a:noFill/>
            <a:ln w="6">
              <a:solidFill>
                <a:srgbClr val="6C6D7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Freeform 51"/>
            <p:cNvSpPr>
              <a:spLocks/>
            </p:cNvSpPr>
            <p:nvPr/>
          </p:nvSpPr>
          <p:spPr bwMode="auto">
            <a:xfrm>
              <a:off x="5311775" y="4171951"/>
              <a:ext cx="547688" cy="627063"/>
            </a:xfrm>
            <a:custGeom>
              <a:avLst/>
              <a:gdLst>
                <a:gd name="T0" fmla="*/ 402 w 1035"/>
                <a:gd name="T1" fmla="*/ 1186 h 1186"/>
                <a:gd name="T2" fmla="*/ 291 w 1035"/>
                <a:gd name="T3" fmla="*/ 1069 h 1186"/>
                <a:gd name="T4" fmla="*/ 242 w 1035"/>
                <a:gd name="T5" fmla="*/ 1009 h 1186"/>
                <a:gd name="T6" fmla="*/ 156 w 1035"/>
                <a:gd name="T7" fmla="*/ 952 h 1186"/>
                <a:gd name="T8" fmla="*/ 84 w 1035"/>
                <a:gd name="T9" fmla="*/ 898 h 1186"/>
                <a:gd name="T10" fmla="*/ 134 w 1035"/>
                <a:gd name="T11" fmla="*/ 887 h 1186"/>
                <a:gd name="T12" fmla="*/ 79 w 1035"/>
                <a:gd name="T13" fmla="*/ 855 h 1186"/>
                <a:gd name="T14" fmla="*/ 98 w 1035"/>
                <a:gd name="T15" fmla="*/ 837 h 1186"/>
                <a:gd name="T16" fmla="*/ 146 w 1035"/>
                <a:gd name="T17" fmla="*/ 804 h 1186"/>
                <a:gd name="T18" fmla="*/ 142 w 1035"/>
                <a:gd name="T19" fmla="*/ 721 h 1186"/>
                <a:gd name="T20" fmla="*/ 106 w 1035"/>
                <a:gd name="T21" fmla="*/ 728 h 1186"/>
                <a:gd name="T22" fmla="*/ 37 w 1035"/>
                <a:gd name="T23" fmla="*/ 741 h 1186"/>
                <a:gd name="T24" fmla="*/ 0 w 1035"/>
                <a:gd name="T25" fmla="*/ 714 h 1186"/>
                <a:gd name="T26" fmla="*/ 45 w 1035"/>
                <a:gd name="T27" fmla="*/ 620 h 1186"/>
                <a:gd name="T28" fmla="*/ 126 w 1035"/>
                <a:gd name="T29" fmla="*/ 485 h 1186"/>
                <a:gd name="T30" fmla="*/ 165 w 1035"/>
                <a:gd name="T31" fmla="*/ 443 h 1186"/>
                <a:gd name="T32" fmla="*/ 234 w 1035"/>
                <a:gd name="T33" fmla="*/ 386 h 1186"/>
                <a:gd name="T34" fmla="*/ 294 w 1035"/>
                <a:gd name="T35" fmla="*/ 420 h 1186"/>
                <a:gd name="T36" fmla="*/ 320 w 1035"/>
                <a:gd name="T37" fmla="*/ 403 h 1186"/>
                <a:gd name="T38" fmla="*/ 320 w 1035"/>
                <a:gd name="T39" fmla="*/ 325 h 1186"/>
                <a:gd name="T40" fmla="*/ 363 w 1035"/>
                <a:gd name="T41" fmla="*/ 253 h 1186"/>
                <a:gd name="T42" fmla="*/ 436 w 1035"/>
                <a:gd name="T43" fmla="*/ 206 h 1186"/>
                <a:gd name="T44" fmla="*/ 573 w 1035"/>
                <a:gd name="T45" fmla="*/ 208 h 1186"/>
                <a:gd name="T46" fmla="*/ 632 w 1035"/>
                <a:gd name="T47" fmla="*/ 290 h 1186"/>
                <a:gd name="T48" fmla="*/ 766 w 1035"/>
                <a:gd name="T49" fmla="*/ 170 h 1186"/>
                <a:gd name="T50" fmla="*/ 811 w 1035"/>
                <a:gd name="T51" fmla="*/ 65 h 1186"/>
                <a:gd name="T52" fmla="*/ 842 w 1035"/>
                <a:gd name="T53" fmla="*/ 32 h 1186"/>
                <a:gd name="T54" fmla="*/ 890 w 1035"/>
                <a:gd name="T55" fmla="*/ 26 h 1186"/>
                <a:gd name="T56" fmla="*/ 969 w 1035"/>
                <a:gd name="T57" fmla="*/ 8 h 1186"/>
                <a:gd name="T58" fmla="*/ 1035 w 1035"/>
                <a:gd name="T59" fmla="*/ 122 h 1186"/>
                <a:gd name="T60" fmla="*/ 1001 w 1035"/>
                <a:gd name="T61" fmla="*/ 162 h 1186"/>
                <a:gd name="T62" fmla="*/ 970 w 1035"/>
                <a:gd name="T63" fmla="*/ 194 h 1186"/>
                <a:gd name="T64" fmla="*/ 985 w 1035"/>
                <a:gd name="T65" fmla="*/ 229 h 1186"/>
                <a:gd name="T66" fmla="*/ 995 w 1035"/>
                <a:gd name="T67" fmla="*/ 271 h 1186"/>
                <a:gd name="T68" fmla="*/ 969 w 1035"/>
                <a:gd name="T69" fmla="*/ 307 h 1186"/>
                <a:gd name="T70" fmla="*/ 940 w 1035"/>
                <a:gd name="T71" fmla="*/ 344 h 1186"/>
                <a:gd name="T72" fmla="*/ 910 w 1035"/>
                <a:gd name="T73" fmla="*/ 430 h 1186"/>
                <a:gd name="T74" fmla="*/ 878 w 1035"/>
                <a:gd name="T75" fmla="*/ 480 h 1186"/>
                <a:gd name="T76" fmla="*/ 887 w 1035"/>
                <a:gd name="T77" fmla="*/ 528 h 1186"/>
                <a:gd name="T78" fmla="*/ 880 w 1035"/>
                <a:gd name="T79" fmla="*/ 540 h 1186"/>
                <a:gd name="T80" fmla="*/ 860 w 1035"/>
                <a:gd name="T81" fmla="*/ 568 h 1186"/>
                <a:gd name="T82" fmla="*/ 841 w 1035"/>
                <a:gd name="T83" fmla="*/ 630 h 1186"/>
                <a:gd name="T84" fmla="*/ 803 w 1035"/>
                <a:gd name="T85" fmla="*/ 633 h 1186"/>
                <a:gd name="T86" fmla="*/ 747 w 1035"/>
                <a:gd name="T87" fmla="*/ 649 h 1186"/>
                <a:gd name="T88" fmla="*/ 725 w 1035"/>
                <a:gd name="T89" fmla="*/ 594 h 1186"/>
                <a:gd name="T90" fmla="*/ 532 w 1035"/>
                <a:gd name="T91" fmla="*/ 556 h 1186"/>
                <a:gd name="T92" fmla="*/ 515 w 1035"/>
                <a:gd name="T93" fmla="*/ 584 h 1186"/>
                <a:gd name="T94" fmla="*/ 474 w 1035"/>
                <a:gd name="T95" fmla="*/ 635 h 1186"/>
                <a:gd name="T96" fmla="*/ 446 w 1035"/>
                <a:gd name="T97" fmla="*/ 692 h 1186"/>
                <a:gd name="T98" fmla="*/ 446 w 1035"/>
                <a:gd name="T99" fmla="*/ 726 h 1186"/>
                <a:gd name="T100" fmla="*/ 473 w 1035"/>
                <a:gd name="T101" fmla="*/ 776 h 1186"/>
                <a:gd name="T102" fmla="*/ 444 w 1035"/>
                <a:gd name="T103" fmla="*/ 843 h 1186"/>
                <a:gd name="T104" fmla="*/ 407 w 1035"/>
                <a:gd name="T105" fmla="*/ 871 h 1186"/>
                <a:gd name="T106" fmla="*/ 391 w 1035"/>
                <a:gd name="T107" fmla="*/ 910 h 1186"/>
                <a:gd name="T108" fmla="*/ 386 w 1035"/>
                <a:gd name="T109" fmla="*/ 916 h 1186"/>
                <a:gd name="T110" fmla="*/ 389 w 1035"/>
                <a:gd name="T111" fmla="*/ 925 h 1186"/>
                <a:gd name="T112" fmla="*/ 430 w 1035"/>
                <a:gd name="T113" fmla="*/ 961 h 1186"/>
                <a:gd name="T114" fmla="*/ 445 w 1035"/>
                <a:gd name="T115" fmla="*/ 971 h 1186"/>
                <a:gd name="T116" fmla="*/ 470 w 1035"/>
                <a:gd name="T117" fmla="*/ 998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35" h="1186">
                  <a:moveTo>
                    <a:pt x="470" y="1018"/>
                  </a:moveTo>
                  <a:lnTo>
                    <a:pt x="402" y="1184"/>
                  </a:lnTo>
                  <a:lnTo>
                    <a:pt x="402" y="1186"/>
                  </a:lnTo>
                  <a:lnTo>
                    <a:pt x="329" y="1092"/>
                  </a:lnTo>
                  <a:lnTo>
                    <a:pt x="316" y="1079"/>
                  </a:lnTo>
                  <a:lnTo>
                    <a:pt x="291" y="1069"/>
                  </a:lnTo>
                  <a:lnTo>
                    <a:pt x="280" y="1056"/>
                  </a:lnTo>
                  <a:lnTo>
                    <a:pt x="264" y="1033"/>
                  </a:lnTo>
                  <a:lnTo>
                    <a:pt x="242" y="1009"/>
                  </a:lnTo>
                  <a:lnTo>
                    <a:pt x="223" y="995"/>
                  </a:lnTo>
                  <a:lnTo>
                    <a:pt x="178" y="965"/>
                  </a:lnTo>
                  <a:lnTo>
                    <a:pt x="156" y="952"/>
                  </a:lnTo>
                  <a:lnTo>
                    <a:pt x="119" y="917"/>
                  </a:lnTo>
                  <a:lnTo>
                    <a:pt x="95" y="901"/>
                  </a:lnTo>
                  <a:lnTo>
                    <a:pt x="84" y="898"/>
                  </a:lnTo>
                  <a:lnTo>
                    <a:pt x="85" y="897"/>
                  </a:lnTo>
                  <a:lnTo>
                    <a:pt x="123" y="899"/>
                  </a:lnTo>
                  <a:lnTo>
                    <a:pt x="134" y="887"/>
                  </a:lnTo>
                  <a:lnTo>
                    <a:pt x="133" y="871"/>
                  </a:lnTo>
                  <a:lnTo>
                    <a:pt x="98" y="855"/>
                  </a:lnTo>
                  <a:lnTo>
                    <a:pt x="79" y="855"/>
                  </a:lnTo>
                  <a:lnTo>
                    <a:pt x="68" y="844"/>
                  </a:lnTo>
                  <a:lnTo>
                    <a:pt x="79" y="840"/>
                  </a:lnTo>
                  <a:lnTo>
                    <a:pt x="98" y="837"/>
                  </a:lnTo>
                  <a:lnTo>
                    <a:pt x="129" y="814"/>
                  </a:lnTo>
                  <a:lnTo>
                    <a:pt x="139" y="811"/>
                  </a:lnTo>
                  <a:lnTo>
                    <a:pt x="146" y="804"/>
                  </a:lnTo>
                  <a:lnTo>
                    <a:pt x="148" y="795"/>
                  </a:lnTo>
                  <a:lnTo>
                    <a:pt x="142" y="767"/>
                  </a:lnTo>
                  <a:lnTo>
                    <a:pt x="142" y="721"/>
                  </a:lnTo>
                  <a:lnTo>
                    <a:pt x="132" y="706"/>
                  </a:lnTo>
                  <a:lnTo>
                    <a:pt x="115" y="714"/>
                  </a:lnTo>
                  <a:lnTo>
                    <a:pt x="106" y="728"/>
                  </a:lnTo>
                  <a:lnTo>
                    <a:pt x="79" y="744"/>
                  </a:lnTo>
                  <a:lnTo>
                    <a:pt x="47" y="742"/>
                  </a:lnTo>
                  <a:lnTo>
                    <a:pt x="37" y="741"/>
                  </a:lnTo>
                  <a:lnTo>
                    <a:pt x="17" y="735"/>
                  </a:lnTo>
                  <a:lnTo>
                    <a:pt x="9" y="730"/>
                  </a:lnTo>
                  <a:lnTo>
                    <a:pt x="0" y="714"/>
                  </a:lnTo>
                  <a:lnTo>
                    <a:pt x="0" y="695"/>
                  </a:lnTo>
                  <a:lnTo>
                    <a:pt x="14" y="654"/>
                  </a:lnTo>
                  <a:lnTo>
                    <a:pt x="45" y="620"/>
                  </a:lnTo>
                  <a:lnTo>
                    <a:pt x="101" y="580"/>
                  </a:lnTo>
                  <a:lnTo>
                    <a:pt x="114" y="564"/>
                  </a:lnTo>
                  <a:lnTo>
                    <a:pt x="126" y="485"/>
                  </a:lnTo>
                  <a:lnTo>
                    <a:pt x="152" y="471"/>
                  </a:lnTo>
                  <a:lnTo>
                    <a:pt x="161" y="459"/>
                  </a:lnTo>
                  <a:lnTo>
                    <a:pt x="165" y="443"/>
                  </a:lnTo>
                  <a:lnTo>
                    <a:pt x="182" y="412"/>
                  </a:lnTo>
                  <a:lnTo>
                    <a:pt x="209" y="393"/>
                  </a:lnTo>
                  <a:lnTo>
                    <a:pt x="234" y="386"/>
                  </a:lnTo>
                  <a:lnTo>
                    <a:pt x="255" y="395"/>
                  </a:lnTo>
                  <a:lnTo>
                    <a:pt x="288" y="416"/>
                  </a:lnTo>
                  <a:lnTo>
                    <a:pt x="294" y="420"/>
                  </a:lnTo>
                  <a:lnTo>
                    <a:pt x="311" y="421"/>
                  </a:lnTo>
                  <a:lnTo>
                    <a:pt x="318" y="416"/>
                  </a:lnTo>
                  <a:lnTo>
                    <a:pt x="320" y="403"/>
                  </a:lnTo>
                  <a:lnTo>
                    <a:pt x="318" y="388"/>
                  </a:lnTo>
                  <a:lnTo>
                    <a:pt x="320" y="372"/>
                  </a:lnTo>
                  <a:lnTo>
                    <a:pt x="320" y="325"/>
                  </a:lnTo>
                  <a:lnTo>
                    <a:pt x="325" y="295"/>
                  </a:lnTo>
                  <a:lnTo>
                    <a:pt x="336" y="267"/>
                  </a:lnTo>
                  <a:lnTo>
                    <a:pt x="363" y="253"/>
                  </a:lnTo>
                  <a:lnTo>
                    <a:pt x="393" y="244"/>
                  </a:lnTo>
                  <a:lnTo>
                    <a:pt x="393" y="220"/>
                  </a:lnTo>
                  <a:lnTo>
                    <a:pt x="436" y="206"/>
                  </a:lnTo>
                  <a:lnTo>
                    <a:pt x="460" y="205"/>
                  </a:lnTo>
                  <a:lnTo>
                    <a:pt x="528" y="210"/>
                  </a:lnTo>
                  <a:lnTo>
                    <a:pt x="573" y="208"/>
                  </a:lnTo>
                  <a:lnTo>
                    <a:pt x="603" y="217"/>
                  </a:lnTo>
                  <a:lnTo>
                    <a:pt x="618" y="247"/>
                  </a:lnTo>
                  <a:lnTo>
                    <a:pt x="632" y="290"/>
                  </a:lnTo>
                  <a:lnTo>
                    <a:pt x="666" y="304"/>
                  </a:lnTo>
                  <a:lnTo>
                    <a:pt x="731" y="249"/>
                  </a:lnTo>
                  <a:lnTo>
                    <a:pt x="766" y="170"/>
                  </a:lnTo>
                  <a:lnTo>
                    <a:pt x="776" y="110"/>
                  </a:lnTo>
                  <a:lnTo>
                    <a:pt x="785" y="94"/>
                  </a:lnTo>
                  <a:lnTo>
                    <a:pt x="811" y="65"/>
                  </a:lnTo>
                  <a:lnTo>
                    <a:pt x="827" y="55"/>
                  </a:lnTo>
                  <a:lnTo>
                    <a:pt x="835" y="45"/>
                  </a:lnTo>
                  <a:lnTo>
                    <a:pt x="842" y="32"/>
                  </a:lnTo>
                  <a:lnTo>
                    <a:pt x="857" y="25"/>
                  </a:lnTo>
                  <a:lnTo>
                    <a:pt x="874" y="31"/>
                  </a:lnTo>
                  <a:lnTo>
                    <a:pt x="890" y="26"/>
                  </a:lnTo>
                  <a:lnTo>
                    <a:pt x="901" y="9"/>
                  </a:lnTo>
                  <a:lnTo>
                    <a:pt x="950" y="0"/>
                  </a:lnTo>
                  <a:lnTo>
                    <a:pt x="969" y="8"/>
                  </a:lnTo>
                  <a:lnTo>
                    <a:pt x="966" y="31"/>
                  </a:lnTo>
                  <a:lnTo>
                    <a:pt x="996" y="81"/>
                  </a:lnTo>
                  <a:lnTo>
                    <a:pt x="1035" y="122"/>
                  </a:lnTo>
                  <a:lnTo>
                    <a:pt x="1024" y="141"/>
                  </a:lnTo>
                  <a:lnTo>
                    <a:pt x="1009" y="157"/>
                  </a:lnTo>
                  <a:lnTo>
                    <a:pt x="1001" y="162"/>
                  </a:lnTo>
                  <a:lnTo>
                    <a:pt x="985" y="164"/>
                  </a:lnTo>
                  <a:lnTo>
                    <a:pt x="977" y="172"/>
                  </a:lnTo>
                  <a:lnTo>
                    <a:pt x="970" y="194"/>
                  </a:lnTo>
                  <a:lnTo>
                    <a:pt x="989" y="206"/>
                  </a:lnTo>
                  <a:lnTo>
                    <a:pt x="993" y="217"/>
                  </a:lnTo>
                  <a:lnTo>
                    <a:pt x="985" y="229"/>
                  </a:lnTo>
                  <a:lnTo>
                    <a:pt x="989" y="249"/>
                  </a:lnTo>
                  <a:lnTo>
                    <a:pt x="993" y="257"/>
                  </a:lnTo>
                  <a:lnTo>
                    <a:pt x="995" y="271"/>
                  </a:lnTo>
                  <a:lnTo>
                    <a:pt x="989" y="292"/>
                  </a:lnTo>
                  <a:lnTo>
                    <a:pt x="980" y="299"/>
                  </a:lnTo>
                  <a:lnTo>
                    <a:pt x="969" y="307"/>
                  </a:lnTo>
                  <a:lnTo>
                    <a:pt x="955" y="320"/>
                  </a:lnTo>
                  <a:lnTo>
                    <a:pt x="941" y="335"/>
                  </a:lnTo>
                  <a:lnTo>
                    <a:pt x="940" y="344"/>
                  </a:lnTo>
                  <a:lnTo>
                    <a:pt x="942" y="350"/>
                  </a:lnTo>
                  <a:lnTo>
                    <a:pt x="913" y="414"/>
                  </a:lnTo>
                  <a:lnTo>
                    <a:pt x="910" y="430"/>
                  </a:lnTo>
                  <a:lnTo>
                    <a:pt x="901" y="440"/>
                  </a:lnTo>
                  <a:lnTo>
                    <a:pt x="885" y="458"/>
                  </a:lnTo>
                  <a:lnTo>
                    <a:pt x="878" y="480"/>
                  </a:lnTo>
                  <a:lnTo>
                    <a:pt x="876" y="501"/>
                  </a:lnTo>
                  <a:lnTo>
                    <a:pt x="885" y="520"/>
                  </a:lnTo>
                  <a:lnTo>
                    <a:pt x="887" y="528"/>
                  </a:lnTo>
                  <a:lnTo>
                    <a:pt x="885" y="533"/>
                  </a:lnTo>
                  <a:lnTo>
                    <a:pt x="882" y="535"/>
                  </a:lnTo>
                  <a:lnTo>
                    <a:pt x="880" y="540"/>
                  </a:lnTo>
                  <a:lnTo>
                    <a:pt x="880" y="548"/>
                  </a:lnTo>
                  <a:lnTo>
                    <a:pt x="866" y="552"/>
                  </a:lnTo>
                  <a:lnTo>
                    <a:pt x="860" y="568"/>
                  </a:lnTo>
                  <a:lnTo>
                    <a:pt x="852" y="606"/>
                  </a:lnTo>
                  <a:lnTo>
                    <a:pt x="850" y="615"/>
                  </a:lnTo>
                  <a:lnTo>
                    <a:pt x="841" y="630"/>
                  </a:lnTo>
                  <a:lnTo>
                    <a:pt x="834" y="634"/>
                  </a:lnTo>
                  <a:lnTo>
                    <a:pt x="824" y="638"/>
                  </a:lnTo>
                  <a:lnTo>
                    <a:pt x="803" y="633"/>
                  </a:lnTo>
                  <a:lnTo>
                    <a:pt x="795" y="626"/>
                  </a:lnTo>
                  <a:lnTo>
                    <a:pt x="778" y="625"/>
                  </a:lnTo>
                  <a:lnTo>
                    <a:pt x="747" y="649"/>
                  </a:lnTo>
                  <a:lnTo>
                    <a:pt x="733" y="653"/>
                  </a:lnTo>
                  <a:lnTo>
                    <a:pt x="717" y="611"/>
                  </a:lnTo>
                  <a:lnTo>
                    <a:pt x="725" y="594"/>
                  </a:lnTo>
                  <a:lnTo>
                    <a:pt x="733" y="578"/>
                  </a:lnTo>
                  <a:lnTo>
                    <a:pt x="705" y="556"/>
                  </a:lnTo>
                  <a:lnTo>
                    <a:pt x="532" y="556"/>
                  </a:lnTo>
                  <a:lnTo>
                    <a:pt x="522" y="560"/>
                  </a:lnTo>
                  <a:lnTo>
                    <a:pt x="515" y="568"/>
                  </a:lnTo>
                  <a:lnTo>
                    <a:pt x="515" y="584"/>
                  </a:lnTo>
                  <a:lnTo>
                    <a:pt x="504" y="598"/>
                  </a:lnTo>
                  <a:lnTo>
                    <a:pt x="497" y="614"/>
                  </a:lnTo>
                  <a:lnTo>
                    <a:pt x="474" y="635"/>
                  </a:lnTo>
                  <a:lnTo>
                    <a:pt x="455" y="658"/>
                  </a:lnTo>
                  <a:lnTo>
                    <a:pt x="448" y="672"/>
                  </a:lnTo>
                  <a:lnTo>
                    <a:pt x="446" y="692"/>
                  </a:lnTo>
                  <a:lnTo>
                    <a:pt x="444" y="700"/>
                  </a:lnTo>
                  <a:lnTo>
                    <a:pt x="444" y="719"/>
                  </a:lnTo>
                  <a:lnTo>
                    <a:pt x="446" y="726"/>
                  </a:lnTo>
                  <a:lnTo>
                    <a:pt x="452" y="728"/>
                  </a:lnTo>
                  <a:lnTo>
                    <a:pt x="462" y="745"/>
                  </a:lnTo>
                  <a:lnTo>
                    <a:pt x="473" y="776"/>
                  </a:lnTo>
                  <a:lnTo>
                    <a:pt x="460" y="810"/>
                  </a:lnTo>
                  <a:lnTo>
                    <a:pt x="449" y="825"/>
                  </a:lnTo>
                  <a:lnTo>
                    <a:pt x="444" y="843"/>
                  </a:lnTo>
                  <a:lnTo>
                    <a:pt x="435" y="859"/>
                  </a:lnTo>
                  <a:lnTo>
                    <a:pt x="421" y="867"/>
                  </a:lnTo>
                  <a:lnTo>
                    <a:pt x="407" y="871"/>
                  </a:lnTo>
                  <a:lnTo>
                    <a:pt x="398" y="885"/>
                  </a:lnTo>
                  <a:lnTo>
                    <a:pt x="394" y="902"/>
                  </a:lnTo>
                  <a:lnTo>
                    <a:pt x="391" y="910"/>
                  </a:lnTo>
                  <a:lnTo>
                    <a:pt x="388" y="915"/>
                  </a:lnTo>
                  <a:lnTo>
                    <a:pt x="388" y="913"/>
                  </a:lnTo>
                  <a:lnTo>
                    <a:pt x="386" y="916"/>
                  </a:lnTo>
                  <a:lnTo>
                    <a:pt x="388" y="915"/>
                  </a:lnTo>
                  <a:lnTo>
                    <a:pt x="386" y="920"/>
                  </a:lnTo>
                  <a:lnTo>
                    <a:pt x="389" y="925"/>
                  </a:lnTo>
                  <a:lnTo>
                    <a:pt x="402" y="933"/>
                  </a:lnTo>
                  <a:lnTo>
                    <a:pt x="417" y="945"/>
                  </a:lnTo>
                  <a:lnTo>
                    <a:pt x="430" y="961"/>
                  </a:lnTo>
                  <a:lnTo>
                    <a:pt x="431" y="968"/>
                  </a:lnTo>
                  <a:lnTo>
                    <a:pt x="436" y="971"/>
                  </a:lnTo>
                  <a:lnTo>
                    <a:pt x="445" y="971"/>
                  </a:lnTo>
                  <a:lnTo>
                    <a:pt x="452" y="976"/>
                  </a:lnTo>
                  <a:lnTo>
                    <a:pt x="460" y="980"/>
                  </a:lnTo>
                  <a:lnTo>
                    <a:pt x="470" y="998"/>
                  </a:lnTo>
                  <a:lnTo>
                    <a:pt x="470" y="1018"/>
                  </a:lnTo>
                  <a:close/>
                </a:path>
              </a:pathLst>
            </a:custGeom>
            <a:solidFill>
              <a:srgbClr val="E6E6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52"/>
            <p:cNvSpPr>
              <a:spLocks/>
            </p:cNvSpPr>
            <p:nvPr/>
          </p:nvSpPr>
          <p:spPr bwMode="auto">
            <a:xfrm>
              <a:off x="5311775" y="4171951"/>
              <a:ext cx="547688" cy="627063"/>
            </a:xfrm>
            <a:custGeom>
              <a:avLst/>
              <a:gdLst>
                <a:gd name="T0" fmla="*/ 402 w 1035"/>
                <a:gd name="T1" fmla="*/ 1186 h 1186"/>
                <a:gd name="T2" fmla="*/ 291 w 1035"/>
                <a:gd name="T3" fmla="*/ 1069 h 1186"/>
                <a:gd name="T4" fmla="*/ 242 w 1035"/>
                <a:gd name="T5" fmla="*/ 1009 h 1186"/>
                <a:gd name="T6" fmla="*/ 156 w 1035"/>
                <a:gd name="T7" fmla="*/ 952 h 1186"/>
                <a:gd name="T8" fmla="*/ 84 w 1035"/>
                <a:gd name="T9" fmla="*/ 898 h 1186"/>
                <a:gd name="T10" fmla="*/ 134 w 1035"/>
                <a:gd name="T11" fmla="*/ 887 h 1186"/>
                <a:gd name="T12" fmla="*/ 79 w 1035"/>
                <a:gd name="T13" fmla="*/ 855 h 1186"/>
                <a:gd name="T14" fmla="*/ 98 w 1035"/>
                <a:gd name="T15" fmla="*/ 837 h 1186"/>
                <a:gd name="T16" fmla="*/ 146 w 1035"/>
                <a:gd name="T17" fmla="*/ 804 h 1186"/>
                <a:gd name="T18" fmla="*/ 142 w 1035"/>
                <a:gd name="T19" fmla="*/ 721 h 1186"/>
                <a:gd name="T20" fmla="*/ 106 w 1035"/>
                <a:gd name="T21" fmla="*/ 728 h 1186"/>
                <a:gd name="T22" fmla="*/ 37 w 1035"/>
                <a:gd name="T23" fmla="*/ 741 h 1186"/>
                <a:gd name="T24" fmla="*/ 0 w 1035"/>
                <a:gd name="T25" fmla="*/ 714 h 1186"/>
                <a:gd name="T26" fmla="*/ 45 w 1035"/>
                <a:gd name="T27" fmla="*/ 620 h 1186"/>
                <a:gd name="T28" fmla="*/ 126 w 1035"/>
                <a:gd name="T29" fmla="*/ 485 h 1186"/>
                <a:gd name="T30" fmla="*/ 165 w 1035"/>
                <a:gd name="T31" fmla="*/ 443 h 1186"/>
                <a:gd name="T32" fmla="*/ 234 w 1035"/>
                <a:gd name="T33" fmla="*/ 386 h 1186"/>
                <a:gd name="T34" fmla="*/ 294 w 1035"/>
                <a:gd name="T35" fmla="*/ 420 h 1186"/>
                <a:gd name="T36" fmla="*/ 320 w 1035"/>
                <a:gd name="T37" fmla="*/ 403 h 1186"/>
                <a:gd name="T38" fmla="*/ 320 w 1035"/>
                <a:gd name="T39" fmla="*/ 325 h 1186"/>
                <a:gd name="T40" fmla="*/ 363 w 1035"/>
                <a:gd name="T41" fmla="*/ 253 h 1186"/>
                <a:gd name="T42" fmla="*/ 436 w 1035"/>
                <a:gd name="T43" fmla="*/ 206 h 1186"/>
                <a:gd name="T44" fmla="*/ 573 w 1035"/>
                <a:gd name="T45" fmla="*/ 208 h 1186"/>
                <a:gd name="T46" fmla="*/ 632 w 1035"/>
                <a:gd name="T47" fmla="*/ 290 h 1186"/>
                <a:gd name="T48" fmla="*/ 766 w 1035"/>
                <a:gd name="T49" fmla="*/ 170 h 1186"/>
                <a:gd name="T50" fmla="*/ 811 w 1035"/>
                <a:gd name="T51" fmla="*/ 65 h 1186"/>
                <a:gd name="T52" fmla="*/ 842 w 1035"/>
                <a:gd name="T53" fmla="*/ 32 h 1186"/>
                <a:gd name="T54" fmla="*/ 890 w 1035"/>
                <a:gd name="T55" fmla="*/ 26 h 1186"/>
                <a:gd name="T56" fmla="*/ 969 w 1035"/>
                <a:gd name="T57" fmla="*/ 8 h 1186"/>
                <a:gd name="T58" fmla="*/ 1035 w 1035"/>
                <a:gd name="T59" fmla="*/ 122 h 1186"/>
                <a:gd name="T60" fmla="*/ 1001 w 1035"/>
                <a:gd name="T61" fmla="*/ 162 h 1186"/>
                <a:gd name="T62" fmla="*/ 970 w 1035"/>
                <a:gd name="T63" fmla="*/ 194 h 1186"/>
                <a:gd name="T64" fmla="*/ 985 w 1035"/>
                <a:gd name="T65" fmla="*/ 229 h 1186"/>
                <a:gd name="T66" fmla="*/ 995 w 1035"/>
                <a:gd name="T67" fmla="*/ 271 h 1186"/>
                <a:gd name="T68" fmla="*/ 969 w 1035"/>
                <a:gd name="T69" fmla="*/ 307 h 1186"/>
                <a:gd name="T70" fmla="*/ 940 w 1035"/>
                <a:gd name="T71" fmla="*/ 344 h 1186"/>
                <a:gd name="T72" fmla="*/ 910 w 1035"/>
                <a:gd name="T73" fmla="*/ 430 h 1186"/>
                <a:gd name="T74" fmla="*/ 878 w 1035"/>
                <a:gd name="T75" fmla="*/ 480 h 1186"/>
                <a:gd name="T76" fmla="*/ 887 w 1035"/>
                <a:gd name="T77" fmla="*/ 528 h 1186"/>
                <a:gd name="T78" fmla="*/ 880 w 1035"/>
                <a:gd name="T79" fmla="*/ 540 h 1186"/>
                <a:gd name="T80" fmla="*/ 860 w 1035"/>
                <a:gd name="T81" fmla="*/ 568 h 1186"/>
                <a:gd name="T82" fmla="*/ 841 w 1035"/>
                <a:gd name="T83" fmla="*/ 630 h 1186"/>
                <a:gd name="T84" fmla="*/ 803 w 1035"/>
                <a:gd name="T85" fmla="*/ 633 h 1186"/>
                <a:gd name="T86" fmla="*/ 747 w 1035"/>
                <a:gd name="T87" fmla="*/ 649 h 1186"/>
                <a:gd name="T88" fmla="*/ 725 w 1035"/>
                <a:gd name="T89" fmla="*/ 594 h 1186"/>
                <a:gd name="T90" fmla="*/ 532 w 1035"/>
                <a:gd name="T91" fmla="*/ 556 h 1186"/>
                <a:gd name="T92" fmla="*/ 515 w 1035"/>
                <a:gd name="T93" fmla="*/ 584 h 1186"/>
                <a:gd name="T94" fmla="*/ 474 w 1035"/>
                <a:gd name="T95" fmla="*/ 635 h 1186"/>
                <a:gd name="T96" fmla="*/ 446 w 1035"/>
                <a:gd name="T97" fmla="*/ 692 h 1186"/>
                <a:gd name="T98" fmla="*/ 446 w 1035"/>
                <a:gd name="T99" fmla="*/ 726 h 1186"/>
                <a:gd name="T100" fmla="*/ 473 w 1035"/>
                <a:gd name="T101" fmla="*/ 776 h 1186"/>
                <a:gd name="T102" fmla="*/ 444 w 1035"/>
                <a:gd name="T103" fmla="*/ 843 h 1186"/>
                <a:gd name="T104" fmla="*/ 407 w 1035"/>
                <a:gd name="T105" fmla="*/ 871 h 1186"/>
                <a:gd name="T106" fmla="*/ 391 w 1035"/>
                <a:gd name="T107" fmla="*/ 910 h 1186"/>
                <a:gd name="T108" fmla="*/ 386 w 1035"/>
                <a:gd name="T109" fmla="*/ 916 h 1186"/>
                <a:gd name="T110" fmla="*/ 389 w 1035"/>
                <a:gd name="T111" fmla="*/ 925 h 1186"/>
                <a:gd name="T112" fmla="*/ 430 w 1035"/>
                <a:gd name="T113" fmla="*/ 961 h 1186"/>
                <a:gd name="T114" fmla="*/ 445 w 1035"/>
                <a:gd name="T115" fmla="*/ 971 h 1186"/>
                <a:gd name="T116" fmla="*/ 470 w 1035"/>
                <a:gd name="T117" fmla="*/ 998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35" h="1186">
                  <a:moveTo>
                    <a:pt x="470" y="1018"/>
                  </a:moveTo>
                  <a:lnTo>
                    <a:pt x="402" y="1184"/>
                  </a:lnTo>
                  <a:lnTo>
                    <a:pt x="402" y="1186"/>
                  </a:lnTo>
                  <a:lnTo>
                    <a:pt x="329" y="1092"/>
                  </a:lnTo>
                  <a:lnTo>
                    <a:pt x="316" y="1079"/>
                  </a:lnTo>
                  <a:lnTo>
                    <a:pt x="291" y="1069"/>
                  </a:lnTo>
                  <a:lnTo>
                    <a:pt x="280" y="1056"/>
                  </a:lnTo>
                  <a:lnTo>
                    <a:pt x="264" y="1033"/>
                  </a:lnTo>
                  <a:lnTo>
                    <a:pt x="242" y="1009"/>
                  </a:lnTo>
                  <a:lnTo>
                    <a:pt x="223" y="995"/>
                  </a:lnTo>
                  <a:lnTo>
                    <a:pt x="178" y="965"/>
                  </a:lnTo>
                  <a:lnTo>
                    <a:pt x="156" y="952"/>
                  </a:lnTo>
                  <a:lnTo>
                    <a:pt x="119" y="917"/>
                  </a:lnTo>
                  <a:lnTo>
                    <a:pt x="95" y="901"/>
                  </a:lnTo>
                  <a:lnTo>
                    <a:pt x="84" y="898"/>
                  </a:lnTo>
                  <a:lnTo>
                    <a:pt x="85" y="897"/>
                  </a:lnTo>
                  <a:lnTo>
                    <a:pt x="123" y="899"/>
                  </a:lnTo>
                  <a:lnTo>
                    <a:pt x="134" y="887"/>
                  </a:lnTo>
                  <a:lnTo>
                    <a:pt x="133" y="871"/>
                  </a:lnTo>
                  <a:lnTo>
                    <a:pt x="98" y="855"/>
                  </a:lnTo>
                  <a:lnTo>
                    <a:pt x="79" y="855"/>
                  </a:lnTo>
                  <a:lnTo>
                    <a:pt x="68" y="844"/>
                  </a:lnTo>
                  <a:lnTo>
                    <a:pt x="79" y="840"/>
                  </a:lnTo>
                  <a:lnTo>
                    <a:pt x="98" y="837"/>
                  </a:lnTo>
                  <a:lnTo>
                    <a:pt x="129" y="814"/>
                  </a:lnTo>
                  <a:lnTo>
                    <a:pt x="139" y="811"/>
                  </a:lnTo>
                  <a:lnTo>
                    <a:pt x="146" y="804"/>
                  </a:lnTo>
                  <a:lnTo>
                    <a:pt x="148" y="795"/>
                  </a:lnTo>
                  <a:lnTo>
                    <a:pt x="142" y="767"/>
                  </a:lnTo>
                  <a:lnTo>
                    <a:pt x="142" y="721"/>
                  </a:lnTo>
                  <a:lnTo>
                    <a:pt x="132" y="706"/>
                  </a:lnTo>
                  <a:lnTo>
                    <a:pt x="115" y="714"/>
                  </a:lnTo>
                  <a:lnTo>
                    <a:pt x="106" y="728"/>
                  </a:lnTo>
                  <a:lnTo>
                    <a:pt x="79" y="744"/>
                  </a:lnTo>
                  <a:lnTo>
                    <a:pt x="47" y="742"/>
                  </a:lnTo>
                  <a:lnTo>
                    <a:pt x="37" y="741"/>
                  </a:lnTo>
                  <a:lnTo>
                    <a:pt x="17" y="735"/>
                  </a:lnTo>
                  <a:lnTo>
                    <a:pt x="9" y="730"/>
                  </a:lnTo>
                  <a:lnTo>
                    <a:pt x="0" y="714"/>
                  </a:lnTo>
                  <a:lnTo>
                    <a:pt x="0" y="695"/>
                  </a:lnTo>
                  <a:lnTo>
                    <a:pt x="14" y="654"/>
                  </a:lnTo>
                  <a:lnTo>
                    <a:pt x="45" y="620"/>
                  </a:lnTo>
                  <a:lnTo>
                    <a:pt x="101" y="580"/>
                  </a:lnTo>
                  <a:lnTo>
                    <a:pt x="114" y="564"/>
                  </a:lnTo>
                  <a:lnTo>
                    <a:pt x="126" y="485"/>
                  </a:lnTo>
                  <a:lnTo>
                    <a:pt x="152" y="471"/>
                  </a:lnTo>
                  <a:lnTo>
                    <a:pt x="161" y="459"/>
                  </a:lnTo>
                  <a:lnTo>
                    <a:pt x="165" y="443"/>
                  </a:lnTo>
                  <a:lnTo>
                    <a:pt x="182" y="412"/>
                  </a:lnTo>
                  <a:lnTo>
                    <a:pt x="209" y="393"/>
                  </a:lnTo>
                  <a:lnTo>
                    <a:pt x="234" y="386"/>
                  </a:lnTo>
                  <a:lnTo>
                    <a:pt x="255" y="395"/>
                  </a:lnTo>
                  <a:lnTo>
                    <a:pt x="288" y="416"/>
                  </a:lnTo>
                  <a:lnTo>
                    <a:pt x="294" y="420"/>
                  </a:lnTo>
                  <a:lnTo>
                    <a:pt x="311" y="421"/>
                  </a:lnTo>
                  <a:lnTo>
                    <a:pt x="318" y="416"/>
                  </a:lnTo>
                  <a:lnTo>
                    <a:pt x="320" y="403"/>
                  </a:lnTo>
                  <a:lnTo>
                    <a:pt x="318" y="388"/>
                  </a:lnTo>
                  <a:lnTo>
                    <a:pt x="320" y="372"/>
                  </a:lnTo>
                  <a:lnTo>
                    <a:pt x="320" y="325"/>
                  </a:lnTo>
                  <a:lnTo>
                    <a:pt x="325" y="295"/>
                  </a:lnTo>
                  <a:lnTo>
                    <a:pt x="336" y="267"/>
                  </a:lnTo>
                  <a:lnTo>
                    <a:pt x="363" y="253"/>
                  </a:lnTo>
                  <a:lnTo>
                    <a:pt x="393" y="244"/>
                  </a:lnTo>
                  <a:lnTo>
                    <a:pt x="393" y="220"/>
                  </a:lnTo>
                  <a:lnTo>
                    <a:pt x="436" y="206"/>
                  </a:lnTo>
                  <a:lnTo>
                    <a:pt x="460" y="205"/>
                  </a:lnTo>
                  <a:lnTo>
                    <a:pt x="528" y="210"/>
                  </a:lnTo>
                  <a:lnTo>
                    <a:pt x="573" y="208"/>
                  </a:lnTo>
                  <a:lnTo>
                    <a:pt x="603" y="217"/>
                  </a:lnTo>
                  <a:lnTo>
                    <a:pt x="618" y="247"/>
                  </a:lnTo>
                  <a:lnTo>
                    <a:pt x="632" y="290"/>
                  </a:lnTo>
                  <a:lnTo>
                    <a:pt x="666" y="304"/>
                  </a:lnTo>
                  <a:lnTo>
                    <a:pt x="731" y="249"/>
                  </a:lnTo>
                  <a:lnTo>
                    <a:pt x="766" y="170"/>
                  </a:lnTo>
                  <a:lnTo>
                    <a:pt x="776" y="110"/>
                  </a:lnTo>
                  <a:lnTo>
                    <a:pt x="785" y="94"/>
                  </a:lnTo>
                  <a:lnTo>
                    <a:pt x="811" y="65"/>
                  </a:lnTo>
                  <a:lnTo>
                    <a:pt x="827" y="55"/>
                  </a:lnTo>
                  <a:lnTo>
                    <a:pt x="835" y="45"/>
                  </a:lnTo>
                  <a:lnTo>
                    <a:pt x="842" y="32"/>
                  </a:lnTo>
                  <a:lnTo>
                    <a:pt x="857" y="25"/>
                  </a:lnTo>
                  <a:lnTo>
                    <a:pt x="874" y="31"/>
                  </a:lnTo>
                  <a:lnTo>
                    <a:pt x="890" y="26"/>
                  </a:lnTo>
                  <a:lnTo>
                    <a:pt x="901" y="9"/>
                  </a:lnTo>
                  <a:lnTo>
                    <a:pt x="950" y="0"/>
                  </a:lnTo>
                  <a:lnTo>
                    <a:pt x="969" y="8"/>
                  </a:lnTo>
                  <a:lnTo>
                    <a:pt x="966" y="31"/>
                  </a:lnTo>
                  <a:lnTo>
                    <a:pt x="996" y="81"/>
                  </a:lnTo>
                  <a:lnTo>
                    <a:pt x="1035" y="122"/>
                  </a:lnTo>
                  <a:lnTo>
                    <a:pt x="1024" y="141"/>
                  </a:lnTo>
                  <a:lnTo>
                    <a:pt x="1009" y="157"/>
                  </a:lnTo>
                  <a:lnTo>
                    <a:pt x="1001" y="162"/>
                  </a:lnTo>
                  <a:lnTo>
                    <a:pt x="985" y="164"/>
                  </a:lnTo>
                  <a:lnTo>
                    <a:pt x="977" y="172"/>
                  </a:lnTo>
                  <a:lnTo>
                    <a:pt x="970" y="194"/>
                  </a:lnTo>
                  <a:lnTo>
                    <a:pt x="989" y="206"/>
                  </a:lnTo>
                  <a:lnTo>
                    <a:pt x="993" y="217"/>
                  </a:lnTo>
                  <a:lnTo>
                    <a:pt x="985" y="229"/>
                  </a:lnTo>
                  <a:lnTo>
                    <a:pt x="989" y="249"/>
                  </a:lnTo>
                  <a:lnTo>
                    <a:pt x="993" y="257"/>
                  </a:lnTo>
                  <a:lnTo>
                    <a:pt x="995" y="271"/>
                  </a:lnTo>
                  <a:lnTo>
                    <a:pt x="989" y="292"/>
                  </a:lnTo>
                  <a:lnTo>
                    <a:pt x="980" y="299"/>
                  </a:lnTo>
                  <a:lnTo>
                    <a:pt x="969" y="307"/>
                  </a:lnTo>
                  <a:lnTo>
                    <a:pt x="955" y="320"/>
                  </a:lnTo>
                  <a:lnTo>
                    <a:pt x="941" y="335"/>
                  </a:lnTo>
                  <a:lnTo>
                    <a:pt x="940" y="344"/>
                  </a:lnTo>
                  <a:lnTo>
                    <a:pt x="942" y="350"/>
                  </a:lnTo>
                  <a:lnTo>
                    <a:pt x="913" y="414"/>
                  </a:lnTo>
                  <a:lnTo>
                    <a:pt x="910" y="430"/>
                  </a:lnTo>
                  <a:lnTo>
                    <a:pt x="901" y="440"/>
                  </a:lnTo>
                  <a:lnTo>
                    <a:pt x="885" y="458"/>
                  </a:lnTo>
                  <a:lnTo>
                    <a:pt x="878" y="480"/>
                  </a:lnTo>
                  <a:lnTo>
                    <a:pt x="876" y="501"/>
                  </a:lnTo>
                  <a:lnTo>
                    <a:pt x="885" y="520"/>
                  </a:lnTo>
                  <a:lnTo>
                    <a:pt x="887" y="528"/>
                  </a:lnTo>
                  <a:lnTo>
                    <a:pt x="885" y="533"/>
                  </a:lnTo>
                  <a:lnTo>
                    <a:pt x="882" y="535"/>
                  </a:lnTo>
                  <a:lnTo>
                    <a:pt x="880" y="540"/>
                  </a:lnTo>
                  <a:lnTo>
                    <a:pt x="880" y="548"/>
                  </a:lnTo>
                  <a:lnTo>
                    <a:pt x="866" y="552"/>
                  </a:lnTo>
                  <a:lnTo>
                    <a:pt x="860" y="568"/>
                  </a:lnTo>
                  <a:lnTo>
                    <a:pt x="852" y="606"/>
                  </a:lnTo>
                  <a:lnTo>
                    <a:pt x="850" y="615"/>
                  </a:lnTo>
                  <a:lnTo>
                    <a:pt x="841" y="630"/>
                  </a:lnTo>
                  <a:lnTo>
                    <a:pt x="834" y="634"/>
                  </a:lnTo>
                  <a:lnTo>
                    <a:pt x="824" y="638"/>
                  </a:lnTo>
                  <a:lnTo>
                    <a:pt x="803" y="633"/>
                  </a:lnTo>
                  <a:lnTo>
                    <a:pt x="795" y="626"/>
                  </a:lnTo>
                  <a:lnTo>
                    <a:pt x="778" y="625"/>
                  </a:lnTo>
                  <a:lnTo>
                    <a:pt x="747" y="649"/>
                  </a:lnTo>
                  <a:lnTo>
                    <a:pt x="733" y="653"/>
                  </a:lnTo>
                  <a:lnTo>
                    <a:pt x="717" y="611"/>
                  </a:lnTo>
                  <a:lnTo>
                    <a:pt x="725" y="594"/>
                  </a:lnTo>
                  <a:lnTo>
                    <a:pt x="733" y="578"/>
                  </a:lnTo>
                  <a:lnTo>
                    <a:pt x="705" y="556"/>
                  </a:lnTo>
                  <a:lnTo>
                    <a:pt x="532" y="556"/>
                  </a:lnTo>
                  <a:lnTo>
                    <a:pt x="522" y="560"/>
                  </a:lnTo>
                  <a:lnTo>
                    <a:pt x="515" y="568"/>
                  </a:lnTo>
                  <a:lnTo>
                    <a:pt x="515" y="584"/>
                  </a:lnTo>
                  <a:lnTo>
                    <a:pt x="504" y="598"/>
                  </a:lnTo>
                  <a:lnTo>
                    <a:pt x="497" y="614"/>
                  </a:lnTo>
                  <a:lnTo>
                    <a:pt x="474" y="635"/>
                  </a:lnTo>
                  <a:lnTo>
                    <a:pt x="455" y="658"/>
                  </a:lnTo>
                  <a:lnTo>
                    <a:pt x="448" y="672"/>
                  </a:lnTo>
                  <a:lnTo>
                    <a:pt x="446" y="692"/>
                  </a:lnTo>
                  <a:lnTo>
                    <a:pt x="444" y="700"/>
                  </a:lnTo>
                  <a:lnTo>
                    <a:pt x="444" y="719"/>
                  </a:lnTo>
                  <a:lnTo>
                    <a:pt x="446" y="726"/>
                  </a:lnTo>
                  <a:lnTo>
                    <a:pt x="452" y="728"/>
                  </a:lnTo>
                  <a:lnTo>
                    <a:pt x="462" y="745"/>
                  </a:lnTo>
                  <a:lnTo>
                    <a:pt x="473" y="776"/>
                  </a:lnTo>
                  <a:lnTo>
                    <a:pt x="460" y="810"/>
                  </a:lnTo>
                  <a:lnTo>
                    <a:pt x="449" y="825"/>
                  </a:lnTo>
                  <a:lnTo>
                    <a:pt x="444" y="843"/>
                  </a:lnTo>
                  <a:lnTo>
                    <a:pt x="435" y="859"/>
                  </a:lnTo>
                  <a:lnTo>
                    <a:pt x="421" y="867"/>
                  </a:lnTo>
                  <a:lnTo>
                    <a:pt x="407" y="871"/>
                  </a:lnTo>
                  <a:lnTo>
                    <a:pt x="398" y="885"/>
                  </a:lnTo>
                  <a:lnTo>
                    <a:pt x="394" y="902"/>
                  </a:lnTo>
                  <a:lnTo>
                    <a:pt x="391" y="910"/>
                  </a:lnTo>
                  <a:lnTo>
                    <a:pt x="388" y="915"/>
                  </a:lnTo>
                  <a:lnTo>
                    <a:pt x="388" y="913"/>
                  </a:lnTo>
                  <a:lnTo>
                    <a:pt x="386" y="916"/>
                  </a:lnTo>
                  <a:lnTo>
                    <a:pt x="388" y="915"/>
                  </a:lnTo>
                  <a:lnTo>
                    <a:pt x="386" y="920"/>
                  </a:lnTo>
                  <a:lnTo>
                    <a:pt x="389" y="925"/>
                  </a:lnTo>
                  <a:lnTo>
                    <a:pt x="402" y="933"/>
                  </a:lnTo>
                  <a:lnTo>
                    <a:pt x="417" y="945"/>
                  </a:lnTo>
                  <a:lnTo>
                    <a:pt x="430" y="961"/>
                  </a:lnTo>
                  <a:lnTo>
                    <a:pt x="431" y="968"/>
                  </a:lnTo>
                  <a:lnTo>
                    <a:pt x="436" y="971"/>
                  </a:lnTo>
                  <a:lnTo>
                    <a:pt x="445" y="971"/>
                  </a:lnTo>
                  <a:lnTo>
                    <a:pt x="452" y="976"/>
                  </a:lnTo>
                  <a:lnTo>
                    <a:pt x="460" y="980"/>
                  </a:lnTo>
                  <a:lnTo>
                    <a:pt x="470" y="998"/>
                  </a:lnTo>
                  <a:lnTo>
                    <a:pt x="470" y="1018"/>
                  </a:lnTo>
                  <a:close/>
                </a:path>
              </a:pathLst>
            </a:custGeom>
            <a:noFill/>
            <a:ln w="6">
              <a:solidFill>
                <a:srgbClr val="6C6D7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Freeform 53"/>
            <p:cNvSpPr>
              <a:spLocks/>
            </p:cNvSpPr>
            <p:nvPr/>
          </p:nvSpPr>
          <p:spPr bwMode="auto">
            <a:xfrm>
              <a:off x="5492750" y="4073526"/>
              <a:ext cx="296863" cy="258763"/>
            </a:xfrm>
            <a:custGeom>
              <a:avLst/>
              <a:gdLst>
                <a:gd name="T0" fmla="*/ 484 w 561"/>
                <a:gd name="T1" fmla="*/ 161 h 489"/>
                <a:gd name="T2" fmla="*/ 532 w 561"/>
                <a:gd name="T3" fmla="*/ 185 h 489"/>
                <a:gd name="T4" fmla="*/ 561 w 561"/>
                <a:gd name="T5" fmla="*/ 194 h 489"/>
                <a:gd name="T6" fmla="*/ 550 w 561"/>
                <a:gd name="T7" fmla="*/ 211 h 489"/>
                <a:gd name="T8" fmla="*/ 534 w 561"/>
                <a:gd name="T9" fmla="*/ 216 h 489"/>
                <a:gd name="T10" fmla="*/ 517 w 561"/>
                <a:gd name="T11" fmla="*/ 210 h 489"/>
                <a:gd name="T12" fmla="*/ 502 w 561"/>
                <a:gd name="T13" fmla="*/ 217 h 489"/>
                <a:gd name="T14" fmla="*/ 495 w 561"/>
                <a:gd name="T15" fmla="*/ 230 h 489"/>
                <a:gd name="T16" fmla="*/ 487 w 561"/>
                <a:gd name="T17" fmla="*/ 240 h 489"/>
                <a:gd name="T18" fmla="*/ 471 w 561"/>
                <a:gd name="T19" fmla="*/ 250 h 489"/>
                <a:gd name="T20" fmla="*/ 445 w 561"/>
                <a:gd name="T21" fmla="*/ 279 h 489"/>
                <a:gd name="T22" fmla="*/ 436 w 561"/>
                <a:gd name="T23" fmla="*/ 295 h 489"/>
                <a:gd name="T24" fmla="*/ 426 w 561"/>
                <a:gd name="T25" fmla="*/ 355 h 489"/>
                <a:gd name="T26" fmla="*/ 391 w 561"/>
                <a:gd name="T27" fmla="*/ 434 h 489"/>
                <a:gd name="T28" fmla="*/ 326 w 561"/>
                <a:gd name="T29" fmla="*/ 489 h 489"/>
                <a:gd name="T30" fmla="*/ 292 w 561"/>
                <a:gd name="T31" fmla="*/ 475 h 489"/>
                <a:gd name="T32" fmla="*/ 278 w 561"/>
                <a:gd name="T33" fmla="*/ 432 h 489"/>
                <a:gd name="T34" fmla="*/ 263 w 561"/>
                <a:gd name="T35" fmla="*/ 402 h 489"/>
                <a:gd name="T36" fmla="*/ 233 w 561"/>
                <a:gd name="T37" fmla="*/ 393 h 489"/>
                <a:gd name="T38" fmla="*/ 188 w 561"/>
                <a:gd name="T39" fmla="*/ 395 h 489"/>
                <a:gd name="T40" fmla="*/ 120 w 561"/>
                <a:gd name="T41" fmla="*/ 390 h 489"/>
                <a:gd name="T42" fmla="*/ 96 w 561"/>
                <a:gd name="T43" fmla="*/ 391 h 489"/>
                <a:gd name="T44" fmla="*/ 53 w 561"/>
                <a:gd name="T45" fmla="*/ 405 h 489"/>
                <a:gd name="T46" fmla="*/ 5 w 561"/>
                <a:gd name="T47" fmla="*/ 273 h 489"/>
                <a:gd name="T48" fmla="*/ 0 w 561"/>
                <a:gd name="T49" fmla="*/ 242 h 489"/>
                <a:gd name="T50" fmla="*/ 8 w 561"/>
                <a:gd name="T51" fmla="*/ 214 h 489"/>
                <a:gd name="T52" fmla="*/ 12 w 561"/>
                <a:gd name="T53" fmla="*/ 140 h 489"/>
                <a:gd name="T54" fmla="*/ 42 w 561"/>
                <a:gd name="T55" fmla="*/ 102 h 489"/>
                <a:gd name="T56" fmla="*/ 65 w 561"/>
                <a:gd name="T57" fmla="*/ 91 h 489"/>
                <a:gd name="T58" fmla="*/ 84 w 561"/>
                <a:gd name="T59" fmla="*/ 74 h 489"/>
                <a:gd name="T60" fmla="*/ 99 w 561"/>
                <a:gd name="T61" fmla="*/ 24 h 489"/>
                <a:gd name="T62" fmla="*/ 106 w 561"/>
                <a:gd name="T63" fmla="*/ 28 h 489"/>
                <a:gd name="T64" fmla="*/ 109 w 561"/>
                <a:gd name="T65" fmla="*/ 39 h 489"/>
                <a:gd name="T66" fmla="*/ 122 w 561"/>
                <a:gd name="T67" fmla="*/ 44 h 489"/>
                <a:gd name="T68" fmla="*/ 161 w 561"/>
                <a:gd name="T69" fmla="*/ 33 h 489"/>
                <a:gd name="T70" fmla="*/ 201 w 561"/>
                <a:gd name="T71" fmla="*/ 58 h 489"/>
                <a:gd name="T72" fmla="*/ 225 w 561"/>
                <a:gd name="T73" fmla="*/ 59 h 489"/>
                <a:gd name="T74" fmla="*/ 242 w 561"/>
                <a:gd name="T75" fmla="*/ 62 h 489"/>
                <a:gd name="T76" fmla="*/ 266 w 561"/>
                <a:gd name="T77" fmla="*/ 59 h 489"/>
                <a:gd name="T78" fmla="*/ 273 w 561"/>
                <a:gd name="T79" fmla="*/ 60 h 489"/>
                <a:gd name="T80" fmla="*/ 277 w 561"/>
                <a:gd name="T81" fmla="*/ 59 h 489"/>
                <a:gd name="T82" fmla="*/ 285 w 561"/>
                <a:gd name="T83" fmla="*/ 44 h 489"/>
                <a:gd name="T84" fmla="*/ 289 w 561"/>
                <a:gd name="T85" fmla="*/ 24 h 489"/>
                <a:gd name="T86" fmla="*/ 302 w 561"/>
                <a:gd name="T87" fmla="*/ 8 h 489"/>
                <a:gd name="T88" fmla="*/ 323 w 561"/>
                <a:gd name="T89" fmla="*/ 2 h 489"/>
                <a:gd name="T90" fmla="*/ 390 w 561"/>
                <a:gd name="T91" fmla="*/ 0 h 489"/>
                <a:gd name="T92" fmla="*/ 377 w 561"/>
                <a:gd name="T93" fmla="*/ 17 h 489"/>
                <a:gd name="T94" fmla="*/ 378 w 561"/>
                <a:gd name="T95" fmla="*/ 43 h 489"/>
                <a:gd name="T96" fmla="*/ 390 w 561"/>
                <a:gd name="T97" fmla="*/ 48 h 489"/>
                <a:gd name="T98" fmla="*/ 407 w 561"/>
                <a:gd name="T99" fmla="*/ 38 h 489"/>
                <a:gd name="T100" fmla="*/ 430 w 561"/>
                <a:gd name="T101" fmla="*/ 33 h 489"/>
                <a:gd name="T102" fmla="*/ 453 w 561"/>
                <a:gd name="T103" fmla="*/ 30 h 489"/>
                <a:gd name="T104" fmla="*/ 464 w 561"/>
                <a:gd name="T105" fmla="*/ 32 h 489"/>
                <a:gd name="T106" fmla="*/ 473 w 561"/>
                <a:gd name="T107" fmla="*/ 39 h 489"/>
                <a:gd name="T108" fmla="*/ 472 w 561"/>
                <a:gd name="T109" fmla="*/ 53 h 489"/>
                <a:gd name="T110" fmla="*/ 458 w 561"/>
                <a:gd name="T111" fmla="*/ 60 h 489"/>
                <a:gd name="T112" fmla="*/ 441 w 561"/>
                <a:gd name="T113" fmla="*/ 82 h 489"/>
                <a:gd name="T114" fmla="*/ 435 w 561"/>
                <a:gd name="T115" fmla="*/ 109 h 489"/>
                <a:gd name="T116" fmla="*/ 445 w 561"/>
                <a:gd name="T117" fmla="*/ 136 h 489"/>
                <a:gd name="T118" fmla="*/ 466 w 561"/>
                <a:gd name="T119" fmla="*/ 153 h 489"/>
                <a:gd name="T120" fmla="*/ 474 w 561"/>
                <a:gd name="T121" fmla="*/ 153 h 489"/>
                <a:gd name="T122" fmla="*/ 484 w 561"/>
                <a:gd name="T123" fmla="*/ 161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1" h="489">
                  <a:moveTo>
                    <a:pt x="484" y="161"/>
                  </a:moveTo>
                  <a:lnTo>
                    <a:pt x="532" y="185"/>
                  </a:lnTo>
                  <a:lnTo>
                    <a:pt x="561" y="194"/>
                  </a:lnTo>
                  <a:lnTo>
                    <a:pt x="550" y="211"/>
                  </a:lnTo>
                  <a:lnTo>
                    <a:pt x="534" y="216"/>
                  </a:lnTo>
                  <a:lnTo>
                    <a:pt x="517" y="210"/>
                  </a:lnTo>
                  <a:lnTo>
                    <a:pt x="502" y="217"/>
                  </a:lnTo>
                  <a:lnTo>
                    <a:pt x="495" y="230"/>
                  </a:lnTo>
                  <a:lnTo>
                    <a:pt x="487" y="240"/>
                  </a:lnTo>
                  <a:lnTo>
                    <a:pt x="471" y="250"/>
                  </a:lnTo>
                  <a:lnTo>
                    <a:pt x="445" y="279"/>
                  </a:lnTo>
                  <a:lnTo>
                    <a:pt x="436" y="295"/>
                  </a:lnTo>
                  <a:lnTo>
                    <a:pt x="426" y="355"/>
                  </a:lnTo>
                  <a:lnTo>
                    <a:pt x="391" y="434"/>
                  </a:lnTo>
                  <a:lnTo>
                    <a:pt x="326" y="489"/>
                  </a:lnTo>
                  <a:lnTo>
                    <a:pt x="292" y="475"/>
                  </a:lnTo>
                  <a:lnTo>
                    <a:pt x="278" y="432"/>
                  </a:lnTo>
                  <a:lnTo>
                    <a:pt x="263" y="402"/>
                  </a:lnTo>
                  <a:lnTo>
                    <a:pt x="233" y="393"/>
                  </a:lnTo>
                  <a:lnTo>
                    <a:pt x="188" y="395"/>
                  </a:lnTo>
                  <a:lnTo>
                    <a:pt x="120" y="390"/>
                  </a:lnTo>
                  <a:lnTo>
                    <a:pt x="96" y="391"/>
                  </a:lnTo>
                  <a:lnTo>
                    <a:pt x="53" y="405"/>
                  </a:lnTo>
                  <a:lnTo>
                    <a:pt x="5" y="273"/>
                  </a:lnTo>
                  <a:lnTo>
                    <a:pt x="0" y="242"/>
                  </a:lnTo>
                  <a:lnTo>
                    <a:pt x="8" y="214"/>
                  </a:lnTo>
                  <a:lnTo>
                    <a:pt x="12" y="140"/>
                  </a:lnTo>
                  <a:lnTo>
                    <a:pt x="42" y="102"/>
                  </a:lnTo>
                  <a:lnTo>
                    <a:pt x="65" y="91"/>
                  </a:lnTo>
                  <a:lnTo>
                    <a:pt x="84" y="74"/>
                  </a:lnTo>
                  <a:lnTo>
                    <a:pt x="99" y="24"/>
                  </a:lnTo>
                  <a:lnTo>
                    <a:pt x="106" y="28"/>
                  </a:lnTo>
                  <a:lnTo>
                    <a:pt x="109" y="39"/>
                  </a:lnTo>
                  <a:lnTo>
                    <a:pt x="122" y="44"/>
                  </a:lnTo>
                  <a:lnTo>
                    <a:pt x="161" y="33"/>
                  </a:lnTo>
                  <a:lnTo>
                    <a:pt x="201" y="58"/>
                  </a:lnTo>
                  <a:lnTo>
                    <a:pt x="225" y="59"/>
                  </a:lnTo>
                  <a:lnTo>
                    <a:pt x="242" y="62"/>
                  </a:lnTo>
                  <a:lnTo>
                    <a:pt x="266" y="59"/>
                  </a:lnTo>
                  <a:lnTo>
                    <a:pt x="273" y="60"/>
                  </a:lnTo>
                  <a:lnTo>
                    <a:pt x="277" y="59"/>
                  </a:lnTo>
                  <a:lnTo>
                    <a:pt x="285" y="44"/>
                  </a:lnTo>
                  <a:lnTo>
                    <a:pt x="289" y="24"/>
                  </a:lnTo>
                  <a:lnTo>
                    <a:pt x="302" y="8"/>
                  </a:lnTo>
                  <a:lnTo>
                    <a:pt x="323" y="2"/>
                  </a:lnTo>
                  <a:lnTo>
                    <a:pt x="390" y="0"/>
                  </a:lnTo>
                  <a:lnTo>
                    <a:pt x="377" y="17"/>
                  </a:lnTo>
                  <a:lnTo>
                    <a:pt x="378" y="43"/>
                  </a:lnTo>
                  <a:lnTo>
                    <a:pt x="390" y="48"/>
                  </a:lnTo>
                  <a:lnTo>
                    <a:pt x="407" y="38"/>
                  </a:lnTo>
                  <a:lnTo>
                    <a:pt x="430" y="33"/>
                  </a:lnTo>
                  <a:lnTo>
                    <a:pt x="453" y="30"/>
                  </a:lnTo>
                  <a:lnTo>
                    <a:pt x="464" y="32"/>
                  </a:lnTo>
                  <a:lnTo>
                    <a:pt x="473" y="39"/>
                  </a:lnTo>
                  <a:lnTo>
                    <a:pt x="472" y="53"/>
                  </a:lnTo>
                  <a:lnTo>
                    <a:pt x="458" y="60"/>
                  </a:lnTo>
                  <a:lnTo>
                    <a:pt x="441" y="82"/>
                  </a:lnTo>
                  <a:lnTo>
                    <a:pt x="435" y="109"/>
                  </a:lnTo>
                  <a:lnTo>
                    <a:pt x="445" y="136"/>
                  </a:lnTo>
                  <a:lnTo>
                    <a:pt x="466" y="153"/>
                  </a:lnTo>
                  <a:lnTo>
                    <a:pt x="474" y="153"/>
                  </a:lnTo>
                  <a:lnTo>
                    <a:pt x="484" y="161"/>
                  </a:lnTo>
                  <a:close/>
                </a:path>
              </a:pathLst>
            </a:custGeom>
            <a:solidFill>
              <a:srgbClr val="E6E6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54"/>
            <p:cNvSpPr>
              <a:spLocks/>
            </p:cNvSpPr>
            <p:nvPr/>
          </p:nvSpPr>
          <p:spPr bwMode="auto">
            <a:xfrm>
              <a:off x="5492750" y="4073526"/>
              <a:ext cx="296863" cy="258763"/>
            </a:xfrm>
            <a:custGeom>
              <a:avLst/>
              <a:gdLst>
                <a:gd name="T0" fmla="*/ 484 w 561"/>
                <a:gd name="T1" fmla="*/ 161 h 489"/>
                <a:gd name="T2" fmla="*/ 532 w 561"/>
                <a:gd name="T3" fmla="*/ 185 h 489"/>
                <a:gd name="T4" fmla="*/ 561 w 561"/>
                <a:gd name="T5" fmla="*/ 194 h 489"/>
                <a:gd name="T6" fmla="*/ 550 w 561"/>
                <a:gd name="T7" fmla="*/ 211 h 489"/>
                <a:gd name="T8" fmla="*/ 534 w 561"/>
                <a:gd name="T9" fmla="*/ 216 h 489"/>
                <a:gd name="T10" fmla="*/ 517 w 561"/>
                <a:gd name="T11" fmla="*/ 210 h 489"/>
                <a:gd name="T12" fmla="*/ 502 w 561"/>
                <a:gd name="T13" fmla="*/ 217 h 489"/>
                <a:gd name="T14" fmla="*/ 495 w 561"/>
                <a:gd name="T15" fmla="*/ 230 h 489"/>
                <a:gd name="T16" fmla="*/ 487 w 561"/>
                <a:gd name="T17" fmla="*/ 240 h 489"/>
                <a:gd name="T18" fmla="*/ 471 w 561"/>
                <a:gd name="T19" fmla="*/ 250 h 489"/>
                <a:gd name="T20" fmla="*/ 445 w 561"/>
                <a:gd name="T21" fmla="*/ 279 h 489"/>
                <a:gd name="T22" fmla="*/ 436 w 561"/>
                <a:gd name="T23" fmla="*/ 295 h 489"/>
                <a:gd name="T24" fmla="*/ 426 w 561"/>
                <a:gd name="T25" fmla="*/ 355 h 489"/>
                <a:gd name="T26" fmla="*/ 391 w 561"/>
                <a:gd name="T27" fmla="*/ 434 h 489"/>
                <a:gd name="T28" fmla="*/ 326 w 561"/>
                <a:gd name="T29" fmla="*/ 489 h 489"/>
                <a:gd name="T30" fmla="*/ 292 w 561"/>
                <a:gd name="T31" fmla="*/ 475 h 489"/>
                <a:gd name="T32" fmla="*/ 278 w 561"/>
                <a:gd name="T33" fmla="*/ 432 h 489"/>
                <a:gd name="T34" fmla="*/ 263 w 561"/>
                <a:gd name="T35" fmla="*/ 402 h 489"/>
                <a:gd name="T36" fmla="*/ 233 w 561"/>
                <a:gd name="T37" fmla="*/ 393 h 489"/>
                <a:gd name="T38" fmla="*/ 188 w 561"/>
                <a:gd name="T39" fmla="*/ 395 h 489"/>
                <a:gd name="T40" fmla="*/ 120 w 561"/>
                <a:gd name="T41" fmla="*/ 390 h 489"/>
                <a:gd name="T42" fmla="*/ 96 w 561"/>
                <a:gd name="T43" fmla="*/ 391 h 489"/>
                <a:gd name="T44" fmla="*/ 53 w 561"/>
                <a:gd name="T45" fmla="*/ 405 h 489"/>
                <a:gd name="T46" fmla="*/ 5 w 561"/>
                <a:gd name="T47" fmla="*/ 273 h 489"/>
                <a:gd name="T48" fmla="*/ 0 w 561"/>
                <a:gd name="T49" fmla="*/ 242 h 489"/>
                <a:gd name="T50" fmla="*/ 8 w 561"/>
                <a:gd name="T51" fmla="*/ 214 h 489"/>
                <a:gd name="T52" fmla="*/ 12 w 561"/>
                <a:gd name="T53" fmla="*/ 140 h 489"/>
                <a:gd name="T54" fmla="*/ 42 w 561"/>
                <a:gd name="T55" fmla="*/ 102 h 489"/>
                <a:gd name="T56" fmla="*/ 65 w 561"/>
                <a:gd name="T57" fmla="*/ 91 h 489"/>
                <a:gd name="T58" fmla="*/ 84 w 561"/>
                <a:gd name="T59" fmla="*/ 74 h 489"/>
                <a:gd name="T60" fmla="*/ 99 w 561"/>
                <a:gd name="T61" fmla="*/ 24 h 489"/>
                <a:gd name="T62" fmla="*/ 106 w 561"/>
                <a:gd name="T63" fmla="*/ 28 h 489"/>
                <a:gd name="T64" fmla="*/ 109 w 561"/>
                <a:gd name="T65" fmla="*/ 39 h 489"/>
                <a:gd name="T66" fmla="*/ 122 w 561"/>
                <a:gd name="T67" fmla="*/ 44 h 489"/>
                <a:gd name="T68" fmla="*/ 161 w 561"/>
                <a:gd name="T69" fmla="*/ 33 h 489"/>
                <a:gd name="T70" fmla="*/ 201 w 561"/>
                <a:gd name="T71" fmla="*/ 58 h 489"/>
                <a:gd name="T72" fmla="*/ 225 w 561"/>
                <a:gd name="T73" fmla="*/ 59 h 489"/>
                <a:gd name="T74" fmla="*/ 242 w 561"/>
                <a:gd name="T75" fmla="*/ 62 h 489"/>
                <a:gd name="T76" fmla="*/ 266 w 561"/>
                <a:gd name="T77" fmla="*/ 59 h 489"/>
                <a:gd name="T78" fmla="*/ 273 w 561"/>
                <a:gd name="T79" fmla="*/ 60 h 489"/>
                <a:gd name="T80" fmla="*/ 277 w 561"/>
                <a:gd name="T81" fmla="*/ 59 h 489"/>
                <a:gd name="T82" fmla="*/ 285 w 561"/>
                <a:gd name="T83" fmla="*/ 44 h 489"/>
                <a:gd name="T84" fmla="*/ 289 w 561"/>
                <a:gd name="T85" fmla="*/ 24 h 489"/>
                <a:gd name="T86" fmla="*/ 302 w 561"/>
                <a:gd name="T87" fmla="*/ 8 h 489"/>
                <a:gd name="T88" fmla="*/ 323 w 561"/>
                <a:gd name="T89" fmla="*/ 2 h 489"/>
                <a:gd name="T90" fmla="*/ 390 w 561"/>
                <a:gd name="T91" fmla="*/ 0 h 489"/>
                <a:gd name="T92" fmla="*/ 377 w 561"/>
                <a:gd name="T93" fmla="*/ 17 h 489"/>
                <a:gd name="T94" fmla="*/ 378 w 561"/>
                <a:gd name="T95" fmla="*/ 43 h 489"/>
                <a:gd name="T96" fmla="*/ 390 w 561"/>
                <a:gd name="T97" fmla="*/ 48 h 489"/>
                <a:gd name="T98" fmla="*/ 407 w 561"/>
                <a:gd name="T99" fmla="*/ 38 h 489"/>
                <a:gd name="T100" fmla="*/ 430 w 561"/>
                <a:gd name="T101" fmla="*/ 33 h 489"/>
                <a:gd name="T102" fmla="*/ 453 w 561"/>
                <a:gd name="T103" fmla="*/ 30 h 489"/>
                <a:gd name="T104" fmla="*/ 464 w 561"/>
                <a:gd name="T105" fmla="*/ 32 h 489"/>
                <a:gd name="T106" fmla="*/ 473 w 561"/>
                <a:gd name="T107" fmla="*/ 39 h 489"/>
                <a:gd name="T108" fmla="*/ 472 w 561"/>
                <a:gd name="T109" fmla="*/ 53 h 489"/>
                <a:gd name="T110" fmla="*/ 458 w 561"/>
                <a:gd name="T111" fmla="*/ 60 h 489"/>
                <a:gd name="T112" fmla="*/ 441 w 561"/>
                <a:gd name="T113" fmla="*/ 82 h 489"/>
                <a:gd name="T114" fmla="*/ 435 w 561"/>
                <a:gd name="T115" fmla="*/ 109 h 489"/>
                <a:gd name="T116" fmla="*/ 445 w 561"/>
                <a:gd name="T117" fmla="*/ 136 h 489"/>
                <a:gd name="T118" fmla="*/ 466 w 561"/>
                <a:gd name="T119" fmla="*/ 153 h 489"/>
                <a:gd name="T120" fmla="*/ 474 w 561"/>
                <a:gd name="T121" fmla="*/ 153 h 489"/>
                <a:gd name="T122" fmla="*/ 484 w 561"/>
                <a:gd name="T123" fmla="*/ 161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1" h="489">
                  <a:moveTo>
                    <a:pt x="484" y="161"/>
                  </a:moveTo>
                  <a:lnTo>
                    <a:pt x="532" y="185"/>
                  </a:lnTo>
                  <a:lnTo>
                    <a:pt x="561" y="194"/>
                  </a:lnTo>
                  <a:lnTo>
                    <a:pt x="550" y="211"/>
                  </a:lnTo>
                  <a:lnTo>
                    <a:pt x="534" y="216"/>
                  </a:lnTo>
                  <a:lnTo>
                    <a:pt x="517" y="210"/>
                  </a:lnTo>
                  <a:lnTo>
                    <a:pt x="502" y="217"/>
                  </a:lnTo>
                  <a:lnTo>
                    <a:pt x="495" y="230"/>
                  </a:lnTo>
                  <a:lnTo>
                    <a:pt x="487" y="240"/>
                  </a:lnTo>
                  <a:lnTo>
                    <a:pt x="471" y="250"/>
                  </a:lnTo>
                  <a:lnTo>
                    <a:pt x="445" y="279"/>
                  </a:lnTo>
                  <a:lnTo>
                    <a:pt x="436" y="295"/>
                  </a:lnTo>
                  <a:lnTo>
                    <a:pt x="426" y="355"/>
                  </a:lnTo>
                  <a:lnTo>
                    <a:pt x="391" y="434"/>
                  </a:lnTo>
                  <a:lnTo>
                    <a:pt x="326" y="489"/>
                  </a:lnTo>
                  <a:lnTo>
                    <a:pt x="292" y="475"/>
                  </a:lnTo>
                  <a:lnTo>
                    <a:pt x="278" y="432"/>
                  </a:lnTo>
                  <a:lnTo>
                    <a:pt x="263" y="402"/>
                  </a:lnTo>
                  <a:lnTo>
                    <a:pt x="233" y="393"/>
                  </a:lnTo>
                  <a:lnTo>
                    <a:pt x="188" y="395"/>
                  </a:lnTo>
                  <a:lnTo>
                    <a:pt x="120" y="390"/>
                  </a:lnTo>
                  <a:lnTo>
                    <a:pt x="96" y="391"/>
                  </a:lnTo>
                  <a:lnTo>
                    <a:pt x="53" y="405"/>
                  </a:lnTo>
                  <a:lnTo>
                    <a:pt x="5" y="273"/>
                  </a:lnTo>
                  <a:lnTo>
                    <a:pt x="0" y="242"/>
                  </a:lnTo>
                  <a:lnTo>
                    <a:pt x="8" y="214"/>
                  </a:lnTo>
                  <a:lnTo>
                    <a:pt x="12" y="140"/>
                  </a:lnTo>
                  <a:lnTo>
                    <a:pt x="42" y="102"/>
                  </a:lnTo>
                  <a:lnTo>
                    <a:pt x="65" y="91"/>
                  </a:lnTo>
                  <a:lnTo>
                    <a:pt x="84" y="74"/>
                  </a:lnTo>
                  <a:lnTo>
                    <a:pt x="99" y="24"/>
                  </a:lnTo>
                  <a:lnTo>
                    <a:pt x="106" y="28"/>
                  </a:lnTo>
                  <a:lnTo>
                    <a:pt x="109" y="39"/>
                  </a:lnTo>
                  <a:lnTo>
                    <a:pt x="122" y="44"/>
                  </a:lnTo>
                  <a:lnTo>
                    <a:pt x="161" y="33"/>
                  </a:lnTo>
                  <a:lnTo>
                    <a:pt x="201" y="58"/>
                  </a:lnTo>
                  <a:lnTo>
                    <a:pt x="225" y="59"/>
                  </a:lnTo>
                  <a:lnTo>
                    <a:pt x="242" y="62"/>
                  </a:lnTo>
                  <a:lnTo>
                    <a:pt x="266" y="59"/>
                  </a:lnTo>
                  <a:lnTo>
                    <a:pt x="273" y="60"/>
                  </a:lnTo>
                  <a:lnTo>
                    <a:pt x="277" y="59"/>
                  </a:lnTo>
                  <a:lnTo>
                    <a:pt x="285" y="44"/>
                  </a:lnTo>
                  <a:lnTo>
                    <a:pt x="289" y="24"/>
                  </a:lnTo>
                  <a:lnTo>
                    <a:pt x="302" y="8"/>
                  </a:lnTo>
                  <a:lnTo>
                    <a:pt x="323" y="2"/>
                  </a:lnTo>
                  <a:lnTo>
                    <a:pt x="390" y="0"/>
                  </a:lnTo>
                  <a:lnTo>
                    <a:pt x="377" y="17"/>
                  </a:lnTo>
                  <a:lnTo>
                    <a:pt x="378" y="43"/>
                  </a:lnTo>
                  <a:lnTo>
                    <a:pt x="390" y="48"/>
                  </a:lnTo>
                  <a:lnTo>
                    <a:pt x="407" y="38"/>
                  </a:lnTo>
                  <a:lnTo>
                    <a:pt x="430" y="33"/>
                  </a:lnTo>
                  <a:lnTo>
                    <a:pt x="453" y="30"/>
                  </a:lnTo>
                  <a:lnTo>
                    <a:pt x="464" y="32"/>
                  </a:lnTo>
                  <a:lnTo>
                    <a:pt x="473" y="39"/>
                  </a:lnTo>
                  <a:lnTo>
                    <a:pt x="472" y="53"/>
                  </a:lnTo>
                  <a:lnTo>
                    <a:pt x="458" y="60"/>
                  </a:lnTo>
                  <a:lnTo>
                    <a:pt x="441" y="82"/>
                  </a:lnTo>
                  <a:lnTo>
                    <a:pt x="435" y="109"/>
                  </a:lnTo>
                  <a:lnTo>
                    <a:pt x="445" y="136"/>
                  </a:lnTo>
                  <a:lnTo>
                    <a:pt x="466" y="153"/>
                  </a:lnTo>
                  <a:lnTo>
                    <a:pt x="474" y="153"/>
                  </a:lnTo>
                  <a:lnTo>
                    <a:pt x="484" y="161"/>
                  </a:lnTo>
                  <a:close/>
                </a:path>
              </a:pathLst>
            </a:custGeom>
            <a:noFill/>
            <a:ln w="6">
              <a:solidFill>
                <a:srgbClr val="6C6D7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Freeform 55"/>
            <p:cNvSpPr>
              <a:spLocks/>
            </p:cNvSpPr>
            <p:nvPr/>
          </p:nvSpPr>
          <p:spPr bwMode="auto">
            <a:xfrm>
              <a:off x="5207000" y="4068763"/>
              <a:ext cx="338138" cy="361950"/>
            </a:xfrm>
            <a:custGeom>
              <a:avLst/>
              <a:gdLst>
                <a:gd name="T0" fmla="*/ 544 w 638"/>
                <a:gd name="T1" fmla="*/ 281 h 682"/>
                <a:gd name="T2" fmla="*/ 592 w 638"/>
                <a:gd name="T3" fmla="*/ 437 h 682"/>
                <a:gd name="T4" fmla="*/ 535 w 638"/>
                <a:gd name="T5" fmla="*/ 460 h 682"/>
                <a:gd name="T6" fmla="*/ 519 w 638"/>
                <a:gd name="T7" fmla="*/ 518 h 682"/>
                <a:gd name="T8" fmla="*/ 517 w 638"/>
                <a:gd name="T9" fmla="*/ 581 h 682"/>
                <a:gd name="T10" fmla="*/ 517 w 638"/>
                <a:gd name="T11" fmla="*/ 609 h 682"/>
                <a:gd name="T12" fmla="*/ 493 w 638"/>
                <a:gd name="T13" fmla="*/ 613 h 682"/>
                <a:gd name="T14" fmla="*/ 454 w 638"/>
                <a:gd name="T15" fmla="*/ 588 h 682"/>
                <a:gd name="T16" fmla="*/ 408 w 638"/>
                <a:gd name="T17" fmla="*/ 586 h 682"/>
                <a:gd name="T18" fmla="*/ 364 w 638"/>
                <a:gd name="T19" fmla="*/ 636 h 682"/>
                <a:gd name="T20" fmla="*/ 351 w 638"/>
                <a:gd name="T21" fmla="*/ 664 h 682"/>
                <a:gd name="T22" fmla="*/ 317 w 638"/>
                <a:gd name="T23" fmla="*/ 665 h 682"/>
                <a:gd name="T24" fmla="*/ 281 w 638"/>
                <a:gd name="T25" fmla="*/ 671 h 682"/>
                <a:gd name="T26" fmla="*/ 257 w 638"/>
                <a:gd name="T27" fmla="*/ 674 h 682"/>
                <a:gd name="T28" fmla="*/ 223 w 638"/>
                <a:gd name="T29" fmla="*/ 682 h 682"/>
                <a:gd name="T30" fmla="*/ 201 w 638"/>
                <a:gd name="T31" fmla="*/ 672 h 682"/>
                <a:gd name="T32" fmla="*/ 193 w 638"/>
                <a:gd name="T33" fmla="*/ 646 h 682"/>
                <a:gd name="T34" fmla="*/ 166 w 638"/>
                <a:gd name="T35" fmla="*/ 614 h 682"/>
                <a:gd name="T36" fmla="*/ 113 w 638"/>
                <a:gd name="T37" fmla="*/ 630 h 682"/>
                <a:gd name="T38" fmla="*/ 84 w 638"/>
                <a:gd name="T39" fmla="*/ 604 h 682"/>
                <a:gd name="T40" fmla="*/ 27 w 638"/>
                <a:gd name="T41" fmla="*/ 600 h 682"/>
                <a:gd name="T42" fmla="*/ 66 w 638"/>
                <a:gd name="T43" fmla="*/ 358 h 682"/>
                <a:gd name="T44" fmla="*/ 44 w 638"/>
                <a:gd name="T45" fmla="*/ 326 h 682"/>
                <a:gd name="T46" fmla="*/ 13 w 638"/>
                <a:gd name="T47" fmla="*/ 296 h 682"/>
                <a:gd name="T48" fmla="*/ 1 w 638"/>
                <a:gd name="T49" fmla="*/ 264 h 682"/>
                <a:gd name="T50" fmla="*/ 17 w 638"/>
                <a:gd name="T51" fmla="*/ 232 h 682"/>
                <a:gd name="T52" fmla="*/ 22 w 638"/>
                <a:gd name="T53" fmla="*/ 174 h 682"/>
                <a:gd name="T54" fmla="*/ 74 w 638"/>
                <a:gd name="T55" fmla="*/ 156 h 682"/>
                <a:gd name="T56" fmla="*/ 106 w 638"/>
                <a:gd name="T57" fmla="*/ 120 h 682"/>
                <a:gd name="T58" fmla="*/ 117 w 638"/>
                <a:gd name="T59" fmla="*/ 109 h 682"/>
                <a:gd name="T60" fmla="*/ 142 w 638"/>
                <a:gd name="T61" fmla="*/ 80 h 682"/>
                <a:gd name="T62" fmla="*/ 179 w 638"/>
                <a:gd name="T63" fmla="*/ 103 h 682"/>
                <a:gd name="T64" fmla="*/ 226 w 638"/>
                <a:gd name="T65" fmla="*/ 144 h 682"/>
                <a:gd name="T66" fmla="*/ 258 w 638"/>
                <a:gd name="T67" fmla="*/ 118 h 682"/>
                <a:gd name="T68" fmla="*/ 264 w 638"/>
                <a:gd name="T69" fmla="*/ 108 h 682"/>
                <a:gd name="T70" fmla="*/ 270 w 638"/>
                <a:gd name="T71" fmla="*/ 106 h 682"/>
                <a:gd name="T72" fmla="*/ 294 w 638"/>
                <a:gd name="T73" fmla="*/ 90 h 682"/>
                <a:gd name="T74" fmla="*/ 318 w 638"/>
                <a:gd name="T75" fmla="*/ 83 h 682"/>
                <a:gd name="T76" fmla="*/ 325 w 638"/>
                <a:gd name="T77" fmla="*/ 71 h 682"/>
                <a:gd name="T78" fmla="*/ 322 w 638"/>
                <a:gd name="T79" fmla="*/ 29 h 682"/>
                <a:gd name="T80" fmla="*/ 403 w 638"/>
                <a:gd name="T81" fmla="*/ 32 h 682"/>
                <a:gd name="T82" fmla="*/ 454 w 638"/>
                <a:gd name="T83" fmla="*/ 19 h 682"/>
                <a:gd name="T84" fmla="*/ 472 w 638"/>
                <a:gd name="T85" fmla="*/ 19 h 682"/>
                <a:gd name="T86" fmla="*/ 511 w 638"/>
                <a:gd name="T87" fmla="*/ 10 h 682"/>
                <a:gd name="T88" fmla="*/ 562 w 638"/>
                <a:gd name="T89" fmla="*/ 1 h 682"/>
                <a:gd name="T90" fmla="*/ 593 w 638"/>
                <a:gd name="T91" fmla="*/ 34 h 682"/>
                <a:gd name="T92" fmla="*/ 638 w 638"/>
                <a:gd name="T93" fmla="*/ 32 h 682"/>
                <a:gd name="T94" fmla="*/ 604 w 638"/>
                <a:gd name="T95" fmla="*/ 99 h 682"/>
                <a:gd name="T96" fmla="*/ 551 w 638"/>
                <a:gd name="T97" fmla="*/ 148 h 682"/>
                <a:gd name="T98" fmla="*/ 539 w 638"/>
                <a:gd name="T99" fmla="*/ 25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8" h="682">
                  <a:moveTo>
                    <a:pt x="539" y="250"/>
                  </a:moveTo>
                  <a:lnTo>
                    <a:pt x="544" y="281"/>
                  </a:lnTo>
                  <a:lnTo>
                    <a:pt x="592" y="413"/>
                  </a:lnTo>
                  <a:lnTo>
                    <a:pt x="592" y="437"/>
                  </a:lnTo>
                  <a:lnTo>
                    <a:pt x="562" y="446"/>
                  </a:lnTo>
                  <a:lnTo>
                    <a:pt x="535" y="460"/>
                  </a:lnTo>
                  <a:lnTo>
                    <a:pt x="524" y="488"/>
                  </a:lnTo>
                  <a:lnTo>
                    <a:pt x="519" y="518"/>
                  </a:lnTo>
                  <a:lnTo>
                    <a:pt x="519" y="565"/>
                  </a:lnTo>
                  <a:lnTo>
                    <a:pt x="517" y="581"/>
                  </a:lnTo>
                  <a:lnTo>
                    <a:pt x="519" y="596"/>
                  </a:lnTo>
                  <a:lnTo>
                    <a:pt x="517" y="609"/>
                  </a:lnTo>
                  <a:lnTo>
                    <a:pt x="510" y="614"/>
                  </a:lnTo>
                  <a:lnTo>
                    <a:pt x="493" y="613"/>
                  </a:lnTo>
                  <a:lnTo>
                    <a:pt x="487" y="609"/>
                  </a:lnTo>
                  <a:lnTo>
                    <a:pt x="454" y="588"/>
                  </a:lnTo>
                  <a:lnTo>
                    <a:pt x="433" y="579"/>
                  </a:lnTo>
                  <a:lnTo>
                    <a:pt x="408" y="586"/>
                  </a:lnTo>
                  <a:lnTo>
                    <a:pt x="381" y="605"/>
                  </a:lnTo>
                  <a:lnTo>
                    <a:pt x="364" y="636"/>
                  </a:lnTo>
                  <a:lnTo>
                    <a:pt x="360" y="652"/>
                  </a:lnTo>
                  <a:lnTo>
                    <a:pt x="351" y="664"/>
                  </a:lnTo>
                  <a:lnTo>
                    <a:pt x="325" y="678"/>
                  </a:lnTo>
                  <a:lnTo>
                    <a:pt x="317" y="665"/>
                  </a:lnTo>
                  <a:lnTo>
                    <a:pt x="292" y="667"/>
                  </a:lnTo>
                  <a:lnTo>
                    <a:pt x="281" y="671"/>
                  </a:lnTo>
                  <a:lnTo>
                    <a:pt x="270" y="674"/>
                  </a:lnTo>
                  <a:lnTo>
                    <a:pt x="257" y="674"/>
                  </a:lnTo>
                  <a:lnTo>
                    <a:pt x="244" y="671"/>
                  </a:lnTo>
                  <a:lnTo>
                    <a:pt x="223" y="682"/>
                  </a:lnTo>
                  <a:lnTo>
                    <a:pt x="205" y="681"/>
                  </a:lnTo>
                  <a:lnTo>
                    <a:pt x="201" y="672"/>
                  </a:lnTo>
                  <a:lnTo>
                    <a:pt x="200" y="663"/>
                  </a:lnTo>
                  <a:lnTo>
                    <a:pt x="193" y="646"/>
                  </a:lnTo>
                  <a:lnTo>
                    <a:pt x="186" y="632"/>
                  </a:lnTo>
                  <a:lnTo>
                    <a:pt x="166" y="614"/>
                  </a:lnTo>
                  <a:lnTo>
                    <a:pt x="137" y="616"/>
                  </a:lnTo>
                  <a:lnTo>
                    <a:pt x="113" y="630"/>
                  </a:lnTo>
                  <a:lnTo>
                    <a:pt x="89" y="633"/>
                  </a:lnTo>
                  <a:lnTo>
                    <a:pt x="84" y="604"/>
                  </a:lnTo>
                  <a:lnTo>
                    <a:pt x="71" y="580"/>
                  </a:lnTo>
                  <a:lnTo>
                    <a:pt x="27" y="600"/>
                  </a:lnTo>
                  <a:lnTo>
                    <a:pt x="69" y="376"/>
                  </a:lnTo>
                  <a:lnTo>
                    <a:pt x="66" y="358"/>
                  </a:lnTo>
                  <a:lnTo>
                    <a:pt x="54" y="345"/>
                  </a:lnTo>
                  <a:lnTo>
                    <a:pt x="44" y="326"/>
                  </a:lnTo>
                  <a:lnTo>
                    <a:pt x="30" y="307"/>
                  </a:lnTo>
                  <a:lnTo>
                    <a:pt x="13" y="296"/>
                  </a:lnTo>
                  <a:lnTo>
                    <a:pt x="0" y="282"/>
                  </a:lnTo>
                  <a:lnTo>
                    <a:pt x="1" y="264"/>
                  </a:lnTo>
                  <a:lnTo>
                    <a:pt x="12" y="249"/>
                  </a:lnTo>
                  <a:lnTo>
                    <a:pt x="17" y="232"/>
                  </a:lnTo>
                  <a:lnTo>
                    <a:pt x="19" y="214"/>
                  </a:lnTo>
                  <a:lnTo>
                    <a:pt x="22" y="174"/>
                  </a:lnTo>
                  <a:lnTo>
                    <a:pt x="32" y="145"/>
                  </a:lnTo>
                  <a:lnTo>
                    <a:pt x="74" y="156"/>
                  </a:lnTo>
                  <a:lnTo>
                    <a:pt x="107" y="134"/>
                  </a:lnTo>
                  <a:lnTo>
                    <a:pt x="106" y="120"/>
                  </a:lnTo>
                  <a:lnTo>
                    <a:pt x="111" y="114"/>
                  </a:lnTo>
                  <a:lnTo>
                    <a:pt x="117" y="109"/>
                  </a:lnTo>
                  <a:lnTo>
                    <a:pt x="129" y="92"/>
                  </a:lnTo>
                  <a:lnTo>
                    <a:pt x="142" y="80"/>
                  </a:lnTo>
                  <a:lnTo>
                    <a:pt x="162" y="86"/>
                  </a:lnTo>
                  <a:lnTo>
                    <a:pt x="179" y="103"/>
                  </a:lnTo>
                  <a:lnTo>
                    <a:pt x="201" y="138"/>
                  </a:lnTo>
                  <a:lnTo>
                    <a:pt x="226" y="144"/>
                  </a:lnTo>
                  <a:lnTo>
                    <a:pt x="239" y="130"/>
                  </a:lnTo>
                  <a:lnTo>
                    <a:pt x="258" y="118"/>
                  </a:lnTo>
                  <a:lnTo>
                    <a:pt x="262" y="114"/>
                  </a:lnTo>
                  <a:lnTo>
                    <a:pt x="264" y="108"/>
                  </a:lnTo>
                  <a:lnTo>
                    <a:pt x="269" y="104"/>
                  </a:lnTo>
                  <a:lnTo>
                    <a:pt x="270" y="106"/>
                  </a:lnTo>
                  <a:lnTo>
                    <a:pt x="281" y="97"/>
                  </a:lnTo>
                  <a:lnTo>
                    <a:pt x="294" y="90"/>
                  </a:lnTo>
                  <a:lnTo>
                    <a:pt x="304" y="86"/>
                  </a:lnTo>
                  <a:lnTo>
                    <a:pt x="318" y="83"/>
                  </a:lnTo>
                  <a:lnTo>
                    <a:pt x="321" y="80"/>
                  </a:lnTo>
                  <a:lnTo>
                    <a:pt x="325" y="71"/>
                  </a:lnTo>
                  <a:lnTo>
                    <a:pt x="327" y="51"/>
                  </a:lnTo>
                  <a:lnTo>
                    <a:pt x="322" y="29"/>
                  </a:lnTo>
                  <a:lnTo>
                    <a:pt x="363" y="28"/>
                  </a:lnTo>
                  <a:lnTo>
                    <a:pt x="403" y="32"/>
                  </a:lnTo>
                  <a:lnTo>
                    <a:pt x="438" y="25"/>
                  </a:lnTo>
                  <a:lnTo>
                    <a:pt x="454" y="19"/>
                  </a:lnTo>
                  <a:lnTo>
                    <a:pt x="471" y="13"/>
                  </a:lnTo>
                  <a:lnTo>
                    <a:pt x="472" y="19"/>
                  </a:lnTo>
                  <a:lnTo>
                    <a:pt x="477" y="13"/>
                  </a:lnTo>
                  <a:lnTo>
                    <a:pt x="511" y="10"/>
                  </a:lnTo>
                  <a:lnTo>
                    <a:pt x="535" y="0"/>
                  </a:lnTo>
                  <a:lnTo>
                    <a:pt x="562" y="1"/>
                  </a:lnTo>
                  <a:lnTo>
                    <a:pt x="574" y="22"/>
                  </a:lnTo>
                  <a:lnTo>
                    <a:pt x="593" y="34"/>
                  </a:lnTo>
                  <a:lnTo>
                    <a:pt x="629" y="29"/>
                  </a:lnTo>
                  <a:lnTo>
                    <a:pt x="638" y="32"/>
                  </a:lnTo>
                  <a:lnTo>
                    <a:pt x="623" y="82"/>
                  </a:lnTo>
                  <a:lnTo>
                    <a:pt x="604" y="99"/>
                  </a:lnTo>
                  <a:lnTo>
                    <a:pt x="581" y="110"/>
                  </a:lnTo>
                  <a:lnTo>
                    <a:pt x="551" y="148"/>
                  </a:lnTo>
                  <a:lnTo>
                    <a:pt x="547" y="222"/>
                  </a:lnTo>
                  <a:lnTo>
                    <a:pt x="539" y="250"/>
                  </a:lnTo>
                  <a:close/>
                </a:path>
              </a:pathLst>
            </a:custGeom>
            <a:solidFill>
              <a:srgbClr val="FFCC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56"/>
            <p:cNvSpPr>
              <a:spLocks/>
            </p:cNvSpPr>
            <p:nvPr/>
          </p:nvSpPr>
          <p:spPr bwMode="auto">
            <a:xfrm>
              <a:off x="5207000" y="4068763"/>
              <a:ext cx="338138" cy="361950"/>
            </a:xfrm>
            <a:custGeom>
              <a:avLst/>
              <a:gdLst>
                <a:gd name="T0" fmla="*/ 544 w 638"/>
                <a:gd name="T1" fmla="*/ 281 h 682"/>
                <a:gd name="T2" fmla="*/ 592 w 638"/>
                <a:gd name="T3" fmla="*/ 437 h 682"/>
                <a:gd name="T4" fmla="*/ 535 w 638"/>
                <a:gd name="T5" fmla="*/ 460 h 682"/>
                <a:gd name="T6" fmla="*/ 519 w 638"/>
                <a:gd name="T7" fmla="*/ 518 h 682"/>
                <a:gd name="T8" fmla="*/ 517 w 638"/>
                <a:gd name="T9" fmla="*/ 581 h 682"/>
                <a:gd name="T10" fmla="*/ 517 w 638"/>
                <a:gd name="T11" fmla="*/ 609 h 682"/>
                <a:gd name="T12" fmla="*/ 493 w 638"/>
                <a:gd name="T13" fmla="*/ 613 h 682"/>
                <a:gd name="T14" fmla="*/ 454 w 638"/>
                <a:gd name="T15" fmla="*/ 588 h 682"/>
                <a:gd name="T16" fmla="*/ 408 w 638"/>
                <a:gd name="T17" fmla="*/ 586 h 682"/>
                <a:gd name="T18" fmla="*/ 364 w 638"/>
                <a:gd name="T19" fmla="*/ 636 h 682"/>
                <a:gd name="T20" fmla="*/ 351 w 638"/>
                <a:gd name="T21" fmla="*/ 664 h 682"/>
                <a:gd name="T22" fmla="*/ 317 w 638"/>
                <a:gd name="T23" fmla="*/ 665 h 682"/>
                <a:gd name="T24" fmla="*/ 281 w 638"/>
                <a:gd name="T25" fmla="*/ 671 h 682"/>
                <a:gd name="T26" fmla="*/ 257 w 638"/>
                <a:gd name="T27" fmla="*/ 674 h 682"/>
                <a:gd name="T28" fmla="*/ 223 w 638"/>
                <a:gd name="T29" fmla="*/ 682 h 682"/>
                <a:gd name="T30" fmla="*/ 201 w 638"/>
                <a:gd name="T31" fmla="*/ 672 h 682"/>
                <a:gd name="T32" fmla="*/ 193 w 638"/>
                <a:gd name="T33" fmla="*/ 646 h 682"/>
                <a:gd name="T34" fmla="*/ 166 w 638"/>
                <a:gd name="T35" fmla="*/ 614 h 682"/>
                <a:gd name="T36" fmla="*/ 113 w 638"/>
                <a:gd name="T37" fmla="*/ 630 h 682"/>
                <a:gd name="T38" fmla="*/ 84 w 638"/>
                <a:gd name="T39" fmla="*/ 604 h 682"/>
                <a:gd name="T40" fmla="*/ 27 w 638"/>
                <a:gd name="T41" fmla="*/ 600 h 682"/>
                <a:gd name="T42" fmla="*/ 66 w 638"/>
                <a:gd name="T43" fmla="*/ 358 h 682"/>
                <a:gd name="T44" fmla="*/ 44 w 638"/>
                <a:gd name="T45" fmla="*/ 326 h 682"/>
                <a:gd name="T46" fmla="*/ 13 w 638"/>
                <a:gd name="T47" fmla="*/ 296 h 682"/>
                <a:gd name="T48" fmla="*/ 1 w 638"/>
                <a:gd name="T49" fmla="*/ 264 h 682"/>
                <a:gd name="T50" fmla="*/ 17 w 638"/>
                <a:gd name="T51" fmla="*/ 232 h 682"/>
                <a:gd name="T52" fmla="*/ 22 w 638"/>
                <a:gd name="T53" fmla="*/ 174 h 682"/>
                <a:gd name="T54" fmla="*/ 74 w 638"/>
                <a:gd name="T55" fmla="*/ 156 h 682"/>
                <a:gd name="T56" fmla="*/ 106 w 638"/>
                <a:gd name="T57" fmla="*/ 120 h 682"/>
                <a:gd name="T58" fmla="*/ 117 w 638"/>
                <a:gd name="T59" fmla="*/ 109 h 682"/>
                <a:gd name="T60" fmla="*/ 142 w 638"/>
                <a:gd name="T61" fmla="*/ 80 h 682"/>
                <a:gd name="T62" fmla="*/ 179 w 638"/>
                <a:gd name="T63" fmla="*/ 103 h 682"/>
                <a:gd name="T64" fmla="*/ 226 w 638"/>
                <a:gd name="T65" fmla="*/ 144 h 682"/>
                <a:gd name="T66" fmla="*/ 258 w 638"/>
                <a:gd name="T67" fmla="*/ 118 h 682"/>
                <a:gd name="T68" fmla="*/ 264 w 638"/>
                <a:gd name="T69" fmla="*/ 108 h 682"/>
                <a:gd name="T70" fmla="*/ 270 w 638"/>
                <a:gd name="T71" fmla="*/ 106 h 682"/>
                <a:gd name="T72" fmla="*/ 294 w 638"/>
                <a:gd name="T73" fmla="*/ 90 h 682"/>
                <a:gd name="T74" fmla="*/ 318 w 638"/>
                <a:gd name="T75" fmla="*/ 83 h 682"/>
                <a:gd name="T76" fmla="*/ 325 w 638"/>
                <a:gd name="T77" fmla="*/ 71 h 682"/>
                <a:gd name="T78" fmla="*/ 322 w 638"/>
                <a:gd name="T79" fmla="*/ 29 h 682"/>
                <a:gd name="T80" fmla="*/ 403 w 638"/>
                <a:gd name="T81" fmla="*/ 32 h 682"/>
                <a:gd name="T82" fmla="*/ 454 w 638"/>
                <a:gd name="T83" fmla="*/ 19 h 682"/>
                <a:gd name="T84" fmla="*/ 472 w 638"/>
                <a:gd name="T85" fmla="*/ 19 h 682"/>
                <a:gd name="T86" fmla="*/ 511 w 638"/>
                <a:gd name="T87" fmla="*/ 10 h 682"/>
                <a:gd name="T88" fmla="*/ 562 w 638"/>
                <a:gd name="T89" fmla="*/ 1 h 682"/>
                <a:gd name="T90" fmla="*/ 593 w 638"/>
                <a:gd name="T91" fmla="*/ 34 h 682"/>
                <a:gd name="T92" fmla="*/ 638 w 638"/>
                <a:gd name="T93" fmla="*/ 32 h 682"/>
                <a:gd name="T94" fmla="*/ 604 w 638"/>
                <a:gd name="T95" fmla="*/ 99 h 682"/>
                <a:gd name="T96" fmla="*/ 551 w 638"/>
                <a:gd name="T97" fmla="*/ 148 h 682"/>
                <a:gd name="T98" fmla="*/ 539 w 638"/>
                <a:gd name="T99" fmla="*/ 25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8" h="682">
                  <a:moveTo>
                    <a:pt x="539" y="250"/>
                  </a:moveTo>
                  <a:lnTo>
                    <a:pt x="544" y="281"/>
                  </a:lnTo>
                  <a:lnTo>
                    <a:pt x="592" y="413"/>
                  </a:lnTo>
                  <a:lnTo>
                    <a:pt x="592" y="437"/>
                  </a:lnTo>
                  <a:lnTo>
                    <a:pt x="562" y="446"/>
                  </a:lnTo>
                  <a:lnTo>
                    <a:pt x="535" y="460"/>
                  </a:lnTo>
                  <a:lnTo>
                    <a:pt x="524" y="488"/>
                  </a:lnTo>
                  <a:lnTo>
                    <a:pt x="519" y="518"/>
                  </a:lnTo>
                  <a:lnTo>
                    <a:pt x="519" y="565"/>
                  </a:lnTo>
                  <a:lnTo>
                    <a:pt x="517" y="581"/>
                  </a:lnTo>
                  <a:lnTo>
                    <a:pt x="519" y="596"/>
                  </a:lnTo>
                  <a:lnTo>
                    <a:pt x="517" y="609"/>
                  </a:lnTo>
                  <a:lnTo>
                    <a:pt x="510" y="614"/>
                  </a:lnTo>
                  <a:lnTo>
                    <a:pt x="493" y="613"/>
                  </a:lnTo>
                  <a:lnTo>
                    <a:pt x="487" y="609"/>
                  </a:lnTo>
                  <a:lnTo>
                    <a:pt x="454" y="588"/>
                  </a:lnTo>
                  <a:lnTo>
                    <a:pt x="433" y="579"/>
                  </a:lnTo>
                  <a:lnTo>
                    <a:pt x="408" y="586"/>
                  </a:lnTo>
                  <a:lnTo>
                    <a:pt x="381" y="605"/>
                  </a:lnTo>
                  <a:lnTo>
                    <a:pt x="364" y="636"/>
                  </a:lnTo>
                  <a:lnTo>
                    <a:pt x="360" y="652"/>
                  </a:lnTo>
                  <a:lnTo>
                    <a:pt x="351" y="664"/>
                  </a:lnTo>
                  <a:lnTo>
                    <a:pt x="325" y="678"/>
                  </a:lnTo>
                  <a:lnTo>
                    <a:pt x="317" y="665"/>
                  </a:lnTo>
                  <a:lnTo>
                    <a:pt x="292" y="667"/>
                  </a:lnTo>
                  <a:lnTo>
                    <a:pt x="281" y="671"/>
                  </a:lnTo>
                  <a:lnTo>
                    <a:pt x="270" y="674"/>
                  </a:lnTo>
                  <a:lnTo>
                    <a:pt x="257" y="674"/>
                  </a:lnTo>
                  <a:lnTo>
                    <a:pt x="244" y="671"/>
                  </a:lnTo>
                  <a:lnTo>
                    <a:pt x="223" y="682"/>
                  </a:lnTo>
                  <a:lnTo>
                    <a:pt x="205" y="681"/>
                  </a:lnTo>
                  <a:lnTo>
                    <a:pt x="201" y="672"/>
                  </a:lnTo>
                  <a:lnTo>
                    <a:pt x="200" y="663"/>
                  </a:lnTo>
                  <a:lnTo>
                    <a:pt x="193" y="646"/>
                  </a:lnTo>
                  <a:lnTo>
                    <a:pt x="186" y="632"/>
                  </a:lnTo>
                  <a:lnTo>
                    <a:pt x="166" y="614"/>
                  </a:lnTo>
                  <a:lnTo>
                    <a:pt x="137" y="616"/>
                  </a:lnTo>
                  <a:lnTo>
                    <a:pt x="113" y="630"/>
                  </a:lnTo>
                  <a:lnTo>
                    <a:pt x="89" y="633"/>
                  </a:lnTo>
                  <a:lnTo>
                    <a:pt x="84" y="604"/>
                  </a:lnTo>
                  <a:lnTo>
                    <a:pt x="71" y="580"/>
                  </a:lnTo>
                  <a:lnTo>
                    <a:pt x="27" y="600"/>
                  </a:lnTo>
                  <a:lnTo>
                    <a:pt x="69" y="376"/>
                  </a:lnTo>
                  <a:lnTo>
                    <a:pt x="66" y="358"/>
                  </a:lnTo>
                  <a:lnTo>
                    <a:pt x="54" y="345"/>
                  </a:lnTo>
                  <a:lnTo>
                    <a:pt x="44" y="326"/>
                  </a:lnTo>
                  <a:lnTo>
                    <a:pt x="30" y="307"/>
                  </a:lnTo>
                  <a:lnTo>
                    <a:pt x="13" y="296"/>
                  </a:lnTo>
                  <a:lnTo>
                    <a:pt x="0" y="282"/>
                  </a:lnTo>
                  <a:lnTo>
                    <a:pt x="1" y="264"/>
                  </a:lnTo>
                  <a:lnTo>
                    <a:pt x="12" y="249"/>
                  </a:lnTo>
                  <a:lnTo>
                    <a:pt x="17" y="232"/>
                  </a:lnTo>
                  <a:lnTo>
                    <a:pt x="19" y="214"/>
                  </a:lnTo>
                  <a:lnTo>
                    <a:pt x="22" y="174"/>
                  </a:lnTo>
                  <a:lnTo>
                    <a:pt x="32" y="145"/>
                  </a:lnTo>
                  <a:lnTo>
                    <a:pt x="74" y="156"/>
                  </a:lnTo>
                  <a:lnTo>
                    <a:pt x="107" y="134"/>
                  </a:lnTo>
                  <a:lnTo>
                    <a:pt x="106" y="120"/>
                  </a:lnTo>
                  <a:lnTo>
                    <a:pt x="111" y="114"/>
                  </a:lnTo>
                  <a:lnTo>
                    <a:pt x="117" y="109"/>
                  </a:lnTo>
                  <a:lnTo>
                    <a:pt x="129" y="92"/>
                  </a:lnTo>
                  <a:lnTo>
                    <a:pt x="142" y="80"/>
                  </a:lnTo>
                  <a:lnTo>
                    <a:pt x="162" y="86"/>
                  </a:lnTo>
                  <a:lnTo>
                    <a:pt x="179" y="103"/>
                  </a:lnTo>
                  <a:lnTo>
                    <a:pt x="201" y="138"/>
                  </a:lnTo>
                  <a:lnTo>
                    <a:pt x="226" y="144"/>
                  </a:lnTo>
                  <a:lnTo>
                    <a:pt x="239" y="130"/>
                  </a:lnTo>
                  <a:lnTo>
                    <a:pt x="258" y="118"/>
                  </a:lnTo>
                  <a:lnTo>
                    <a:pt x="262" y="114"/>
                  </a:lnTo>
                  <a:lnTo>
                    <a:pt x="264" y="108"/>
                  </a:lnTo>
                  <a:lnTo>
                    <a:pt x="269" y="104"/>
                  </a:lnTo>
                  <a:lnTo>
                    <a:pt x="270" y="106"/>
                  </a:lnTo>
                  <a:lnTo>
                    <a:pt x="281" y="97"/>
                  </a:lnTo>
                  <a:lnTo>
                    <a:pt x="294" y="90"/>
                  </a:lnTo>
                  <a:lnTo>
                    <a:pt x="304" y="86"/>
                  </a:lnTo>
                  <a:lnTo>
                    <a:pt x="318" y="83"/>
                  </a:lnTo>
                  <a:lnTo>
                    <a:pt x="321" y="80"/>
                  </a:lnTo>
                  <a:lnTo>
                    <a:pt x="325" y="71"/>
                  </a:lnTo>
                  <a:lnTo>
                    <a:pt x="327" y="51"/>
                  </a:lnTo>
                  <a:lnTo>
                    <a:pt x="322" y="29"/>
                  </a:lnTo>
                  <a:lnTo>
                    <a:pt x="363" y="28"/>
                  </a:lnTo>
                  <a:lnTo>
                    <a:pt x="403" y="32"/>
                  </a:lnTo>
                  <a:lnTo>
                    <a:pt x="438" y="25"/>
                  </a:lnTo>
                  <a:lnTo>
                    <a:pt x="454" y="19"/>
                  </a:lnTo>
                  <a:lnTo>
                    <a:pt x="471" y="13"/>
                  </a:lnTo>
                  <a:lnTo>
                    <a:pt x="472" y="19"/>
                  </a:lnTo>
                  <a:lnTo>
                    <a:pt x="477" y="13"/>
                  </a:lnTo>
                  <a:lnTo>
                    <a:pt x="511" y="10"/>
                  </a:lnTo>
                  <a:lnTo>
                    <a:pt x="535" y="0"/>
                  </a:lnTo>
                  <a:lnTo>
                    <a:pt x="562" y="1"/>
                  </a:lnTo>
                  <a:lnTo>
                    <a:pt x="574" y="22"/>
                  </a:lnTo>
                  <a:lnTo>
                    <a:pt x="593" y="34"/>
                  </a:lnTo>
                  <a:lnTo>
                    <a:pt x="629" y="29"/>
                  </a:lnTo>
                  <a:lnTo>
                    <a:pt x="638" y="32"/>
                  </a:lnTo>
                  <a:lnTo>
                    <a:pt x="623" y="82"/>
                  </a:lnTo>
                  <a:lnTo>
                    <a:pt x="604" y="99"/>
                  </a:lnTo>
                  <a:lnTo>
                    <a:pt x="581" y="110"/>
                  </a:lnTo>
                  <a:lnTo>
                    <a:pt x="551" y="148"/>
                  </a:lnTo>
                  <a:lnTo>
                    <a:pt x="547" y="222"/>
                  </a:lnTo>
                  <a:lnTo>
                    <a:pt x="539" y="250"/>
                  </a:lnTo>
                  <a:close/>
                </a:path>
              </a:pathLst>
            </a:custGeom>
            <a:noFill/>
            <a:ln w="6">
              <a:solidFill>
                <a:srgbClr val="6C6D7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Freeform 57"/>
            <p:cNvSpPr>
              <a:spLocks/>
            </p:cNvSpPr>
            <p:nvPr/>
          </p:nvSpPr>
          <p:spPr bwMode="auto">
            <a:xfrm>
              <a:off x="4760913" y="3709988"/>
              <a:ext cx="619125" cy="698500"/>
            </a:xfrm>
            <a:custGeom>
              <a:avLst/>
              <a:gdLst>
                <a:gd name="T0" fmla="*/ 0 w 1170"/>
                <a:gd name="T1" fmla="*/ 795 h 1320"/>
                <a:gd name="T2" fmla="*/ 8 w 1170"/>
                <a:gd name="T3" fmla="*/ 775 h 1320"/>
                <a:gd name="T4" fmla="*/ 21 w 1170"/>
                <a:gd name="T5" fmla="*/ 655 h 1320"/>
                <a:gd name="T6" fmla="*/ 35 w 1170"/>
                <a:gd name="T7" fmla="*/ 622 h 1320"/>
                <a:gd name="T8" fmla="*/ 36 w 1170"/>
                <a:gd name="T9" fmla="*/ 585 h 1320"/>
                <a:gd name="T10" fmla="*/ 16 w 1170"/>
                <a:gd name="T11" fmla="*/ 531 h 1320"/>
                <a:gd name="T12" fmla="*/ 22 w 1170"/>
                <a:gd name="T13" fmla="*/ 487 h 1320"/>
                <a:gd name="T14" fmla="*/ 23 w 1170"/>
                <a:gd name="T15" fmla="*/ 462 h 1320"/>
                <a:gd name="T16" fmla="*/ 45 w 1170"/>
                <a:gd name="T17" fmla="*/ 420 h 1320"/>
                <a:gd name="T18" fmla="*/ 80 w 1170"/>
                <a:gd name="T19" fmla="*/ 371 h 1320"/>
                <a:gd name="T20" fmla="*/ 154 w 1170"/>
                <a:gd name="T21" fmla="*/ 361 h 1320"/>
                <a:gd name="T22" fmla="*/ 213 w 1170"/>
                <a:gd name="T23" fmla="*/ 309 h 1320"/>
                <a:gd name="T24" fmla="*/ 242 w 1170"/>
                <a:gd name="T25" fmla="*/ 290 h 1320"/>
                <a:gd name="T26" fmla="*/ 294 w 1170"/>
                <a:gd name="T27" fmla="*/ 253 h 1320"/>
                <a:gd name="T28" fmla="*/ 327 w 1170"/>
                <a:gd name="T29" fmla="*/ 250 h 1320"/>
                <a:gd name="T30" fmla="*/ 346 w 1170"/>
                <a:gd name="T31" fmla="*/ 267 h 1320"/>
                <a:gd name="T32" fmla="*/ 455 w 1170"/>
                <a:gd name="T33" fmla="*/ 212 h 1320"/>
                <a:gd name="T34" fmla="*/ 633 w 1170"/>
                <a:gd name="T35" fmla="*/ 116 h 1320"/>
                <a:gd name="T36" fmla="*/ 666 w 1170"/>
                <a:gd name="T37" fmla="*/ 54 h 1320"/>
                <a:gd name="T38" fmla="*/ 740 w 1170"/>
                <a:gd name="T39" fmla="*/ 0 h 1320"/>
                <a:gd name="T40" fmla="*/ 800 w 1170"/>
                <a:gd name="T41" fmla="*/ 62 h 1320"/>
                <a:gd name="T42" fmla="*/ 923 w 1170"/>
                <a:gd name="T43" fmla="*/ 124 h 1320"/>
                <a:gd name="T44" fmla="*/ 1016 w 1170"/>
                <a:gd name="T45" fmla="*/ 115 h 1320"/>
                <a:gd name="T46" fmla="*/ 985 w 1170"/>
                <a:gd name="T47" fmla="*/ 181 h 1320"/>
                <a:gd name="T48" fmla="*/ 946 w 1170"/>
                <a:gd name="T49" fmla="*/ 225 h 1320"/>
                <a:gd name="T50" fmla="*/ 1001 w 1170"/>
                <a:gd name="T51" fmla="*/ 421 h 1320"/>
                <a:gd name="T52" fmla="*/ 1067 w 1170"/>
                <a:gd name="T53" fmla="*/ 569 h 1320"/>
                <a:gd name="T54" fmla="*/ 1121 w 1170"/>
                <a:gd name="T55" fmla="*/ 629 h 1320"/>
                <a:gd name="T56" fmla="*/ 1156 w 1170"/>
                <a:gd name="T57" fmla="*/ 701 h 1320"/>
                <a:gd name="T58" fmla="*/ 1168 w 1170"/>
                <a:gd name="T59" fmla="*/ 749 h 1320"/>
                <a:gd name="T60" fmla="*/ 1147 w 1170"/>
                <a:gd name="T61" fmla="*/ 764 h 1320"/>
                <a:gd name="T62" fmla="*/ 1113 w 1170"/>
                <a:gd name="T63" fmla="*/ 784 h 1320"/>
                <a:gd name="T64" fmla="*/ 1105 w 1170"/>
                <a:gd name="T65" fmla="*/ 792 h 1320"/>
                <a:gd name="T66" fmla="*/ 1069 w 1170"/>
                <a:gd name="T67" fmla="*/ 822 h 1320"/>
                <a:gd name="T68" fmla="*/ 1005 w 1170"/>
                <a:gd name="T69" fmla="*/ 764 h 1320"/>
                <a:gd name="T70" fmla="*/ 960 w 1170"/>
                <a:gd name="T71" fmla="*/ 787 h 1320"/>
                <a:gd name="T72" fmla="*/ 950 w 1170"/>
                <a:gd name="T73" fmla="*/ 812 h 1320"/>
                <a:gd name="T74" fmla="*/ 865 w 1170"/>
                <a:gd name="T75" fmla="*/ 852 h 1320"/>
                <a:gd name="T76" fmla="*/ 855 w 1170"/>
                <a:gd name="T77" fmla="*/ 927 h 1320"/>
                <a:gd name="T78" fmla="*/ 856 w 1170"/>
                <a:gd name="T79" fmla="*/ 974 h 1320"/>
                <a:gd name="T80" fmla="*/ 897 w 1170"/>
                <a:gd name="T81" fmla="*/ 1023 h 1320"/>
                <a:gd name="T82" fmla="*/ 870 w 1170"/>
                <a:gd name="T83" fmla="*/ 1278 h 1320"/>
                <a:gd name="T84" fmla="*/ 814 w 1170"/>
                <a:gd name="T85" fmla="*/ 1290 h 1320"/>
                <a:gd name="T86" fmla="*/ 682 w 1170"/>
                <a:gd name="T87" fmla="*/ 1320 h 1320"/>
                <a:gd name="T88" fmla="*/ 684 w 1170"/>
                <a:gd name="T89" fmla="*/ 1259 h 1320"/>
                <a:gd name="T90" fmla="*/ 671 w 1170"/>
                <a:gd name="T91" fmla="*/ 1204 h 1320"/>
                <a:gd name="T92" fmla="*/ 649 w 1170"/>
                <a:gd name="T93" fmla="*/ 1170 h 1320"/>
                <a:gd name="T94" fmla="*/ 630 w 1170"/>
                <a:gd name="T95" fmla="*/ 1112 h 1320"/>
                <a:gd name="T96" fmla="*/ 528 w 1170"/>
                <a:gd name="T97" fmla="*/ 1089 h 1320"/>
                <a:gd name="T98" fmla="*/ 480 w 1170"/>
                <a:gd name="T99" fmla="*/ 1057 h 1320"/>
                <a:gd name="T100" fmla="*/ 408 w 1170"/>
                <a:gd name="T101" fmla="*/ 1120 h 1320"/>
                <a:gd name="T102" fmla="*/ 314 w 1170"/>
                <a:gd name="T103" fmla="*/ 1131 h 1320"/>
                <a:gd name="T104" fmla="*/ 223 w 1170"/>
                <a:gd name="T105" fmla="*/ 1015 h 1320"/>
                <a:gd name="T106" fmla="*/ 184 w 1170"/>
                <a:gd name="T107" fmla="*/ 949 h 1320"/>
                <a:gd name="T108" fmla="*/ 181 w 1170"/>
                <a:gd name="T109" fmla="*/ 832 h 1320"/>
                <a:gd name="T110" fmla="*/ 148 w 1170"/>
                <a:gd name="T111" fmla="*/ 889 h 1320"/>
                <a:gd name="T112" fmla="*/ 117 w 1170"/>
                <a:gd name="T113" fmla="*/ 757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70" h="1320">
                  <a:moveTo>
                    <a:pt x="58" y="755"/>
                  </a:moveTo>
                  <a:lnTo>
                    <a:pt x="4" y="792"/>
                  </a:lnTo>
                  <a:lnTo>
                    <a:pt x="0" y="795"/>
                  </a:lnTo>
                  <a:lnTo>
                    <a:pt x="0" y="792"/>
                  </a:lnTo>
                  <a:lnTo>
                    <a:pt x="1" y="787"/>
                  </a:lnTo>
                  <a:lnTo>
                    <a:pt x="8" y="775"/>
                  </a:lnTo>
                  <a:lnTo>
                    <a:pt x="13" y="730"/>
                  </a:lnTo>
                  <a:lnTo>
                    <a:pt x="19" y="691"/>
                  </a:lnTo>
                  <a:lnTo>
                    <a:pt x="21" y="655"/>
                  </a:lnTo>
                  <a:lnTo>
                    <a:pt x="22" y="644"/>
                  </a:lnTo>
                  <a:lnTo>
                    <a:pt x="28" y="632"/>
                  </a:lnTo>
                  <a:lnTo>
                    <a:pt x="35" y="622"/>
                  </a:lnTo>
                  <a:lnTo>
                    <a:pt x="39" y="612"/>
                  </a:lnTo>
                  <a:lnTo>
                    <a:pt x="39" y="597"/>
                  </a:lnTo>
                  <a:lnTo>
                    <a:pt x="36" y="585"/>
                  </a:lnTo>
                  <a:lnTo>
                    <a:pt x="22" y="558"/>
                  </a:lnTo>
                  <a:lnTo>
                    <a:pt x="18" y="545"/>
                  </a:lnTo>
                  <a:lnTo>
                    <a:pt x="16" y="531"/>
                  </a:lnTo>
                  <a:lnTo>
                    <a:pt x="16" y="519"/>
                  </a:lnTo>
                  <a:lnTo>
                    <a:pt x="22" y="493"/>
                  </a:lnTo>
                  <a:lnTo>
                    <a:pt x="22" y="487"/>
                  </a:lnTo>
                  <a:lnTo>
                    <a:pt x="19" y="476"/>
                  </a:lnTo>
                  <a:lnTo>
                    <a:pt x="19" y="471"/>
                  </a:lnTo>
                  <a:lnTo>
                    <a:pt x="23" y="462"/>
                  </a:lnTo>
                  <a:lnTo>
                    <a:pt x="36" y="449"/>
                  </a:lnTo>
                  <a:lnTo>
                    <a:pt x="40" y="441"/>
                  </a:lnTo>
                  <a:lnTo>
                    <a:pt x="45" y="420"/>
                  </a:lnTo>
                  <a:lnTo>
                    <a:pt x="44" y="403"/>
                  </a:lnTo>
                  <a:lnTo>
                    <a:pt x="49" y="399"/>
                  </a:lnTo>
                  <a:lnTo>
                    <a:pt x="80" y="371"/>
                  </a:lnTo>
                  <a:lnTo>
                    <a:pt x="93" y="371"/>
                  </a:lnTo>
                  <a:lnTo>
                    <a:pt x="106" y="373"/>
                  </a:lnTo>
                  <a:lnTo>
                    <a:pt x="154" y="361"/>
                  </a:lnTo>
                  <a:lnTo>
                    <a:pt x="168" y="352"/>
                  </a:lnTo>
                  <a:lnTo>
                    <a:pt x="181" y="338"/>
                  </a:lnTo>
                  <a:lnTo>
                    <a:pt x="213" y="309"/>
                  </a:lnTo>
                  <a:lnTo>
                    <a:pt x="228" y="305"/>
                  </a:lnTo>
                  <a:lnTo>
                    <a:pt x="232" y="298"/>
                  </a:lnTo>
                  <a:lnTo>
                    <a:pt x="242" y="290"/>
                  </a:lnTo>
                  <a:lnTo>
                    <a:pt x="255" y="283"/>
                  </a:lnTo>
                  <a:lnTo>
                    <a:pt x="281" y="261"/>
                  </a:lnTo>
                  <a:lnTo>
                    <a:pt x="294" y="253"/>
                  </a:lnTo>
                  <a:lnTo>
                    <a:pt x="307" y="249"/>
                  </a:lnTo>
                  <a:lnTo>
                    <a:pt x="318" y="248"/>
                  </a:lnTo>
                  <a:lnTo>
                    <a:pt x="327" y="250"/>
                  </a:lnTo>
                  <a:lnTo>
                    <a:pt x="333" y="257"/>
                  </a:lnTo>
                  <a:lnTo>
                    <a:pt x="339" y="261"/>
                  </a:lnTo>
                  <a:lnTo>
                    <a:pt x="346" y="267"/>
                  </a:lnTo>
                  <a:lnTo>
                    <a:pt x="355" y="266"/>
                  </a:lnTo>
                  <a:lnTo>
                    <a:pt x="427" y="234"/>
                  </a:lnTo>
                  <a:lnTo>
                    <a:pt x="455" y="212"/>
                  </a:lnTo>
                  <a:lnTo>
                    <a:pt x="480" y="200"/>
                  </a:lnTo>
                  <a:lnTo>
                    <a:pt x="507" y="181"/>
                  </a:lnTo>
                  <a:lnTo>
                    <a:pt x="633" y="116"/>
                  </a:lnTo>
                  <a:lnTo>
                    <a:pt x="648" y="107"/>
                  </a:lnTo>
                  <a:lnTo>
                    <a:pt x="660" y="94"/>
                  </a:lnTo>
                  <a:lnTo>
                    <a:pt x="666" y="54"/>
                  </a:lnTo>
                  <a:lnTo>
                    <a:pt x="682" y="23"/>
                  </a:lnTo>
                  <a:lnTo>
                    <a:pt x="710" y="3"/>
                  </a:lnTo>
                  <a:lnTo>
                    <a:pt x="740" y="0"/>
                  </a:lnTo>
                  <a:lnTo>
                    <a:pt x="768" y="13"/>
                  </a:lnTo>
                  <a:lnTo>
                    <a:pt x="785" y="36"/>
                  </a:lnTo>
                  <a:lnTo>
                    <a:pt x="800" y="62"/>
                  </a:lnTo>
                  <a:lnTo>
                    <a:pt x="823" y="83"/>
                  </a:lnTo>
                  <a:lnTo>
                    <a:pt x="851" y="97"/>
                  </a:lnTo>
                  <a:lnTo>
                    <a:pt x="923" y="124"/>
                  </a:lnTo>
                  <a:lnTo>
                    <a:pt x="969" y="134"/>
                  </a:lnTo>
                  <a:lnTo>
                    <a:pt x="986" y="132"/>
                  </a:lnTo>
                  <a:lnTo>
                    <a:pt x="1016" y="115"/>
                  </a:lnTo>
                  <a:lnTo>
                    <a:pt x="1027" y="138"/>
                  </a:lnTo>
                  <a:lnTo>
                    <a:pt x="1007" y="168"/>
                  </a:lnTo>
                  <a:lnTo>
                    <a:pt x="985" y="181"/>
                  </a:lnTo>
                  <a:lnTo>
                    <a:pt x="970" y="196"/>
                  </a:lnTo>
                  <a:lnTo>
                    <a:pt x="959" y="212"/>
                  </a:lnTo>
                  <a:lnTo>
                    <a:pt x="946" y="225"/>
                  </a:lnTo>
                  <a:lnTo>
                    <a:pt x="938" y="263"/>
                  </a:lnTo>
                  <a:lnTo>
                    <a:pt x="946" y="299"/>
                  </a:lnTo>
                  <a:lnTo>
                    <a:pt x="1001" y="421"/>
                  </a:lnTo>
                  <a:lnTo>
                    <a:pt x="1024" y="454"/>
                  </a:lnTo>
                  <a:lnTo>
                    <a:pt x="1044" y="536"/>
                  </a:lnTo>
                  <a:lnTo>
                    <a:pt x="1067" y="569"/>
                  </a:lnTo>
                  <a:lnTo>
                    <a:pt x="1082" y="583"/>
                  </a:lnTo>
                  <a:lnTo>
                    <a:pt x="1098" y="592"/>
                  </a:lnTo>
                  <a:lnTo>
                    <a:pt x="1121" y="629"/>
                  </a:lnTo>
                  <a:lnTo>
                    <a:pt x="1138" y="687"/>
                  </a:lnTo>
                  <a:lnTo>
                    <a:pt x="1146" y="700"/>
                  </a:lnTo>
                  <a:lnTo>
                    <a:pt x="1156" y="701"/>
                  </a:lnTo>
                  <a:lnTo>
                    <a:pt x="1165" y="707"/>
                  </a:lnTo>
                  <a:lnTo>
                    <a:pt x="1170" y="729"/>
                  </a:lnTo>
                  <a:lnTo>
                    <a:pt x="1168" y="749"/>
                  </a:lnTo>
                  <a:lnTo>
                    <a:pt x="1164" y="758"/>
                  </a:lnTo>
                  <a:lnTo>
                    <a:pt x="1161" y="761"/>
                  </a:lnTo>
                  <a:lnTo>
                    <a:pt x="1147" y="764"/>
                  </a:lnTo>
                  <a:lnTo>
                    <a:pt x="1137" y="768"/>
                  </a:lnTo>
                  <a:lnTo>
                    <a:pt x="1124" y="775"/>
                  </a:lnTo>
                  <a:lnTo>
                    <a:pt x="1113" y="784"/>
                  </a:lnTo>
                  <a:lnTo>
                    <a:pt x="1112" y="782"/>
                  </a:lnTo>
                  <a:lnTo>
                    <a:pt x="1107" y="786"/>
                  </a:lnTo>
                  <a:lnTo>
                    <a:pt x="1105" y="792"/>
                  </a:lnTo>
                  <a:lnTo>
                    <a:pt x="1101" y="796"/>
                  </a:lnTo>
                  <a:lnTo>
                    <a:pt x="1082" y="808"/>
                  </a:lnTo>
                  <a:lnTo>
                    <a:pt x="1069" y="822"/>
                  </a:lnTo>
                  <a:lnTo>
                    <a:pt x="1044" y="816"/>
                  </a:lnTo>
                  <a:lnTo>
                    <a:pt x="1022" y="781"/>
                  </a:lnTo>
                  <a:lnTo>
                    <a:pt x="1005" y="764"/>
                  </a:lnTo>
                  <a:lnTo>
                    <a:pt x="985" y="758"/>
                  </a:lnTo>
                  <a:lnTo>
                    <a:pt x="972" y="770"/>
                  </a:lnTo>
                  <a:lnTo>
                    <a:pt x="960" y="787"/>
                  </a:lnTo>
                  <a:lnTo>
                    <a:pt x="954" y="792"/>
                  </a:lnTo>
                  <a:lnTo>
                    <a:pt x="949" y="798"/>
                  </a:lnTo>
                  <a:lnTo>
                    <a:pt x="950" y="812"/>
                  </a:lnTo>
                  <a:lnTo>
                    <a:pt x="917" y="834"/>
                  </a:lnTo>
                  <a:lnTo>
                    <a:pt x="875" y="823"/>
                  </a:lnTo>
                  <a:lnTo>
                    <a:pt x="865" y="852"/>
                  </a:lnTo>
                  <a:lnTo>
                    <a:pt x="862" y="892"/>
                  </a:lnTo>
                  <a:lnTo>
                    <a:pt x="860" y="910"/>
                  </a:lnTo>
                  <a:lnTo>
                    <a:pt x="855" y="927"/>
                  </a:lnTo>
                  <a:lnTo>
                    <a:pt x="844" y="942"/>
                  </a:lnTo>
                  <a:lnTo>
                    <a:pt x="843" y="960"/>
                  </a:lnTo>
                  <a:lnTo>
                    <a:pt x="856" y="974"/>
                  </a:lnTo>
                  <a:lnTo>
                    <a:pt x="873" y="985"/>
                  </a:lnTo>
                  <a:lnTo>
                    <a:pt x="887" y="1004"/>
                  </a:lnTo>
                  <a:lnTo>
                    <a:pt x="897" y="1023"/>
                  </a:lnTo>
                  <a:lnTo>
                    <a:pt x="909" y="1036"/>
                  </a:lnTo>
                  <a:lnTo>
                    <a:pt x="912" y="1054"/>
                  </a:lnTo>
                  <a:lnTo>
                    <a:pt x="870" y="1278"/>
                  </a:lnTo>
                  <a:lnTo>
                    <a:pt x="852" y="1281"/>
                  </a:lnTo>
                  <a:lnTo>
                    <a:pt x="833" y="1282"/>
                  </a:lnTo>
                  <a:lnTo>
                    <a:pt x="814" y="1290"/>
                  </a:lnTo>
                  <a:lnTo>
                    <a:pt x="796" y="1301"/>
                  </a:lnTo>
                  <a:lnTo>
                    <a:pt x="758" y="1310"/>
                  </a:lnTo>
                  <a:lnTo>
                    <a:pt x="682" y="1320"/>
                  </a:lnTo>
                  <a:lnTo>
                    <a:pt x="644" y="1318"/>
                  </a:lnTo>
                  <a:lnTo>
                    <a:pt x="661" y="1290"/>
                  </a:lnTo>
                  <a:lnTo>
                    <a:pt x="684" y="1259"/>
                  </a:lnTo>
                  <a:lnTo>
                    <a:pt x="677" y="1222"/>
                  </a:lnTo>
                  <a:lnTo>
                    <a:pt x="672" y="1213"/>
                  </a:lnTo>
                  <a:lnTo>
                    <a:pt x="671" y="1204"/>
                  </a:lnTo>
                  <a:lnTo>
                    <a:pt x="671" y="1191"/>
                  </a:lnTo>
                  <a:lnTo>
                    <a:pt x="666" y="1181"/>
                  </a:lnTo>
                  <a:lnTo>
                    <a:pt x="649" y="1170"/>
                  </a:lnTo>
                  <a:lnTo>
                    <a:pt x="631" y="1159"/>
                  </a:lnTo>
                  <a:lnTo>
                    <a:pt x="630" y="1147"/>
                  </a:lnTo>
                  <a:lnTo>
                    <a:pt x="630" y="1112"/>
                  </a:lnTo>
                  <a:lnTo>
                    <a:pt x="608" y="1082"/>
                  </a:lnTo>
                  <a:lnTo>
                    <a:pt x="547" y="1081"/>
                  </a:lnTo>
                  <a:lnTo>
                    <a:pt x="528" y="1089"/>
                  </a:lnTo>
                  <a:lnTo>
                    <a:pt x="510" y="1099"/>
                  </a:lnTo>
                  <a:lnTo>
                    <a:pt x="492" y="1089"/>
                  </a:lnTo>
                  <a:lnTo>
                    <a:pt x="480" y="1057"/>
                  </a:lnTo>
                  <a:lnTo>
                    <a:pt x="459" y="1042"/>
                  </a:lnTo>
                  <a:lnTo>
                    <a:pt x="433" y="1057"/>
                  </a:lnTo>
                  <a:lnTo>
                    <a:pt x="408" y="1120"/>
                  </a:lnTo>
                  <a:lnTo>
                    <a:pt x="383" y="1141"/>
                  </a:lnTo>
                  <a:lnTo>
                    <a:pt x="348" y="1142"/>
                  </a:lnTo>
                  <a:lnTo>
                    <a:pt x="314" y="1131"/>
                  </a:lnTo>
                  <a:lnTo>
                    <a:pt x="270" y="1092"/>
                  </a:lnTo>
                  <a:lnTo>
                    <a:pt x="243" y="1042"/>
                  </a:lnTo>
                  <a:lnTo>
                    <a:pt x="223" y="1015"/>
                  </a:lnTo>
                  <a:lnTo>
                    <a:pt x="197" y="994"/>
                  </a:lnTo>
                  <a:lnTo>
                    <a:pt x="185" y="962"/>
                  </a:lnTo>
                  <a:lnTo>
                    <a:pt x="184" y="949"/>
                  </a:lnTo>
                  <a:lnTo>
                    <a:pt x="207" y="886"/>
                  </a:lnTo>
                  <a:lnTo>
                    <a:pt x="204" y="832"/>
                  </a:lnTo>
                  <a:lnTo>
                    <a:pt x="181" y="832"/>
                  </a:lnTo>
                  <a:lnTo>
                    <a:pt x="171" y="859"/>
                  </a:lnTo>
                  <a:lnTo>
                    <a:pt x="165" y="892"/>
                  </a:lnTo>
                  <a:lnTo>
                    <a:pt x="148" y="889"/>
                  </a:lnTo>
                  <a:lnTo>
                    <a:pt x="137" y="855"/>
                  </a:lnTo>
                  <a:lnTo>
                    <a:pt x="134" y="786"/>
                  </a:lnTo>
                  <a:lnTo>
                    <a:pt x="117" y="757"/>
                  </a:lnTo>
                  <a:lnTo>
                    <a:pt x="58" y="755"/>
                  </a:lnTo>
                  <a:close/>
                </a:path>
              </a:pathLst>
            </a:custGeom>
            <a:solidFill>
              <a:srgbClr val="E6E6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58"/>
            <p:cNvSpPr>
              <a:spLocks/>
            </p:cNvSpPr>
            <p:nvPr/>
          </p:nvSpPr>
          <p:spPr bwMode="auto">
            <a:xfrm>
              <a:off x="4760913" y="3709988"/>
              <a:ext cx="619125" cy="698500"/>
            </a:xfrm>
            <a:custGeom>
              <a:avLst/>
              <a:gdLst>
                <a:gd name="T0" fmla="*/ 0 w 1170"/>
                <a:gd name="T1" fmla="*/ 795 h 1320"/>
                <a:gd name="T2" fmla="*/ 8 w 1170"/>
                <a:gd name="T3" fmla="*/ 775 h 1320"/>
                <a:gd name="T4" fmla="*/ 21 w 1170"/>
                <a:gd name="T5" fmla="*/ 655 h 1320"/>
                <a:gd name="T6" fmla="*/ 35 w 1170"/>
                <a:gd name="T7" fmla="*/ 622 h 1320"/>
                <a:gd name="T8" fmla="*/ 36 w 1170"/>
                <a:gd name="T9" fmla="*/ 585 h 1320"/>
                <a:gd name="T10" fmla="*/ 16 w 1170"/>
                <a:gd name="T11" fmla="*/ 531 h 1320"/>
                <a:gd name="T12" fmla="*/ 22 w 1170"/>
                <a:gd name="T13" fmla="*/ 487 h 1320"/>
                <a:gd name="T14" fmla="*/ 23 w 1170"/>
                <a:gd name="T15" fmla="*/ 462 h 1320"/>
                <a:gd name="T16" fmla="*/ 45 w 1170"/>
                <a:gd name="T17" fmla="*/ 420 h 1320"/>
                <a:gd name="T18" fmla="*/ 80 w 1170"/>
                <a:gd name="T19" fmla="*/ 371 h 1320"/>
                <a:gd name="T20" fmla="*/ 154 w 1170"/>
                <a:gd name="T21" fmla="*/ 361 h 1320"/>
                <a:gd name="T22" fmla="*/ 213 w 1170"/>
                <a:gd name="T23" fmla="*/ 309 h 1320"/>
                <a:gd name="T24" fmla="*/ 242 w 1170"/>
                <a:gd name="T25" fmla="*/ 290 h 1320"/>
                <a:gd name="T26" fmla="*/ 294 w 1170"/>
                <a:gd name="T27" fmla="*/ 253 h 1320"/>
                <a:gd name="T28" fmla="*/ 327 w 1170"/>
                <a:gd name="T29" fmla="*/ 250 h 1320"/>
                <a:gd name="T30" fmla="*/ 346 w 1170"/>
                <a:gd name="T31" fmla="*/ 267 h 1320"/>
                <a:gd name="T32" fmla="*/ 455 w 1170"/>
                <a:gd name="T33" fmla="*/ 212 h 1320"/>
                <a:gd name="T34" fmla="*/ 633 w 1170"/>
                <a:gd name="T35" fmla="*/ 116 h 1320"/>
                <a:gd name="T36" fmla="*/ 666 w 1170"/>
                <a:gd name="T37" fmla="*/ 54 h 1320"/>
                <a:gd name="T38" fmla="*/ 740 w 1170"/>
                <a:gd name="T39" fmla="*/ 0 h 1320"/>
                <a:gd name="T40" fmla="*/ 800 w 1170"/>
                <a:gd name="T41" fmla="*/ 62 h 1320"/>
                <a:gd name="T42" fmla="*/ 923 w 1170"/>
                <a:gd name="T43" fmla="*/ 124 h 1320"/>
                <a:gd name="T44" fmla="*/ 1016 w 1170"/>
                <a:gd name="T45" fmla="*/ 115 h 1320"/>
                <a:gd name="T46" fmla="*/ 985 w 1170"/>
                <a:gd name="T47" fmla="*/ 181 h 1320"/>
                <a:gd name="T48" fmla="*/ 946 w 1170"/>
                <a:gd name="T49" fmla="*/ 225 h 1320"/>
                <a:gd name="T50" fmla="*/ 1001 w 1170"/>
                <a:gd name="T51" fmla="*/ 421 h 1320"/>
                <a:gd name="T52" fmla="*/ 1067 w 1170"/>
                <a:gd name="T53" fmla="*/ 569 h 1320"/>
                <a:gd name="T54" fmla="*/ 1121 w 1170"/>
                <a:gd name="T55" fmla="*/ 629 h 1320"/>
                <a:gd name="T56" fmla="*/ 1156 w 1170"/>
                <a:gd name="T57" fmla="*/ 701 h 1320"/>
                <a:gd name="T58" fmla="*/ 1168 w 1170"/>
                <a:gd name="T59" fmla="*/ 749 h 1320"/>
                <a:gd name="T60" fmla="*/ 1147 w 1170"/>
                <a:gd name="T61" fmla="*/ 764 h 1320"/>
                <a:gd name="T62" fmla="*/ 1113 w 1170"/>
                <a:gd name="T63" fmla="*/ 784 h 1320"/>
                <a:gd name="T64" fmla="*/ 1105 w 1170"/>
                <a:gd name="T65" fmla="*/ 792 h 1320"/>
                <a:gd name="T66" fmla="*/ 1069 w 1170"/>
                <a:gd name="T67" fmla="*/ 822 h 1320"/>
                <a:gd name="T68" fmla="*/ 1005 w 1170"/>
                <a:gd name="T69" fmla="*/ 764 h 1320"/>
                <a:gd name="T70" fmla="*/ 960 w 1170"/>
                <a:gd name="T71" fmla="*/ 787 h 1320"/>
                <a:gd name="T72" fmla="*/ 950 w 1170"/>
                <a:gd name="T73" fmla="*/ 812 h 1320"/>
                <a:gd name="T74" fmla="*/ 865 w 1170"/>
                <a:gd name="T75" fmla="*/ 852 h 1320"/>
                <a:gd name="T76" fmla="*/ 855 w 1170"/>
                <a:gd name="T77" fmla="*/ 927 h 1320"/>
                <a:gd name="T78" fmla="*/ 856 w 1170"/>
                <a:gd name="T79" fmla="*/ 974 h 1320"/>
                <a:gd name="T80" fmla="*/ 897 w 1170"/>
                <a:gd name="T81" fmla="*/ 1023 h 1320"/>
                <a:gd name="T82" fmla="*/ 870 w 1170"/>
                <a:gd name="T83" fmla="*/ 1278 h 1320"/>
                <a:gd name="T84" fmla="*/ 814 w 1170"/>
                <a:gd name="T85" fmla="*/ 1290 h 1320"/>
                <a:gd name="T86" fmla="*/ 682 w 1170"/>
                <a:gd name="T87" fmla="*/ 1320 h 1320"/>
                <a:gd name="T88" fmla="*/ 684 w 1170"/>
                <a:gd name="T89" fmla="*/ 1259 h 1320"/>
                <a:gd name="T90" fmla="*/ 671 w 1170"/>
                <a:gd name="T91" fmla="*/ 1204 h 1320"/>
                <a:gd name="T92" fmla="*/ 649 w 1170"/>
                <a:gd name="T93" fmla="*/ 1170 h 1320"/>
                <a:gd name="T94" fmla="*/ 630 w 1170"/>
                <a:gd name="T95" fmla="*/ 1112 h 1320"/>
                <a:gd name="T96" fmla="*/ 528 w 1170"/>
                <a:gd name="T97" fmla="*/ 1089 h 1320"/>
                <a:gd name="T98" fmla="*/ 480 w 1170"/>
                <a:gd name="T99" fmla="*/ 1057 h 1320"/>
                <a:gd name="T100" fmla="*/ 408 w 1170"/>
                <a:gd name="T101" fmla="*/ 1120 h 1320"/>
                <a:gd name="T102" fmla="*/ 314 w 1170"/>
                <a:gd name="T103" fmla="*/ 1131 h 1320"/>
                <a:gd name="T104" fmla="*/ 223 w 1170"/>
                <a:gd name="T105" fmla="*/ 1015 h 1320"/>
                <a:gd name="T106" fmla="*/ 184 w 1170"/>
                <a:gd name="T107" fmla="*/ 949 h 1320"/>
                <a:gd name="T108" fmla="*/ 181 w 1170"/>
                <a:gd name="T109" fmla="*/ 832 h 1320"/>
                <a:gd name="T110" fmla="*/ 148 w 1170"/>
                <a:gd name="T111" fmla="*/ 889 h 1320"/>
                <a:gd name="T112" fmla="*/ 117 w 1170"/>
                <a:gd name="T113" fmla="*/ 757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70" h="1320">
                  <a:moveTo>
                    <a:pt x="58" y="755"/>
                  </a:moveTo>
                  <a:lnTo>
                    <a:pt x="4" y="792"/>
                  </a:lnTo>
                  <a:lnTo>
                    <a:pt x="0" y="795"/>
                  </a:lnTo>
                  <a:lnTo>
                    <a:pt x="0" y="792"/>
                  </a:lnTo>
                  <a:lnTo>
                    <a:pt x="1" y="787"/>
                  </a:lnTo>
                  <a:lnTo>
                    <a:pt x="8" y="775"/>
                  </a:lnTo>
                  <a:lnTo>
                    <a:pt x="13" y="730"/>
                  </a:lnTo>
                  <a:lnTo>
                    <a:pt x="19" y="691"/>
                  </a:lnTo>
                  <a:lnTo>
                    <a:pt x="21" y="655"/>
                  </a:lnTo>
                  <a:lnTo>
                    <a:pt x="22" y="644"/>
                  </a:lnTo>
                  <a:lnTo>
                    <a:pt x="28" y="632"/>
                  </a:lnTo>
                  <a:lnTo>
                    <a:pt x="35" y="622"/>
                  </a:lnTo>
                  <a:lnTo>
                    <a:pt x="39" y="612"/>
                  </a:lnTo>
                  <a:lnTo>
                    <a:pt x="39" y="597"/>
                  </a:lnTo>
                  <a:lnTo>
                    <a:pt x="36" y="585"/>
                  </a:lnTo>
                  <a:lnTo>
                    <a:pt x="22" y="558"/>
                  </a:lnTo>
                  <a:lnTo>
                    <a:pt x="18" y="545"/>
                  </a:lnTo>
                  <a:lnTo>
                    <a:pt x="16" y="531"/>
                  </a:lnTo>
                  <a:lnTo>
                    <a:pt x="16" y="519"/>
                  </a:lnTo>
                  <a:lnTo>
                    <a:pt x="22" y="493"/>
                  </a:lnTo>
                  <a:lnTo>
                    <a:pt x="22" y="487"/>
                  </a:lnTo>
                  <a:lnTo>
                    <a:pt x="19" y="476"/>
                  </a:lnTo>
                  <a:lnTo>
                    <a:pt x="19" y="471"/>
                  </a:lnTo>
                  <a:lnTo>
                    <a:pt x="23" y="462"/>
                  </a:lnTo>
                  <a:lnTo>
                    <a:pt x="36" y="449"/>
                  </a:lnTo>
                  <a:lnTo>
                    <a:pt x="40" y="441"/>
                  </a:lnTo>
                  <a:lnTo>
                    <a:pt x="45" y="420"/>
                  </a:lnTo>
                  <a:lnTo>
                    <a:pt x="44" y="403"/>
                  </a:lnTo>
                  <a:lnTo>
                    <a:pt x="49" y="399"/>
                  </a:lnTo>
                  <a:lnTo>
                    <a:pt x="80" y="371"/>
                  </a:lnTo>
                  <a:lnTo>
                    <a:pt x="93" y="371"/>
                  </a:lnTo>
                  <a:lnTo>
                    <a:pt x="106" y="373"/>
                  </a:lnTo>
                  <a:lnTo>
                    <a:pt x="154" y="361"/>
                  </a:lnTo>
                  <a:lnTo>
                    <a:pt x="168" y="352"/>
                  </a:lnTo>
                  <a:lnTo>
                    <a:pt x="181" y="338"/>
                  </a:lnTo>
                  <a:lnTo>
                    <a:pt x="213" y="309"/>
                  </a:lnTo>
                  <a:lnTo>
                    <a:pt x="228" y="305"/>
                  </a:lnTo>
                  <a:lnTo>
                    <a:pt x="232" y="298"/>
                  </a:lnTo>
                  <a:lnTo>
                    <a:pt x="242" y="290"/>
                  </a:lnTo>
                  <a:lnTo>
                    <a:pt x="255" y="283"/>
                  </a:lnTo>
                  <a:lnTo>
                    <a:pt x="281" y="261"/>
                  </a:lnTo>
                  <a:lnTo>
                    <a:pt x="294" y="253"/>
                  </a:lnTo>
                  <a:lnTo>
                    <a:pt x="307" y="249"/>
                  </a:lnTo>
                  <a:lnTo>
                    <a:pt x="318" y="248"/>
                  </a:lnTo>
                  <a:lnTo>
                    <a:pt x="327" y="250"/>
                  </a:lnTo>
                  <a:lnTo>
                    <a:pt x="333" y="257"/>
                  </a:lnTo>
                  <a:lnTo>
                    <a:pt x="339" y="261"/>
                  </a:lnTo>
                  <a:lnTo>
                    <a:pt x="346" y="267"/>
                  </a:lnTo>
                  <a:lnTo>
                    <a:pt x="355" y="266"/>
                  </a:lnTo>
                  <a:lnTo>
                    <a:pt x="427" y="234"/>
                  </a:lnTo>
                  <a:lnTo>
                    <a:pt x="455" y="212"/>
                  </a:lnTo>
                  <a:lnTo>
                    <a:pt x="480" y="200"/>
                  </a:lnTo>
                  <a:lnTo>
                    <a:pt x="507" y="181"/>
                  </a:lnTo>
                  <a:lnTo>
                    <a:pt x="633" y="116"/>
                  </a:lnTo>
                  <a:lnTo>
                    <a:pt x="648" y="107"/>
                  </a:lnTo>
                  <a:lnTo>
                    <a:pt x="660" y="94"/>
                  </a:lnTo>
                  <a:lnTo>
                    <a:pt x="666" y="54"/>
                  </a:lnTo>
                  <a:lnTo>
                    <a:pt x="682" y="23"/>
                  </a:lnTo>
                  <a:lnTo>
                    <a:pt x="710" y="3"/>
                  </a:lnTo>
                  <a:lnTo>
                    <a:pt x="740" y="0"/>
                  </a:lnTo>
                  <a:lnTo>
                    <a:pt x="768" y="13"/>
                  </a:lnTo>
                  <a:lnTo>
                    <a:pt x="785" y="36"/>
                  </a:lnTo>
                  <a:lnTo>
                    <a:pt x="800" y="62"/>
                  </a:lnTo>
                  <a:lnTo>
                    <a:pt x="823" y="83"/>
                  </a:lnTo>
                  <a:lnTo>
                    <a:pt x="851" y="97"/>
                  </a:lnTo>
                  <a:lnTo>
                    <a:pt x="923" y="124"/>
                  </a:lnTo>
                  <a:lnTo>
                    <a:pt x="969" y="134"/>
                  </a:lnTo>
                  <a:lnTo>
                    <a:pt x="986" y="132"/>
                  </a:lnTo>
                  <a:lnTo>
                    <a:pt x="1016" y="115"/>
                  </a:lnTo>
                  <a:lnTo>
                    <a:pt x="1027" y="138"/>
                  </a:lnTo>
                  <a:lnTo>
                    <a:pt x="1007" y="168"/>
                  </a:lnTo>
                  <a:lnTo>
                    <a:pt x="985" y="181"/>
                  </a:lnTo>
                  <a:lnTo>
                    <a:pt x="970" y="196"/>
                  </a:lnTo>
                  <a:lnTo>
                    <a:pt x="959" y="212"/>
                  </a:lnTo>
                  <a:lnTo>
                    <a:pt x="946" y="225"/>
                  </a:lnTo>
                  <a:lnTo>
                    <a:pt x="938" y="263"/>
                  </a:lnTo>
                  <a:lnTo>
                    <a:pt x="946" y="299"/>
                  </a:lnTo>
                  <a:lnTo>
                    <a:pt x="1001" y="421"/>
                  </a:lnTo>
                  <a:lnTo>
                    <a:pt x="1024" y="454"/>
                  </a:lnTo>
                  <a:lnTo>
                    <a:pt x="1044" y="536"/>
                  </a:lnTo>
                  <a:lnTo>
                    <a:pt x="1067" y="569"/>
                  </a:lnTo>
                  <a:lnTo>
                    <a:pt x="1082" y="583"/>
                  </a:lnTo>
                  <a:lnTo>
                    <a:pt x="1098" y="592"/>
                  </a:lnTo>
                  <a:lnTo>
                    <a:pt x="1121" y="629"/>
                  </a:lnTo>
                  <a:lnTo>
                    <a:pt x="1138" y="687"/>
                  </a:lnTo>
                  <a:lnTo>
                    <a:pt x="1146" y="700"/>
                  </a:lnTo>
                  <a:lnTo>
                    <a:pt x="1156" y="701"/>
                  </a:lnTo>
                  <a:lnTo>
                    <a:pt x="1165" y="707"/>
                  </a:lnTo>
                  <a:lnTo>
                    <a:pt x="1170" y="729"/>
                  </a:lnTo>
                  <a:lnTo>
                    <a:pt x="1168" y="749"/>
                  </a:lnTo>
                  <a:lnTo>
                    <a:pt x="1164" y="758"/>
                  </a:lnTo>
                  <a:lnTo>
                    <a:pt x="1161" y="761"/>
                  </a:lnTo>
                  <a:lnTo>
                    <a:pt x="1147" y="764"/>
                  </a:lnTo>
                  <a:lnTo>
                    <a:pt x="1137" y="768"/>
                  </a:lnTo>
                  <a:lnTo>
                    <a:pt x="1124" y="775"/>
                  </a:lnTo>
                  <a:lnTo>
                    <a:pt x="1113" y="784"/>
                  </a:lnTo>
                  <a:lnTo>
                    <a:pt x="1112" y="782"/>
                  </a:lnTo>
                  <a:lnTo>
                    <a:pt x="1107" y="786"/>
                  </a:lnTo>
                  <a:lnTo>
                    <a:pt x="1105" y="792"/>
                  </a:lnTo>
                  <a:lnTo>
                    <a:pt x="1101" y="796"/>
                  </a:lnTo>
                  <a:lnTo>
                    <a:pt x="1082" y="808"/>
                  </a:lnTo>
                  <a:lnTo>
                    <a:pt x="1069" y="822"/>
                  </a:lnTo>
                  <a:lnTo>
                    <a:pt x="1044" y="816"/>
                  </a:lnTo>
                  <a:lnTo>
                    <a:pt x="1022" y="781"/>
                  </a:lnTo>
                  <a:lnTo>
                    <a:pt x="1005" y="764"/>
                  </a:lnTo>
                  <a:lnTo>
                    <a:pt x="985" y="758"/>
                  </a:lnTo>
                  <a:lnTo>
                    <a:pt x="972" y="770"/>
                  </a:lnTo>
                  <a:lnTo>
                    <a:pt x="960" y="787"/>
                  </a:lnTo>
                  <a:lnTo>
                    <a:pt x="954" y="792"/>
                  </a:lnTo>
                  <a:lnTo>
                    <a:pt x="949" y="798"/>
                  </a:lnTo>
                  <a:lnTo>
                    <a:pt x="950" y="812"/>
                  </a:lnTo>
                  <a:lnTo>
                    <a:pt x="917" y="834"/>
                  </a:lnTo>
                  <a:lnTo>
                    <a:pt x="875" y="823"/>
                  </a:lnTo>
                  <a:lnTo>
                    <a:pt x="865" y="852"/>
                  </a:lnTo>
                  <a:lnTo>
                    <a:pt x="862" y="892"/>
                  </a:lnTo>
                  <a:lnTo>
                    <a:pt x="860" y="910"/>
                  </a:lnTo>
                  <a:lnTo>
                    <a:pt x="855" y="927"/>
                  </a:lnTo>
                  <a:lnTo>
                    <a:pt x="844" y="942"/>
                  </a:lnTo>
                  <a:lnTo>
                    <a:pt x="843" y="960"/>
                  </a:lnTo>
                  <a:lnTo>
                    <a:pt x="856" y="974"/>
                  </a:lnTo>
                  <a:lnTo>
                    <a:pt x="873" y="985"/>
                  </a:lnTo>
                  <a:lnTo>
                    <a:pt x="887" y="1004"/>
                  </a:lnTo>
                  <a:lnTo>
                    <a:pt x="897" y="1023"/>
                  </a:lnTo>
                  <a:lnTo>
                    <a:pt x="909" y="1036"/>
                  </a:lnTo>
                  <a:lnTo>
                    <a:pt x="912" y="1054"/>
                  </a:lnTo>
                  <a:lnTo>
                    <a:pt x="870" y="1278"/>
                  </a:lnTo>
                  <a:lnTo>
                    <a:pt x="852" y="1281"/>
                  </a:lnTo>
                  <a:lnTo>
                    <a:pt x="833" y="1282"/>
                  </a:lnTo>
                  <a:lnTo>
                    <a:pt x="814" y="1290"/>
                  </a:lnTo>
                  <a:lnTo>
                    <a:pt x="796" y="1301"/>
                  </a:lnTo>
                  <a:lnTo>
                    <a:pt x="758" y="1310"/>
                  </a:lnTo>
                  <a:lnTo>
                    <a:pt x="682" y="1320"/>
                  </a:lnTo>
                  <a:lnTo>
                    <a:pt x="644" y="1318"/>
                  </a:lnTo>
                  <a:lnTo>
                    <a:pt x="661" y="1290"/>
                  </a:lnTo>
                  <a:lnTo>
                    <a:pt x="684" y="1259"/>
                  </a:lnTo>
                  <a:lnTo>
                    <a:pt x="677" y="1222"/>
                  </a:lnTo>
                  <a:lnTo>
                    <a:pt x="672" y="1213"/>
                  </a:lnTo>
                  <a:lnTo>
                    <a:pt x="671" y="1204"/>
                  </a:lnTo>
                  <a:lnTo>
                    <a:pt x="671" y="1191"/>
                  </a:lnTo>
                  <a:lnTo>
                    <a:pt x="666" y="1181"/>
                  </a:lnTo>
                  <a:lnTo>
                    <a:pt x="649" y="1170"/>
                  </a:lnTo>
                  <a:lnTo>
                    <a:pt x="631" y="1159"/>
                  </a:lnTo>
                  <a:lnTo>
                    <a:pt x="630" y="1147"/>
                  </a:lnTo>
                  <a:lnTo>
                    <a:pt x="630" y="1112"/>
                  </a:lnTo>
                  <a:lnTo>
                    <a:pt x="608" y="1082"/>
                  </a:lnTo>
                  <a:lnTo>
                    <a:pt x="547" y="1081"/>
                  </a:lnTo>
                  <a:lnTo>
                    <a:pt x="528" y="1089"/>
                  </a:lnTo>
                  <a:lnTo>
                    <a:pt x="510" y="1099"/>
                  </a:lnTo>
                  <a:lnTo>
                    <a:pt x="492" y="1089"/>
                  </a:lnTo>
                  <a:lnTo>
                    <a:pt x="480" y="1057"/>
                  </a:lnTo>
                  <a:lnTo>
                    <a:pt x="459" y="1042"/>
                  </a:lnTo>
                  <a:lnTo>
                    <a:pt x="433" y="1057"/>
                  </a:lnTo>
                  <a:lnTo>
                    <a:pt x="408" y="1120"/>
                  </a:lnTo>
                  <a:lnTo>
                    <a:pt x="383" y="1141"/>
                  </a:lnTo>
                  <a:lnTo>
                    <a:pt x="348" y="1142"/>
                  </a:lnTo>
                  <a:lnTo>
                    <a:pt x="314" y="1131"/>
                  </a:lnTo>
                  <a:lnTo>
                    <a:pt x="270" y="1092"/>
                  </a:lnTo>
                  <a:lnTo>
                    <a:pt x="243" y="1042"/>
                  </a:lnTo>
                  <a:lnTo>
                    <a:pt x="223" y="1015"/>
                  </a:lnTo>
                  <a:lnTo>
                    <a:pt x="197" y="994"/>
                  </a:lnTo>
                  <a:lnTo>
                    <a:pt x="185" y="962"/>
                  </a:lnTo>
                  <a:lnTo>
                    <a:pt x="184" y="949"/>
                  </a:lnTo>
                  <a:lnTo>
                    <a:pt x="207" y="886"/>
                  </a:lnTo>
                  <a:lnTo>
                    <a:pt x="204" y="832"/>
                  </a:lnTo>
                  <a:lnTo>
                    <a:pt x="181" y="832"/>
                  </a:lnTo>
                  <a:lnTo>
                    <a:pt x="171" y="859"/>
                  </a:lnTo>
                  <a:lnTo>
                    <a:pt x="165" y="892"/>
                  </a:lnTo>
                  <a:lnTo>
                    <a:pt x="148" y="889"/>
                  </a:lnTo>
                  <a:lnTo>
                    <a:pt x="137" y="855"/>
                  </a:lnTo>
                  <a:lnTo>
                    <a:pt x="134" y="786"/>
                  </a:lnTo>
                  <a:lnTo>
                    <a:pt x="117" y="757"/>
                  </a:lnTo>
                  <a:lnTo>
                    <a:pt x="58" y="755"/>
                  </a:lnTo>
                  <a:close/>
                </a:path>
              </a:pathLst>
            </a:custGeom>
            <a:noFill/>
            <a:ln w="6">
              <a:solidFill>
                <a:srgbClr val="6C6D7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Freeform 59"/>
            <p:cNvSpPr>
              <a:spLocks/>
            </p:cNvSpPr>
            <p:nvPr/>
          </p:nvSpPr>
          <p:spPr bwMode="auto">
            <a:xfrm>
              <a:off x="6048375" y="4497388"/>
              <a:ext cx="249238" cy="354013"/>
            </a:xfrm>
            <a:custGeom>
              <a:avLst/>
              <a:gdLst>
                <a:gd name="T0" fmla="*/ 82 w 470"/>
                <a:gd name="T1" fmla="*/ 636 h 670"/>
                <a:gd name="T2" fmla="*/ 20 w 470"/>
                <a:gd name="T3" fmla="*/ 667 h 670"/>
                <a:gd name="T4" fmla="*/ 5 w 470"/>
                <a:gd name="T5" fmla="*/ 625 h 670"/>
                <a:gd name="T6" fmla="*/ 14 w 470"/>
                <a:gd name="T7" fmla="*/ 593 h 670"/>
                <a:gd name="T8" fmla="*/ 50 w 470"/>
                <a:gd name="T9" fmla="*/ 538 h 670"/>
                <a:gd name="T10" fmla="*/ 53 w 470"/>
                <a:gd name="T11" fmla="*/ 528 h 670"/>
                <a:gd name="T12" fmla="*/ 53 w 470"/>
                <a:gd name="T13" fmla="*/ 511 h 670"/>
                <a:gd name="T14" fmla="*/ 58 w 470"/>
                <a:gd name="T15" fmla="*/ 447 h 670"/>
                <a:gd name="T16" fmla="*/ 73 w 470"/>
                <a:gd name="T17" fmla="*/ 423 h 670"/>
                <a:gd name="T18" fmla="*/ 89 w 470"/>
                <a:gd name="T19" fmla="*/ 418 h 670"/>
                <a:gd name="T20" fmla="*/ 95 w 470"/>
                <a:gd name="T21" fmla="*/ 405 h 670"/>
                <a:gd name="T22" fmla="*/ 95 w 470"/>
                <a:gd name="T23" fmla="*/ 368 h 670"/>
                <a:gd name="T24" fmla="*/ 85 w 470"/>
                <a:gd name="T25" fmla="*/ 344 h 670"/>
                <a:gd name="T26" fmla="*/ 79 w 470"/>
                <a:gd name="T27" fmla="*/ 311 h 670"/>
                <a:gd name="T28" fmla="*/ 66 w 470"/>
                <a:gd name="T29" fmla="*/ 248 h 670"/>
                <a:gd name="T30" fmla="*/ 45 w 470"/>
                <a:gd name="T31" fmla="*/ 169 h 670"/>
                <a:gd name="T32" fmla="*/ 50 w 470"/>
                <a:gd name="T33" fmla="*/ 148 h 670"/>
                <a:gd name="T34" fmla="*/ 81 w 470"/>
                <a:gd name="T35" fmla="*/ 153 h 670"/>
                <a:gd name="T36" fmla="*/ 117 w 470"/>
                <a:gd name="T37" fmla="*/ 130 h 670"/>
                <a:gd name="T38" fmla="*/ 144 w 470"/>
                <a:gd name="T39" fmla="*/ 40 h 670"/>
                <a:gd name="T40" fmla="*/ 192 w 470"/>
                <a:gd name="T41" fmla="*/ 18 h 670"/>
                <a:gd name="T42" fmla="*/ 199 w 470"/>
                <a:gd name="T43" fmla="*/ 41 h 670"/>
                <a:gd name="T44" fmla="*/ 268 w 470"/>
                <a:gd name="T45" fmla="*/ 55 h 670"/>
                <a:gd name="T46" fmla="*/ 307 w 470"/>
                <a:gd name="T47" fmla="*/ 67 h 670"/>
                <a:gd name="T48" fmla="*/ 269 w 470"/>
                <a:gd name="T49" fmla="*/ 145 h 670"/>
                <a:gd name="T50" fmla="*/ 259 w 470"/>
                <a:gd name="T51" fmla="*/ 209 h 670"/>
                <a:gd name="T52" fmla="*/ 288 w 470"/>
                <a:gd name="T53" fmla="*/ 215 h 670"/>
                <a:gd name="T54" fmla="*/ 311 w 470"/>
                <a:gd name="T55" fmla="*/ 238 h 670"/>
                <a:gd name="T56" fmla="*/ 334 w 470"/>
                <a:gd name="T57" fmla="*/ 290 h 670"/>
                <a:gd name="T58" fmla="*/ 332 w 470"/>
                <a:gd name="T59" fmla="*/ 300 h 670"/>
                <a:gd name="T60" fmla="*/ 326 w 470"/>
                <a:gd name="T61" fmla="*/ 313 h 670"/>
                <a:gd name="T62" fmla="*/ 323 w 470"/>
                <a:gd name="T63" fmla="*/ 333 h 670"/>
                <a:gd name="T64" fmla="*/ 338 w 470"/>
                <a:gd name="T65" fmla="*/ 337 h 670"/>
                <a:gd name="T66" fmla="*/ 358 w 470"/>
                <a:gd name="T67" fmla="*/ 337 h 670"/>
                <a:gd name="T68" fmla="*/ 375 w 470"/>
                <a:gd name="T69" fmla="*/ 364 h 670"/>
                <a:gd name="T70" fmla="*/ 379 w 470"/>
                <a:gd name="T71" fmla="*/ 403 h 670"/>
                <a:gd name="T72" fmla="*/ 395 w 470"/>
                <a:gd name="T73" fmla="*/ 439 h 670"/>
                <a:gd name="T74" fmla="*/ 428 w 470"/>
                <a:gd name="T75" fmla="*/ 458 h 670"/>
                <a:gd name="T76" fmla="*/ 450 w 470"/>
                <a:gd name="T77" fmla="*/ 454 h 670"/>
                <a:gd name="T78" fmla="*/ 464 w 470"/>
                <a:gd name="T79" fmla="*/ 466 h 670"/>
                <a:gd name="T80" fmla="*/ 429 w 470"/>
                <a:gd name="T81" fmla="*/ 489 h 670"/>
                <a:gd name="T82" fmla="*/ 374 w 470"/>
                <a:gd name="T83" fmla="*/ 532 h 670"/>
                <a:gd name="T84" fmla="*/ 293 w 470"/>
                <a:gd name="T85" fmla="*/ 528 h 670"/>
                <a:gd name="T86" fmla="*/ 237 w 470"/>
                <a:gd name="T87" fmla="*/ 537 h 670"/>
                <a:gd name="T88" fmla="*/ 205 w 470"/>
                <a:gd name="T89" fmla="*/ 578 h 670"/>
                <a:gd name="T90" fmla="*/ 155 w 470"/>
                <a:gd name="T91" fmla="*/ 634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670">
                  <a:moveTo>
                    <a:pt x="129" y="622"/>
                  </a:moveTo>
                  <a:lnTo>
                    <a:pt x="82" y="636"/>
                  </a:lnTo>
                  <a:lnTo>
                    <a:pt x="39" y="670"/>
                  </a:lnTo>
                  <a:lnTo>
                    <a:pt x="20" y="667"/>
                  </a:lnTo>
                  <a:lnTo>
                    <a:pt x="0" y="651"/>
                  </a:lnTo>
                  <a:lnTo>
                    <a:pt x="5" y="625"/>
                  </a:lnTo>
                  <a:lnTo>
                    <a:pt x="8" y="609"/>
                  </a:lnTo>
                  <a:lnTo>
                    <a:pt x="14" y="593"/>
                  </a:lnTo>
                  <a:lnTo>
                    <a:pt x="26" y="572"/>
                  </a:lnTo>
                  <a:lnTo>
                    <a:pt x="50" y="538"/>
                  </a:lnTo>
                  <a:lnTo>
                    <a:pt x="53" y="534"/>
                  </a:lnTo>
                  <a:lnTo>
                    <a:pt x="53" y="528"/>
                  </a:lnTo>
                  <a:lnTo>
                    <a:pt x="53" y="517"/>
                  </a:lnTo>
                  <a:lnTo>
                    <a:pt x="53" y="511"/>
                  </a:lnTo>
                  <a:lnTo>
                    <a:pt x="62" y="480"/>
                  </a:lnTo>
                  <a:lnTo>
                    <a:pt x="58" y="447"/>
                  </a:lnTo>
                  <a:lnTo>
                    <a:pt x="63" y="433"/>
                  </a:lnTo>
                  <a:lnTo>
                    <a:pt x="73" y="423"/>
                  </a:lnTo>
                  <a:lnTo>
                    <a:pt x="82" y="421"/>
                  </a:lnTo>
                  <a:lnTo>
                    <a:pt x="89" y="418"/>
                  </a:lnTo>
                  <a:lnTo>
                    <a:pt x="93" y="411"/>
                  </a:lnTo>
                  <a:lnTo>
                    <a:pt x="95" y="405"/>
                  </a:lnTo>
                  <a:lnTo>
                    <a:pt x="97" y="376"/>
                  </a:lnTo>
                  <a:lnTo>
                    <a:pt x="95" y="368"/>
                  </a:lnTo>
                  <a:lnTo>
                    <a:pt x="93" y="361"/>
                  </a:lnTo>
                  <a:lnTo>
                    <a:pt x="85" y="344"/>
                  </a:lnTo>
                  <a:lnTo>
                    <a:pt x="82" y="336"/>
                  </a:lnTo>
                  <a:lnTo>
                    <a:pt x="79" y="311"/>
                  </a:lnTo>
                  <a:lnTo>
                    <a:pt x="69" y="282"/>
                  </a:lnTo>
                  <a:lnTo>
                    <a:pt x="66" y="248"/>
                  </a:lnTo>
                  <a:lnTo>
                    <a:pt x="48" y="187"/>
                  </a:lnTo>
                  <a:lnTo>
                    <a:pt x="45" y="169"/>
                  </a:lnTo>
                  <a:lnTo>
                    <a:pt x="45" y="150"/>
                  </a:lnTo>
                  <a:lnTo>
                    <a:pt x="50" y="148"/>
                  </a:lnTo>
                  <a:lnTo>
                    <a:pt x="65" y="150"/>
                  </a:lnTo>
                  <a:lnTo>
                    <a:pt x="81" y="153"/>
                  </a:lnTo>
                  <a:lnTo>
                    <a:pt x="96" y="151"/>
                  </a:lnTo>
                  <a:lnTo>
                    <a:pt x="117" y="130"/>
                  </a:lnTo>
                  <a:lnTo>
                    <a:pt x="130" y="69"/>
                  </a:lnTo>
                  <a:lnTo>
                    <a:pt x="144" y="40"/>
                  </a:lnTo>
                  <a:lnTo>
                    <a:pt x="186" y="0"/>
                  </a:lnTo>
                  <a:lnTo>
                    <a:pt x="192" y="18"/>
                  </a:lnTo>
                  <a:lnTo>
                    <a:pt x="191" y="38"/>
                  </a:lnTo>
                  <a:lnTo>
                    <a:pt x="199" y="41"/>
                  </a:lnTo>
                  <a:lnTo>
                    <a:pt x="234" y="40"/>
                  </a:lnTo>
                  <a:lnTo>
                    <a:pt x="268" y="55"/>
                  </a:lnTo>
                  <a:lnTo>
                    <a:pt x="288" y="59"/>
                  </a:lnTo>
                  <a:lnTo>
                    <a:pt x="307" y="67"/>
                  </a:lnTo>
                  <a:lnTo>
                    <a:pt x="304" y="108"/>
                  </a:lnTo>
                  <a:lnTo>
                    <a:pt x="269" y="145"/>
                  </a:lnTo>
                  <a:lnTo>
                    <a:pt x="253" y="193"/>
                  </a:lnTo>
                  <a:lnTo>
                    <a:pt x="259" y="209"/>
                  </a:lnTo>
                  <a:lnTo>
                    <a:pt x="267" y="212"/>
                  </a:lnTo>
                  <a:lnTo>
                    <a:pt x="288" y="215"/>
                  </a:lnTo>
                  <a:lnTo>
                    <a:pt x="298" y="221"/>
                  </a:lnTo>
                  <a:lnTo>
                    <a:pt x="311" y="238"/>
                  </a:lnTo>
                  <a:lnTo>
                    <a:pt x="331" y="283"/>
                  </a:lnTo>
                  <a:lnTo>
                    <a:pt x="334" y="290"/>
                  </a:lnTo>
                  <a:lnTo>
                    <a:pt x="335" y="295"/>
                  </a:lnTo>
                  <a:lnTo>
                    <a:pt x="332" y="300"/>
                  </a:lnTo>
                  <a:lnTo>
                    <a:pt x="326" y="302"/>
                  </a:lnTo>
                  <a:lnTo>
                    <a:pt x="326" y="313"/>
                  </a:lnTo>
                  <a:lnTo>
                    <a:pt x="325" y="325"/>
                  </a:lnTo>
                  <a:lnTo>
                    <a:pt x="323" y="333"/>
                  </a:lnTo>
                  <a:lnTo>
                    <a:pt x="330" y="341"/>
                  </a:lnTo>
                  <a:lnTo>
                    <a:pt x="338" y="337"/>
                  </a:lnTo>
                  <a:lnTo>
                    <a:pt x="348" y="330"/>
                  </a:lnTo>
                  <a:lnTo>
                    <a:pt x="358" y="337"/>
                  </a:lnTo>
                  <a:lnTo>
                    <a:pt x="360" y="352"/>
                  </a:lnTo>
                  <a:lnTo>
                    <a:pt x="375" y="364"/>
                  </a:lnTo>
                  <a:lnTo>
                    <a:pt x="372" y="385"/>
                  </a:lnTo>
                  <a:lnTo>
                    <a:pt x="379" y="403"/>
                  </a:lnTo>
                  <a:lnTo>
                    <a:pt x="389" y="420"/>
                  </a:lnTo>
                  <a:lnTo>
                    <a:pt x="395" y="439"/>
                  </a:lnTo>
                  <a:lnTo>
                    <a:pt x="409" y="454"/>
                  </a:lnTo>
                  <a:lnTo>
                    <a:pt x="428" y="458"/>
                  </a:lnTo>
                  <a:lnTo>
                    <a:pt x="444" y="453"/>
                  </a:lnTo>
                  <a:lnTo>
                    <a:pt x="450" y="454"/>
                  </a:lnTo>
                  <a:lnTo>
                    <a:pt x="460" y="460"/>
                  </a:lnTo>
                  <a:lnTo>
                    <a:pt x="464" y="466"/>
                  </a:lnTo>
                  <a:lnTo>
                    <a:pt x="470" y="467"/>
                  </a:lnTo>
                  <a:lnTo>
                    <a:pt x="429" y="489"/>
                  </a:lnTo>
                  <a:lnTo>
                    <a:pt x="400" y="525"/>
                  </a:lnTo>
                  <a:lnTo>
                    <a:pt x="374" y="532"/>
                  </a:lnTo>
                  <a:lnTo>
                    <a:pt x="349" y="539"/>
                  </a:lnTo>
                  <a:lnTo>
                    <a:pt x="293" y="528"/>
                  </a:lnTo>
                  <a:lnTo>
                    <a:pt x="264" y="532"/>
                  </a:lnTo>
                  <a:lnTo>
                    <a:pt x="237" y="537"/>
                  </a:lnTo>
                  <a:lnTo>
                    <a:pt x="212" y="552"/>
                  </a:lnTo>
                  <a:lnTo>
                    <a:pt x="205" y="578"/>
                  </a:lnTo>
                  <a:lnTo>
                    <a:pt x="181" y="628"/>
                  </a:lnTo>
                  <a:lnTo>
                    <a:pt x="155" y="634"/>
                  </a:lnTo>
                  <a:lnTo>
                    <a:pt x="129" y="622"/>
                  </a:lnTo>
                  <a:close/>
                </a:path>
              </a:pathLst>
            </a:custGeom>
            <a:solidFill>
              <a:srgbClr val="E6E6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60"/>
            <p:cNvSpPr>
              <a:spLocks/>
            </p:cNvSpPr>
            <p:nvPr/>
          </p:nvSpPr>
          <p:spPr bwMode="auto">
            <a:xfrm>
              <a:off x="6048375" y="4497388"/>
              <a:ext cx="249238" cy="354013"/>
            </a:xfrm>
            <a:custGeom>
              <a:avLst/>
              <a:gdLst>
                <a:gd name="T0" fmla="*/ 82 w 470"/>
                <a:gd name="T1" fmla="*/ 636 h 670"/>
                <a:gd name="T2" fmla="*/ 20 w 470"/>
                <a:gd name="T3" fmla="*/ 667 h 670"/>
                <a:gd name="T4" fmla="*/ 5 w 470"/>
                <a:gd name="T5" fmla="*/ 625 h 670"/>
                <a:gd name="T6" fmla="*/ 14 w 470"/>
                <a:gd name="T7" fmla="*/ 593 h 670"/>
                <a:gd name="T8" fmla="*/ 50 w 470"/>
                <a:gd name="T9" fmla="*/ 538 h 670"/>
                <a:gd name="T10" fmla="*/ 53 w 470"/>
                <a:gd name="T11" fmla="*/ 528 h 670"/>
                <a:gd name="T12" fmla="*/ 53 w 470"/>
                <a:gd name="T13" fmla="*/ 511 h 670"/>
                <a:gd name="T14" fmla="*/ 58 w 470"/>
                <a:gd name="T15" fmla="*/ 447 h 670"/>
                <a:gd name="T16" fmla="*/ 73 w 470"/>
                <a:gd name="T17" fmla="*/ 423 h 670"/>
                <a:gd name="T18" fmla="*/ 89 w 470"/>
                <a:gd name="T19" fmla="*/ 418 h 670"/>
                <a:gd name="T20" fmla="*/ 95 w 470"/>
                <a:gd name="T21" fmla="*/ 405 h 670"/>
                <a:gd name="T22" fmla="*/ 95 w 470"/>
                <a:gd name="T23" fmla="*/ 368 h 670"/>
                <a:gd name="T24" fmla="*/ 85 w 470"/>
                <a:gd name="T25" fmla="*/ 344 h 670"/>
                <a:gd name="T26" fmla="*/ 79 w 470"/>
                <a:gd name="T27" fmla="*/ 311 h 670"/>
                <a:gd name="T28" fmla="*/ 66 w 470"/>
                <a:gd name="T29" fmla="*/ 248 h 670"/>
                <a:gd name="T30" fmla="*/ 45 w 470"/>
                <a:gd name="T31" fmla="*/ 169 h 670"/>
                <a:gd name="T32" fmla="*/ 50 w 470"/>
                <a:gd name="T33" fmla="*/ 148 h 670"/>
                <a:gd name="T34" fmla="*/ 81 w 470"/>
                <a:gd name="T35" fmla="*/ 153 h 670"/>
                <a:gd name="T36" fmla="*/ 117 w 470"/>
                <a:gd name="T37" fmla="*/ 130 h 670"/>
                <a:gd name="T38" fmla="*/ 144 w 470"/>
                <a:gd name="T39" fmla="*/ 40 h 670"/>
                <a:gd name="T40" fmla="*/ 192 w 470"/>
                <a:gd name="T41" fmla="*/ 18 h 670"/>
                <a:gd name="T42" fmla="*/ 199 w 470"/>
                <a:gd name="T43" fmla="*/ 41 h 670"/>
                <a:gd name="T44" fmla="*/ 268 w 470"/>
                <a:gd name="T45" fmla="*/ 55 h 670"/>
                <a:gd name="T46" fmla="*/ 307 w 470"/>
                <a:gd name="T47" fmla="*/ 67 h 670"/>
                <a:gd name="T48" fmla="*/ 269 w 470"/>
                <a:gd name="T49" fmla="*/ 145 h 670"/>
                <a:gd name="T50" fmla="*/ 259 w 470"/>
                <a:gd name="T51" fmla="*/ 209 h 670"/>
                <a:gd name="T52" fmla="*/ 288 w 470"/>
                <a:gd name="T53" fmla="*/ 215 h 670"/>
                <a:gd name="T54" fmla="*/ 311 w 470"/>
                <a:gd name="T55" fmla="*/ 238 h 670"/>
                <a:gd name="T56" fmla="*/ 334 w 470"/>
                <a:gd name="T57" fmla="*/ 290 h 670"/>
                <a:gd name="T58" fmla="*/ 332 w 470"/>
                <a:gd name="T59" fmla="*/ 300 h 670"/>
                <a:gd name="T60" fmla="*/ 326 w 470"/>
                <a:gd name="T61" fmla="*/ 313 h 670"/>
                <a:gd name="T62" fmla="*/ 323 w 470"/>
                <a:gd name="T63" fmla="*/ 333 h 670"/>
                <a:gd name="T64" fmla="*/ 338 w 470"/>
                <a:gd name="T65" fmla="*/ 337 h 670"/>
                <a:gd name="T66" fmla="*/ 358 w 470"/>
                <a:gd name="T67" fmla="*/ 337 h 670"/>
                <a:gd name="T68" fmla="*/ 375 w 470"/>
                <a:gd name="T69" fmla="*/ 364 h 670"/>
                <a:gd name="T70" fmla="*/ 379 w 470"/>
                <a:gd name="T71" fmla="*/ 403 h 670"/>
                <a:gd name="T72" fmla="*/ 395 w 470"/>
                <a:gd name="T73" fmla="*/ 439 h 670"/>
                <a:gd name="T74" fmla="*/ 428 w 470"/>
                <a:gd name="T75" fmla="*/ 458 h 670"/>
                <a:gd name="T76" fmla="*/ 450 w 470"/>
                <a:gd name="T77" fmla="*/ 454 h 670"/>
                <a:gd name="T78" fmla="*/ 464 w 470"/>
                <a:gd name="T79" fmla="*/ 466 h 670"/>
                <a:gd name="T80" fmla="*/ 429 w 470"/>
                <a:gd name="T81" fmla="*/ 489 h 670"/>
                <a:gd name="T82" fmla="*/ 374 w 470"/>
                <a:gd name="T83" fmla="*/ 532 h 670"/>
                <a:gd name="T84" fmla="*/ 293 w 470"/>
                <a:gd name="T85" fmla="*/ 528 h 670"/>
                <a:gd name="T86" fmla="*/ 237 w 470"/>
                <a:gd name="T87" fmla="*/ 537 h 670"/>
                <a:gd name="T88" fmla="*/ 205 w 470"/>
                <a:gd name="T89" fmla="*/ 578 h 670"/>
                <a:gd name="T90" fmla="*/ 155 w 470"/>
                <a:gd name="T91" fmla="*/ 634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670">
                  <a:moveTo>
                    <a:pt x="129" y="622"/>
                  </a:moveTo>
                  <a:lnTo>
                    <a:pt x="82" y="636"/>
                  </a:lnTo>
                  <a:lnTo>
                    <a:pt x="39" y="670"/>
                  </a:lnTo>
                  <a:lnTo>
                    <a:pt x="20" y="667"/>
                  </a:lnTo>
                  <a:lnTo>
                    <a:pt x="0" y="651"/>
                  </a:lnTo>
                  <a:lnTo>
                    <a:pt x="5" y="625"/>
                  </a:lnTo>
                  <a:lnTo>
                    <a:pt x="8" y="609"/>
                  </a:lnTo>
                  <a:lnTo>
                    <a:pt x="14" y="593"/>
                  </a:lnTo>
                  <a:lnTo>
                    <a:pt x="26" y="572"/>
                  </a:lnTo>
                  <a:lnTo>
                    <a:pt x="50" y="538"/>
                  </a:lnTo>
                  <a:lnTo>
                    <a:pt x="53" y="534"/>
                  </a:lnTo>
                  <a:lnTo>
                    <a:pt x="53" y="528"/>
                  </a:lnTo>
                  <a:lnTo>
                    <a:pt x="53" y="517"/>
                  </a:lnTo>
                  <a:lnTo>
                    <a:pt x="53" y="511"/>
                  </a:lnTo>
                  <a:lnTo>
                    <a:pt x="62" y="480"/>
                  </a:lnTo>
                  <a:lnTo>
                    <a:pt x="58" y="447"/>
                  </a:lnTo>
                  <a:lnTo>
                    <a:pt x="63" y="433"/>
                  </a:lnTo>
                  <a:lnTo>
                    <a:pt x="73" y="423"/>
                  </a:lnTo>
                  <a:lnTo>
                    <a:pt x="82" y="421"/>
                  </a:lnTo>
                  <a:lnTo>
                    <a:pt x="89" y="418"/>
                  </a:lnTo>
                  <a:lnTo>
                    <a:pt x="93" y="411"/>
                  </a:lnTo>
                  <a:lnTo>
                    <a:pt x="95" y="405"/>
                  </a:lnTo>
                  <a:lnTo>
                    <a:pt x="97" y="376"/>
                  </a:lnTo>
                  <a:lnTo>
                    <a:pt x="95" y="368"/>
                  </a:lnTo>
                  <a:lnTo>
                    <a:pt x="93" y="361"/>
                  </a:lnTo>
                  <a:lnTo>
                    <a:pt x="85" y="344"/>
                  </a:lnTo>
                  <a:lnTo>
                    <a:pt x="82" y="336"/>
                  </a:lnTo>
                  <a:lnTo>
                    <a:pt x="79" y="311"/>
                  </a:lnTo>
                  <a:lnTo>
                    <a:pt x="69" y="282"/>
                  </a:lnTo>
                  <a:lnTo>
                    <a:pt x="66" y="248"/>
                  </a:lnTo>
                  <a:lnTo>
                    <a:pt x="48" y="187"/>
                  </a:lnTo>
                  <a:lnTo>
                    <a:pt x="45" y="169"/>
                  </a:lnTo>
                  <a:lnTo>
                    <a:pt x="45" y="150"/>
                  </a:lnTo>
                  <a:lnTo>
                    <a:pt x="50" y="148"/>
                  </a:lnTo>
                  <a:lnTo>
                    <a:pt x="65" y="150"/>
                  </a:lnTo>
                  <a:lnTo>
                    <a:pt x="81" y="153"/>
                  </a:lnTo>
                  <a:lnTo>
                    <a:pt x="96" y="151"/>
                  </a:lnTo>
                  <a:lnTo>
                    <a:pt x="117" y="130"/>
                  </a:lnTo>
                  <a:lnTo>
                    <a:pt x="130" y="69"/>
                  </a:lnTo>
                  <a:lnTo>
                    <a:pt x="144" y="40"/>
                  </a:lnTo>
                  <a:lnTo>
                    <a:pt x="186" y="0"/>
                  </a:lnTo>
                  <a:lnTo>
                    <a:pt x="192" y="18"/>
                  </a:lnTo>
                  <a:lnTo>
                    <a:pt x="191" y="38"/>
                  </a:lnTo>
                  <a:lnTo>
                    <a:pt x="199" y="41"/>
                  </a:lnTo>
                  <a:lnTo>
                    <a:pt x="234" y="40"/>
                  </a:lnTo>
                  <a:lnTo>
                    <a:pt x="268" y="55"/>
                  </a:lnTo>
                  <a:lnTo>
                    <a:pt x="288" y="59"/>
                  </a:lnTo>
                  <a:lnTo>
                    <a:pt x="307" y="67"/>
                  </a:lnTo>
                  <a:lnTo>
                    <a:pt x="304" y="108"/>
                  </a:lnTo>
                  <a:lnTo>
                    <a:pt x="269" y="145"/>
                  </a:lnTo>
                  <a:lnTo>
                    <a:pt x="253" y="193"/>
                  </a:lnTo>
                  <a:lnTo>
                    <a:pt x="259" y="209"/>
                  </a:lnTo>
                  <a:lnTo>
                    <a:pt x="267" y="212"/>
                  </a:lnTo>
                  <a:lnTo>
                    <a:pt x="288" y="215"/>
                  </a:lnTo>
                  <a:lnTo>
                    <a:pt x="298" y="221"/>
                  </a:lnTo>
                  <a:lnTo>
                    <a:pt x="311" y="238"/>
                  </a:lnTo>
                  <a:lnTo>
                    <a:pt x="331" y="283"/>
                  </a:lnTo>
                  <a:lnTo>
                    <a:pt x="334" y="290"/>
                  </a:lnTo>
                  <a:lnTo>
                    <a:pt x="335" y="295"/>
                  </a:lnTo>
                  <a:lnTo>
                    <a:pt x="332" y="300"/>
                  </a:lnTo>
                  <a:lnTo>
                    <a:pt x="326" y="302"/>
                  </a:lnTo>
                  <a:lnTo>
                    <a:pt x="326" y="313"/>
                  </a:lnTo>
                  <a:lnTo>
                    <a:pt x="325" y="325"/>
                  </a:lnTo>
                  <a:lnTo>
                    <a:pt x="323" y="333"/>
                  </a:lnTo>
                  <a:lnTo>
                    <a:pt x="330" y="341"/>
                  </a:lnTo>
                  <a:lnTo>
                    <a:pt x="338" y="337"/>
                  </a:lnTo>
                  <a:lnTo>
                    <a:pt x="348" y="330"/>
                  </a:lnTo>
                  <a:lnTo>
                    <a:pt x="358" y="337"/>
                  </a:lnTo>
                  <a:lnTo>
                    <a:pt x="360" y="352"/>
                  </a:lnTo>
                  <a:lnTo>
                    <a:pt x="375" y="364"/>
                  </a:lnTo>
                  <a:lnTo>
                    <a:pt x="372" y="385"/>
                  </a:lnTo>
                  <a:lnTo>
                    <a:pt x="379" y="403"/>
                  </a:lnTo>
                  <a:lnTo>
                    <a:pt x="389" y="420"/>
                  </a:lnTo>
                  <a:lnTo>
                    <a:pt x="395" y="439"/>
                  </a:lnTo>
                  <a:lnTo>
                    <a:pt x="409" y="454"/>
                  </a:lnTo>
                  <a:lnTo>
                    <a:pt x="428" y="458"/>
                  </a:lnTo>
                  <a:lnTo>
                    <a:pt x="444" y="453"/>
                  </a:lnTo>
                  <a:lnTo>
                    <a:pt x="450" y="454"/>
                  </a:lnTo>
                  <a:lnTo>
                    <a:pt x="460" y="460"/>
                  </a:lnTo>
                  <a:lnTo>
                    <a:pt x="464" y="466"/>
                  </a:lnTo>
                  <a:lnTo>
                    <a:pt x="470" y="467"/>
                  </a:lnTo>
                  <a:lnTo>
                    <a:pt x="429" y="489"/>
                  </a:lnTo>
                  <a:lnTo>
                    <a:pt x="400" y="525"/>
                  </a:lnTo>
                  <a:lnTo>
                    <a:pt x="374" y="532"/>
                  </a:lnTo>
                  <a:lnTo>
                    <a:pt x="349" y="539"/>
                  </a:lnTo>
                  <a:lnTo>
                    <a:pt x="293" y="528"/>
                  </a:lnTo>
                  <a:lnTo>
                    <a:pt x="264" y="532"/>
                  </a:lnTo>
                  <a:lnTo>
                    <a:pt x="237" y="537"/>
                  </a:lnTo>
                  <a:lnTo>
                    <a:pt x="212" y="552"/>
                  </a:lnTo>
                  <a:lnTo>
                    <a:pt x="205" y="578"/>
                  </a:lnTo>
                  <a:lnTo>
                    <a:pt x="181" y="628"/>
                  </a:lnTo>
                  <a:lnTo>
                    <a:pt x="155" y="634"/>
                  </a:lnTo>
                  <a:lnTo>
                    <a:pt x="129" y="622"/>
                  </a:lnTo>
                  <a:close/>
                </a:path>
              </a:pathLst>
            </a:custGeom>
            <a:noFill/>
            <a:ln w="6">
              <a:solidFill>
                <a:srgbClr val="6C6D7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Freeform 61"/>
            <p:cNvSpPr>
              <a:spLocks/>
            </p:cNvSpPr>
            <p:nvPr/>
          </p:nvSpPr>
          <p:spPr bwMode="auto">
            <a:xfrm>
              <a:off x="6732588" y="2622551"/>
              <a:ext cx="779463" cy="984250"/>
            </a:xfrm>
            <a:custGeom>
              <a:avLst/>
              <a:gdLst>
                <a:gd name="T0" fmla="*/ 1468 w 1472"/>
                <a:gd name="T1" fmla="*/ 1804 h 1860"/>
                <a:gd name="T2" fmla="*/ 1342 w 1472"/>
                <a:gd name="T3" fmla="*/ 1801 h 1860"/>
                <a:gd name="T4" fmla="*/ 1153 w 1472"/>
                <a:gd name="T5" fmla="*/ 1860 h 1860"/>
                <a:gd name="T6" fmla="*/ 728 w 1472"/>
                <a:gd name="T7" fmla="*/ 1649 h 1860"/>
                <a:gd name="T8" fmla="*/ 692 w 1472"/>
                <a:gd name="T9" fmla="*/ 1674 h 1860"/>
                <a:gd name="T10" fmla="*/ 717 w 1472"/>
                <a:gd name="T11" fmla="*/ 1749 h 1860"/>
                <a:gd name="T12" fmla="*/ 644 w 1472"/>
                <a:gd name="T13" fmla="*/ 1817 h 1860"/>
                <a:gd name="T14" fmla="*/ 499 w 1472"/>
                <a:gd name="T15" fmla="*/ 1835 h 1860"/>
                <a:gd name="T16" fmla="*/ 351 w 1472"/>
                <a:gd name="T17" fmla="*/ 1770 h 1860"/>
                <a:gd name="T18" fmla="*/ 287 w 1472"/>
                <a:gd name="T19" fmla="*/ 1716 h 1860"/>
                <a:gd name="T20" fmla="*/ 308 w 1472"/>
                <a:gd name="T21" fmla="*/ 1662 h 1860"/>
                <a:gd name="T22" fmla="*/ 299 w 1472"/>
                <a:gd name="T23" fmla="*/ 1551 h 1860"/>
                <a:gd name="T24" fmla="*/ 163 w 1472"/>
                <a:gd name="T25" fmla="*/ 1534 h 1860"/>
                <a:gd name="T26" fmla="*/ 150 w 1472"/>
                <a:gd name="T27" fmla="*/ 1371 h 1860"/>
                <a:gd name="T28" fmla="*/ 55 w 1472"/>
                <a:gd name="T29" fmla="*/ 1341 h 1860"/>
                <a:gd name="T30" fmla="*/ 8 w 1472"/>
                <a:gd name="T31" fmla="*/ 1303 h 1860"/>
                <a:gd name="T32" fmla="*/ 27 w 1472"/>
                <a:gd name="T33" fmla="*/ 1209 h 1860"/>
                <a:gd name="T34" fmla="*/ 70 w 1472"/>
                <a:gd name="T35" fmla="*/ 1095 h 1860"/>
                <a:gd name="T36" fmla="*/ 22 w 1472"/>
                <a:gd name="T37" fmla="*/ 963 h 1860"/>
                <a:gd name="T38" fmla="*/ 81 w 1472"/>
                <a:gd name="T39" fmla="*/ 875 h 1860"/>
                <a:gd name="T40" fmla="*/ 144 w 1472"/>
                <a:gd name="T41" fmla="*/ 811 h 1860"/>
                <a:gd name="T42" fmla="*/ 258 w 1472"/>
                <a:gd name="T43" fmla="*/ 734 h 1860"/>
                <a:gd name="T44" fmla="*/ 328 w 1472"/>
                <a:gd name="T45" fmla="*/ 718 h 1860"/>
                <a:gd name="T46" fmla="*/ 441 w 1472"/>
                <a:gd name="T47" fmla="*/ 746 h 1860"/>
                <a:gd name="T48" fmla="*/ 543 w 1472"/>
                <a:gd name="T49" fmla="*/ 771 h 1860"/>
                <a:gd name="T50" fmla="*/ 689 w 1472"/>
                <a:gd name="T51" fmla="*/ 768 h 1860"/>
                <a:gd name="T52" fmla="*/ 730 w 1472"/>
                <a:gd name="T53" fmla="*/ 870 h 1860"/>
                <a:gd name="T54" fmla="*/ 774 w 1472"/>
                <a:gd name="T55" fmla="*/ 959 h 1860"/>
                <a:gd name="T56" fmla="*/ 919 w 1472"/>
                <a:gd name="T57" fmla="*/ 971 h 1860"/>
                <a:gd name="T58" fmla="*/ 941 w 1472"/>
                <a:gd name="T59" fmla="*/ 896 h 1860"/>
                <a:gd name="T60" fmla="*/ 1046 w 1472"/>
                <a:gd name="T61" fmla="*/ 839 h 1860"/>
                <a:gd name="T62" fmla="*/ 951 w 1472"/>
                <a:gd name="T63" fmla="*/ 804 h 1860"/>
                <a:gd name="T64" fmla="*/ 748 w 1472"/>
                <a:gd name="T65" fmla="*/ 691 h 1860"/>
                <a:gd name="T66" fmla="*/ 692 w 1472"/>
                <a:gd name="T67" fmla="*/ 648 h 1860"/>
                <a:gd name="T68" fmla="*/ 702 w 1472"/>
                <a:gd name="T69" fmla="*/ 574 h 1860"/>
                <a:gd name="T70" fmla="*/ 683 w 1472"/>
                <a:gd name="T71" fmla="*/ 487 h 1860"/>
                <a:gd name="T72" fmla="*/ 601 w 1472"/>
                <a:gd name="T73" fmla="*/ 497 h 1860"/>
                <a:gd name="T74" fmla="*/ 620 w 1472"/>
                <a:gd name="T75" fmla="*/ 403 h 1860"/>
                <a:gd name="T76" fmla="*/ 714 w 1472"/>
                <a:gd name="T77" fmla="*/ 376 h 1860"/>
                <a:gd name="T78" fmla="*/ 907 w 1472"/>
                <a:gd name="T79" fmla="*/ 259 h 1860"/>
                <a:gd name="T80" fmla="*/ 962 w 1472"/>
                <a:gd name="T81" fmla="*/ 89 h 1860"/>
                <a:gd name="T82" fmla="*/ 1003 w 1472"/>
                <a:gd name="T83" fmla="*/ 41 h 1860"/>
                <a:gd name="T84" fmla="*/ 1103 w 1472"/>
                <a:gd name="T85" fmla="*/ 53 h 1860"/>
                <a:gd name="T86" fmla="*/ 1261 w 1472"/>
                <a:gd name="T87" fmla="*/ 63 h 1860"/>
                <a:gd name="T88" fmla="*/ 1280 w 1472"/>
                <a:gd name="T89" fmla="*/ 160 h 1860"/>
                <a:gd name="T90" fmla="*/ 1308 w 1472"/>
                <a:gd name="T91" fmla="*/ 224 h 1860"/>
                <a:gd name="T92" fmla="*/ 1332 w 1472"/>
                <a:gd name="T93" fmla="*/ 393 h 1860"/>
                <a:gd name="T94" fmla="*/ 1387 w 1472"/>
                <a:gd name="T95" fmla="*/ 722 h 1860"/>
                <a:gd name="T96" fmla="*/ 1421 w 1472"/>
                <a:gd name="T97" fmla="*/ 756 h 1860"/>
                <a:gd name="T98" fmla="*/ 1339 w 1472"/>
                <a:gd name="T99" fmla="*/ 819 h 1860"/>
                <a:gd name="T100" fmla="*/ 1242 w 1472"/>
                <a:gd name="T101" fmla="*/ 889 h 1860"/>
                <a:gd name="T102" fmla="*/ 1184 w 1472"/>
                <a:gd name="T103" fmla="*/ 1022 h 1860"/>
                <a:gd name="T104" fmla="*/ 1140 w 1472"/>
                <a:gd name="T105" fmla="*/ 1107 h 1860"/>
                <a:gd name="T106" fmla="*/ 1232 w 1472"/>
                <a:gd name="T107" fmla="*/ 1228 h 1860"/>
                <a:gd name="T108" fmla="*/ 1328 w 1472"/>
                <a:gd name="T109" fmla="*/ 1310 h 1860"/>
                <a:gd name="T110" fmla="*/ 1328 w 1472"/>
                <a:gd name="T111" fmla="*/ 1432 h 1860"/>
                <a:gd name="T112" fmla="*/ 1280 w 1472"/>
                <a:gd name="T113" fmla="*/ 1523 h 1860"/>
                <a:gd name="T114" fmla="*/ 1431 w 1472"/>
                <a:gd name="T115" fmla="*/ 1697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72" h="1860">
                  <a:moveTo>
                    <a:pt x="1458" y="1772"/>
                  </a:moveTo>
                  <a:lnTo>
                    <a:pt x="1472" y="1789"/>
                  </a:lnTo>
                  <a:lnTo>
                    <a:pt x="1468" y="1804"/>
                  </a:lnTo>
                  <a:lnTo>
                    <a:pt x="1425" y="1804"/>
                  </a:lnTo>
                  <a:lnTo>
                    <a:pt x="1382" y="1794"/>
                  </a:lnTo>
                  <a:lnTo>
                    <a:pt x="1342" y="1801"/>
                  </a:lnTo>
                  <a:lnTo>
                    <a:pt x="1264" y="1837"/>
                  </a:lnTo>
                  <a:lnTo>
                    <a:pt x="1187" y="1839"/>
                  </a:lnTo>
                  <a:lnTo>
                    <a:pt x="1153" y="1860"/>
                  </a:lnTo>
                  <a:lnTo>
                    <a:pt x="1134" y="1852"/>
                  </a:lnTo>
                  <a:lnTo>
                    <a:pt x="1032" y="1788"/>
                  </a:lnTo>
                  <a:lnTo>
                    <a:pt x="728" y="1649"/>
                  </a:lnTo>
                  <a:lnTo>
                    <a:pt x="709" y="1653"/>
                  </a:lnTo>
                  <a:lnTo>
                    <a:pt x="700" y="1659"/>
                  </a:lnTo>
                  <a:lnTo>
                    <a:pt x="692" y="1674"/>
                  </a:lnTo>
                  <a:lnTo>
                    <a:pt x="715" y="1707"/>
                  </a:lnTo>
                  <a:lnTo>
                    <a:pt x="724" y="1730"/>
                  </a:lnTo>
                  <a:lnTo>
                    <a:pt x="717" y="1749"/>
                  </a:lnTo>
                  <a:lnTo>
                    <a:pt x="676" y="1765"/>
                  </a:lnTo>
                  <a:lnTo>
                    <a:pt x="660" y="1779"/>
                  </a:lnTo>
                  <a:lnTo>
                    <a:pt x="644" y="1817"/>
                  </a:lnTo>
                  <a:lnTo>
                    <a:pt x="620" y="1825"/>
                  </a:lnTo>
                  <a:lnTo>
                    <a:pt x="597" y="1830"/>
                  </a:lnTo>
                  <a:lnTo>
                    <a:pt x="499" y="1835"/>
                  </a:lnTo>
                  <a:lnTo>
                    <a:pt x="412" y="1820"/>
                  </a:lnTo>
                  <a:lnTo>
                    <a:pt x="373" y="1807"/>
                  </a:lnTo>
                  <a:lnTo>
                    <a:pt x="351" y="1770"/>
                  </a:lnTo>
                  <a:lnTo>
                    <a:pt x="324" y="1737"/>
                  </a:lnTo>
                  <a:lnTo>
                    <a:pt x="302" y="1731"/>
                  </a:lnTo>
                  <a:lnTo>
                    <a:pt x="287" y="1716"/>
                  </a:lnTo>
                  <a:lnTo>
                    <a:pt x="290" y="1697"/>
                  </a:lnTo>
                  <a:lnTo>
                    <a:pt x="299" y="1678"/>
                  </a:lnTo>
                  <a:lnTo>
                    <a:pt x="308" y="1662"/>
                  </a:lnTo>
                  <a:lnTo>
                    <a:pt x="314" y="1645"/>
                  </a:lnTo>
                  <a:lnTo>
                    <a:pt x="311" y="1594"/>
                  </a:lnTo>
                  <a:lnTo>
                    <a:pt x="299" y="1551"/>
                  </a:lnTo>
                  <a:lnTo>
                    <a:pt x="258" y="1537"/>
                  </a:lnTo>
                  <a:lnTo>
                    <a:pt x="187" y="1550"/>
                  </a:lnTo>
                  <a:lnTo>
                    <a:pt x="163" y="1534"/>
                  </a:lnTo>
                  <a:lnTo>
                    <a:pt x="165" y="1436"/>
                  </a:lnTo>
                  <a:lnTo>
                    <a:pt x="161" y="1404"/>
                  </a:lnTo>
                  <a:lnTo>
                    <a:pt x="150" y="1371"/>
                  </a:lnTo>
                  <a:lnTo>
                    <a:pt x="127" y="1344"/>
                  </a:lnTo>
                  <a:lnTo>
                    <a:pt x="91" y="1335"/>
                  </a:lnTo>
                  <a:lnTo>
                    <a:pt x="55" y="1341"/>
                  </a:lnTo>
                  <a:lnTo>
                    <a:pt x="42" y="1326"/>
                  </a:lnTo>
                  <a:lnTo>
                    <a:pt x="27" y="1312"/>
                  </a:lnTo>
                  <a:lnTo>
                    <a:pt x="8" y="1303"/>
                  </a:lnTo>
                  <a:lnTo>
                    <a:pt x="0" y="1286"/>
                  </a:lnTo>
                  <a:lnTo>
                    <a:pt x="21" y="1249"/>
                  </a:lnTo>
                  <a:lnTo>
                    <a:pt x="27" y="1209"/>
                  </a:lnTo>
                  <a:lnTo>
                    <a:pt x="56" y="1177"/>
                  </a:lnTo>
                  <a:lnTo>
                    <a:pt x="74" y="1137"/>
                  </a:lnTo>
                  <a:lnTo>
                    <a:pt x="70" y="1095"/>
                  </a:lnTo>
                  <a:lnTo>
                    <a:pt x="41" y="1061"/>
                  </a:lnTo>
                  <a:lnTo>
                    <a:pt x="24" y="1015"/>
                  </a:lnTo>
                  <a:lnTo>
                    <a:pt x="22" y="963"/>
                  </a:lnTo>
                  <a:lnTo>
                    <a:pt x="25" y="916"/>
                  </a:lnTo>
                  <a:lnTo>
                    <a:pt x="43" y="877"/>
                  </a:lnTo>
                  <a:lnTo>
                    <a:pt x="81" y="875"/>
                  </a:lnTo>
                  <a:lnTo>
                    <a:pt x="104" y="865"/>
                  </a:lnTo>
                  <a:lnTo>
                    <a:pt x="120" y="848"/>
                  </a:lnTo>
                  <a:lnTo>
                    <a:pt x="144" y="811"/>
                  </a:lnTo>
                  <a:lnTo>
                    <a:pt x="208" y="747"/>
                  </a:lnTo>
                  <a:lnTo>
                    <a:pt x="249" y="728"/>
                  </a:lnTo>
                  <a:lnTo>
                    <a:pt x="258" y="734"/>
                  </a:lnTo>
                  <a:lnTo>
                    <a:pt x="269" y="738"/>
                  </a:lnTo>
                  <a:lnTo>
                    <a:pt x="280" y="737"/>
                  </a:lnTo>
                  <a:lnTo>
                    <a:pt x="328" y="718"/>
                  </a:lnTo>
                  <a:lnTo>
                    <a:pt x="365" y="719"/>
                  </a:lnTo>
                  <a:lnTo>
                    <a:pt x="402" y="729"/>
                  </a:lnTo>
                  <a:lnTo>
                    <a:pt x="441" y="746"/>
                  </a:lnTo>
                  <a:lnTo>
                    <a:pt x="479" y="748"/>
                  </a:lnTo>
                  <a:lnTo>
                    <a:pt x="518" y="741"/>
                  </a:lnTo>
                  <a:lnTo>
                    <a:pt x="543" y="771"/>
                  </a:lnTo>
                  <a:lnTo>
                    <a:pt x="574" y="782"/>
                  </a:lnTo>
                  <a:lnTo>
                    <a:pt x="654" y="777"/>
                  </a:lnTo>
                  <a:lnTo>
                    <a:pt x="689" y="768"/>
                  </a:lnTo>
                  <a:lnTo>
                    <a:pt x="716" y="793"/>
                  </a:lnTo>
                  <a:lnTo>
                    <a:pt x="730" y="830"/>
                  </a:lnTo>
                  <a:lnTo>
                    <a:pt x="730" y="870"/>
                  </a:lnTo>
                  <a:lnTo>
                    <a:pt x="725" y="909"/>
                  </a:lnTo>
                  <a:lnTo>
                    <a:pt x="740" y="944"/>
                  </a:lnTo>
                  <a:lnTo>
                    <a:pt x="774" y="959"/>
                  </a:lnTo>
                  <a:lnTo>
                    <a:pt x="873" y="951"/>
                  </a:lnTo>
                  <a:lnTo>
                    <a:pt x="894" y="962"/>
                  </a:lnTo>
                  <a:lnTo>
                    <a:pt x="919" y="971"/>
                  </a:lnTo>
                  <a:lnTo>
                    <a:pt x="935" y="961"/>
                  </a:lnTo>
                  <a:lnTo>
                    <a:pt x="927" y="938"/>
                  </a:lnTo>
                  <a:lnTo>
                    <a:pt x="941" y="896"/>
                  </a:lnTo>
                  <a:lnTo>
                    <a:pt x="1009" y="870"/>
                  </a:lnTo>
                  <a:lnTo>
                    <a:pt x="1031" y="856"/>
                  </a:lnTo>
                  <a:lnTo>
                    <a:pt x="1046" y="839"/>
                  </a:lnTo>
                  <a:lnTo>
                    <a:pt x="1048" y="819"/>
                  </a:lnTo>
                  <a:lnTo>
                    <a:pt x="1003" y="806"/>
                  </a:lnTo>
                  <a:lnTo>
                    <a:pt x="951" y="804"/>
                  </a:lnTo>
                  <a:lnTo>
                    <a:pt x="853" y="785"/>
                  </a:lnTo>
                  <a:lnTo>
                    <a:pt x="807" y="768"/>
                  </a:lnTo>
                  <a:lnTo>
                    <a:pt x="748" y="691"/>
                  </a:lnTo>
                  <a:lnTo>
                    <a:pt x="722" y="644"/>
                  </a:lnTo>
                  <a:lnTo>
                    <a:pt x="712" y="648"/>
                  </a:lnTo>
                  <a:lnTo>
                    <a:pt x="692" y="648"/>
                  </a:lnTo>
                  <a:lnTo>
                    <a:pt x="679" y="632"/>
                  </a:lnTo>
                  <a:lnTo>
                    <a:pt x="682" y="612"/>
                  </a:lnTo>
                  <a:lnTo>
                    <a:pt x="702" y="574"/>
                  </a:lnTo>
                  <a:lnTo>
                    <a:pt x="702" y="552"/>
                  </a:lnTo>
                  <a:lnTo>
                    <a:pt x="693" y="509"/>
                  </a:lnTo>
                  <a:lnTo>
                    <a:pt x="683" y="487"/>
                  </a:lnTo>
                  <a:lnTo>
                    <a:pt x="660" y="483"/>
                  </a:lnTo>
                  <a:lnTo>
                    <a:pt x="639" y="485"/>
                  </a:lnTo>
                  <a:lnTo>
                    <a:pt x="601" y="497"/>
                  </a:lnTo>
                  <a:lnTo>
                    <a:pt x="575" y="478"/>
                  </a:lnTo>
                  <a:lnTo>
                    <a:pt x="588" y="432"/>
                  </a:lnTo>
                  <a:lnTo>
                    <a:pt x="620" y="403"/>
                  </a:lnTo>
                  <a:lnTo>
                    <a:pt x="673" y="399"/>
                  </a:lnTo>
                  <a:lnTo>
                    <a:pt x="694" y="389"/>
                  </a:lnTo>
                  <a:lnTo>
                    <a:pt x="714" y="376"/>
                  </a:lnTo>
                  <a:lnTo>
                    <a:pt x="903" y="306"/>
                  </a:lnTo>
                  <a:lnTo>
                    <a:pt x="913" y="284"/>
                  </a:lnTo>
                  <a:lnTo>
                    <a:pt x="907" y="259"/>
                  </a:lnTo>
                  <a:lnTo>
                    <a:pt x="912" y="238"/>
                  </a:lnTo>
                  <a:lnTo>
                    <a:pt x="956" y="116"/>
                  </a:lnTo>
                  <a:lnTo>
                    <a:pt x="962" y="89"/>
                  </a:lnTo>
                  <a:lnTo>
                    <a:pt x="970" y="62"/>
                  </a:lnTo>
                  <a:lnTo>
                    <a:pt x="984" y="48"/>
                  </a:lnTo>
                  <a:lnTo>
                    <a:pt x="1003" y="41"/>
                  </a:lnTo>
                  <a:lnTo>
                    <a:pt x="1051" y="33"/>
                  </a:lnTo>
                  <a:lnTo>
                    <a:pt x="1069" y="46"/>
                  </a:lnTo>
                  <a:lnTo>
                    <a:pt x="1103" y="53"/>
                  </a:lnTo>
                  <a:lnTo>
                    <a:pt x="1184" y="0"/>
                  </a:lnTo>
                  <a:lnTo>
                    <a:pt x="1226" y="28"/>
                  </a:lnTo>
                  <a:lnTo>
                    <a:pt x="1261" y="63"/>
                  </a:lnTo>
                  <a:lnTo>
                    <a:pt x="1270" y="85"/>
                  </a:lnTo>
                  <a:lnTo>
                    <a:pt x="1279" y="135"/>
                  </a:lnTo>
                  <a:lnTo>
                    <a:pt x="1280" y="160"/>
                  </a:lnTo>
                  <a:lnTo>
                    <a:pt x="1284" y="181"/>
                  </a:lnTo>
                  <a:lnTo>
                    <a:pt x="1297" y="201"/>
                  </a:lnTo>
                  <a:lnTo>
                    <a:pt x="1308" y="224"/>
                  </a:lnTo>
                  <a:lnTo>
                    <a:pt x="1313" y="251"/>
                  </a:lnTo>
                  <a:lnTo>
                    <a:pt x="1313" y="294"/>
                  </a:lnTo>
                  <a:lnTo>
                    <a:pt x="1332" y="393"/>
                  </a:lnTo>
                  <a:lnTo>
                    <a:pt x="1405" y="574"/>
                  </a:lnTo>
                  <a:lnTo>
                    <a:pt x="1410" y="626"/>
                  </a:lnTo>
                  <a:lnTo>
                    <a:pt x="1387" y="722"/>
                  </a:lnTo>
                  <a:lnTo>
                    <a:pt x="1403" y="742"/>
                  </a:lnTo>
                  <a:lnTo>
                    <a:pt x="1434" y="748"/>
                  </a:lnTo>
                  <a:lnTo>
                    <a:pt x="1421" y="756"/>
                  </a:lnTo>
                  <a:lnTo>
                    <a:pt x="1412" y="770"/>
                  </a:lnTo>
                  <a:lnTo>
                    <a:pt x="1397" y="786"/>
                  </a:lnTo>
                  <a:lnTo>
                    <a:pt x="1339" y="819"/>
                  </a:lnTo>
                  <a:lnTo>
                    <a:pt x="1308" y="859"/>
                  </a:lnTo>
                  <a:lnTo>
                    <a:pt x="1289" y="874"/>
                  </a:lnTo>
                  <a:lnTo>
                    <a:pt x="1242" y="889"/>
                  </a:lnTo>
                  <a:lnTo>
                    <a:pt x="1223" y="904"/>
                  </a:lnTo>
                  <a:lnTo>
                    <a:pt x="1205" y="950"/>
                  </a:lnTo>
                  <a:lnTo>
                    <a:pt x="1184" y="1022"/>
                  </a:lnTo>
                  <a:lnTo>
                    <a:pt x="1174" y="1046"/>
                  </a:lnTo>
                  <a:lnTo>
                    <a:pt x="1142" y="1091"/>
                  </a:lnTo>
                  <a:lnTo>
                    <a:pt x="1140" y="1107"/>
                  </a:lnTo>
                  <a:lnTo>
                    <a:pt x="1206" y="1136"/>
                  </a:lnTo>
                  <a:lnTo>
                    <a:pt x="1226" y="1178"/>
                  </a:lnTo>
                  <a:lnTo>
                    <a:pt x="1232" y="1228"/>
                  </a:lnTo>
                  <a:lnTo>
                    <a:pt x="1277" y="1248"/>
                  </a:lnTo>
                  <a:lnTo>
                    <a:pt x="1316" y="1272"/>
                  </a:lnTo>
                  <a:lnTo>
                    <a:pt x="1328" y="1310"/>
                  </a:lnTo>
                  <a:lnTo>
                    <a:pt x="1328" y="1396"/>
                  </a:lnTo>
                  <a:lnTo>
                    <a:pt x="1330" y="1413"/>
                  </a:lnTo>
                  <a:lnTo>
                    <a:pt x="1328" y="1432"/>
                  </a:lnTo>
                  <a:lnTo>
                    <a:pt x="1258" y="1468"/>
                  </a:lnTo>
                  <a:lnTo>
                    <a:pt x="1254" y="1487"/>
                  </a:lnTo>
                  <a:lnTo>
                    <a:pt x="1280" y="1523"/>
                  </a:lnTo>
                  <a:lnTo>
                    <a:pt x="1409" y="1618"/>
                  </a:lnTo>
                  <a:lnTo>
                    <a:pt x="1426" y="1659"/>
                  </a:lnTo>
                  <a:lnTo>
                    <a:pt x="1431" y="1697"/>
                  </a:lnTo>
                  <a:lnTo>
                    <a:pt x="1440" y="1736"/>
                  </a:lnTo>
                  <a:lnTo>
                    <a:pt x="1458" y="1772"/>
                  </a:lnTo>
                  <a:close/>
                </a:path>
              </a:pathLst>
            </a:custGeom>
            <a:solidFill>
              <a:srgbClr val="E6E6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62"/>
            <p:cNvSpPr>
              <a:spLocks/>
            </p:cNvSpPr>
            <p:nvPr/>
          </p:nvSpPr>
          <p:spPr bwMode="auto">
            <a:xfrm>
              <a:off x="6732588" y="2622551"/>
              <a:ext cx="779463" cy="984250"/>
            </a:xfrm>
            <a:custGeom>
              <a:avLst/>
              <a:gdLst>
                <a:gd name="T0" fmla="*/ 1468 w 1472"/>
                <a:gd name="T1" fmla="*/ 1804 h 1860"/>
                <a:gd name="T2" fmla="*/ 1342 w 1472"/>
                <a:gd name="T3" fmla="*/ 1801 h 1860"/>
                <a:gd name="T4" fmla="*/ 1153 w 1472"/>
                <a:gd name="T5" fmla="*/ 1860 h 1860"/>
                <a:gd name="T6" fmla="*/ 728 w 1472"/>
                <a:gd name="T7" fmla="*/ 1649 h 1860"/>
                <a:gd name="T8" fmla="*/ 692 w 1472"/>
                <a:gd name="T9" fmla="*/ 1674 h 1860"/>
                <a:gd name="T10" fmla="*/ 717 w 1472"/>
                <a:gd name="T11" fmla="*/ 1749 h 1860"/>
                <a:gd name="T12" fmla="*/ 644 w 1472"/>
                <a:gd name="T13" fmla="*/ 1817 h 1860"/>
                <a:gd name="T14" fmla="*/ 499 w 1472"/>
                <a:gd name="T15" fmla="*/ 1835 h 1860"/>
                <a:gd name="T16" fmla="*/ 351 w 1472"/>
                <a:gd name="T17" fmla="*/ 1770 h 1860"/>
                <a:gd name="T18" fmla="*/ 287 w 1472"/>
                <a:gd name="T19" fmla="*/ 1716 h 1860"/>
                <a:gd name="T20" fmla="*/ 308 w 1472"/>
                <a:gd name="T21" fmla="*/ 1662 h 1860"/>
                <a:gd name="T22" fmla="*/ 299 w 1472"/>
                <a:gd name="T23" fmla="*/ 1551 h 1860"/>
                <a:gd name="T24" fmla="*/ 163 w 1472"/>
                <a:gd name="T25" fmla="*/ 1534 h 1860"/>
                <a:gd name="T26" fmla="*/ 150 w 1472"/>
                <a:gd name="T27" fmla="*/ 1371 h 1860"/>
                <a:gd name="T28" fmla="*/ 55 w 1472"/>
                <a:gd name="T29" fmla="*/ 1341 h 1860"/>
                <a:gd name="T30" fmla="*/ 8 w 1472"/>
                <a:gd name="T31" fmla="*/ 1303 h 1860"/>
                <a:gd name="T32" fmla="*/ 27 w 1472"/>
                <a:gd name="T33" fmla="*/ 1209 h 1860"/>
                <a:gd name="T34" fmla="*/ 70 w 1472"/>
                <a:gd name="T35" fmla="*/ 1095 h 1860"/>
                <a:gd name="T36" fmla="*/ 22 w 1472"/>
                <a:gd name="T37" fmla="*/ 963 h 1860"/>
                <a:gd name="T38" fmla="*/ 81 w 1472"/>
                <a:gd name="T39" fmla="*/ 875 h 1860"/>
                <a:gd name="T40" fmla="*/ 144 w 1472"/>
                <a:gd name="T41" fmla="*/ 811 h 1860"/>
                <a:gd name="T42" fmla="*/ 258 w 1472"/>
                <a:gd name="T43" fmla="*/ 734 h 1860"/>
                <a:gd name="T44" fmla="*/ 328 w 1472"/>
                <a:gd name="T45" fmla="*/ 718 h 1860"/>
                <a:gd name="T46" fmla="*/ 441 w 1472"/>
                <a:gd name="T47" fmla="*/ 746 h 1860"/>
                <a:gd name="T48" fmla="*/ 543 w 1472"/>
                <a:gd name="T49" fmla="*/ 771 h 1860"/>
                <a:gd name="T50" fmla="*/ 689 w 1472"/>
                <a:gd name="T51" fmla="*/ 768 h 1860"/>
                <a:gd name="T52" fmla="*/ 730 w 1472"/>
                <a:gd name="T53" fmla="*/ 870 h 1860"/>
                <a:gd name="T54" fmla="*/ 774 w 1472"/>
                <a:gd name="T55" fmla="*/ 959 h 1860"/>
                <a:gd name="T56" fmla="*/ 919 w 1472"/>
                <a:gd name="T57" fmla="*/ 971 h 1860"/>
                <a:gd name="T58" fmla="*/ 941 w 1472"/>
                <a:gd name="T59" fmla="*/ 896 h 1860"/>
                <a:gd name="T60" fmla="*/ 1046 w 1472"/>
                <a:gd name="T61" fmla="*/ 839 h 1860"/>
                <a:gd name="T62" fmla="*/ 951 w 1472"/>
                <a:gd name="T63" fmla="*/ 804 h 1860"/>
                <a:gd name="T64" fmla="*/ 748 w 1472"/>
                <a:gd name="T65" fmla="*/ 691 h 1860"/>
                <a:gd name="T66" fmla="*/ 692 w 1472"/>
                <a:gd name="T67" fmla="*/ 648 h 1860"/>
                <a:gd name="T68" fmla="*/ 702 w 1472"/>
                <a:gd name="T69" fmla="*/ 574 h 1860"/>
                <a:gd name="T70" fmla="*/ 683 w 1472"/>
                <a:gd name="T71" fmla="*/ 487 h 1860"/>
                <a:gd name="T72" fmla="*/ 601 w 1472"/>
                <a:gd name="T73" fmla="*/ 497 h 1860"/>
                <a:gd name="T74" fmla="*/ 620 w 1472"/>
                <a:gd name="T75" fmla="*/ 403 h 1860"/>
                <a:gd name="T76" fmla="*/ 714 w 1472"/>
                <a:gd name="T77" fmla="*/ 376 h 1860"/>
                <a:gd name="T78" fmla="*/ 907 w 1472"/>
                <a:gd name="T79" fmla="*/ 259 h 1860"/>
                <a:gd name="T80" fmla="*/ 962 w 1472"/>
                <a:gd name="T81" fmla="*/ 89 h 1860"/>
                <a:gd name="T82" fmla="*/ 1003 w 1472"/>
                <a:gd name="T83" fmla="*/ 41 h 1860"/>
                <a:gd name="T84" fmla="*/ 1103 w 1472"/>
                <a:gd name="T85" fmla="*/ 53 h 1860"/>
                <a:gd name="T86" fmla="*/ 1261 w 1472"/>
                <a:gd name="T87" fmla="*/ 63 h 1860"/>
                <a:gd name="T88" fmla="*/ 1280 w 1472"/>
                <a:gd name="T89" fmla="*/ 160 h 1860"/>
                <a:gd name="T90" fmla="*/ 1308 w 1472"/>
                <a:gd name="T91" fmla="*/ 224 h 1860"/>
                <a:gd name="T92" fmla="*/ 1332 w 1472"/>
                <a:gd name="T93" fmla="*/ 393 h 1860"/>
                <a:gd name="T94" fmla="*/ 1387 w 1472"/>
                <a:gd name="T95" fmla="*/ 722 h 1860"/>
                <a:gd name="T96" fmla="*/ 1421 w 1472"/>
                <a:gd name="T97" fmla="*/ 756 h 1860"/>
                <a:gd name="T98" fmla="*/ 1339 w 1472"/>
                <a:gd name="T99" fmla="*/ 819 h 1860"/>
                <a:gd name="T100" fmla="*/ 1242 w 1472"/>
                <a:gd name="T101" fmla="*/ 889 h 1860"/>
                <a:gd name="T102" fmla="*/ 1184 w 1472"/>
                <a:gd name="T103" fmla="*/ 1022 h 1860"/>
                <a:gd name="T104" fmla="*/ 1140 w 1472"/>
                <a:gd name="T105" fmla="*/ 1107 h 1860"/>
                <a:gd name="T106" fmla="*/ 1232 w 1472"/>
                <a:gd name="T107" fmla="*/ 1228 h 1860"/>
                <a:gd name="T108" fmla="*/ 1328 w 1472"/>
                <a:gd name="T109" fmla="*/ 1310 h 1860"/>
                <a:gd name="T110" fmla="*/ 1328 w 1472"/>
                <a:gd name="T111" fmla="*/ 1432 h 1860"/>
                <a:gd name="T112" fmla="*/ 1280 w 1472"/>
                <a:gd name="T113" fmla="*/ 1523 h 1860"/>
                <a:gd name="T114" fmla="*/ 1431 w 1472"/>
                <a:gd name="T115" fmla="*/ 1697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72" h="1860">
                  <a:moveTo>
                    <a:pt x="1458" y="1772"/>
                  </a:moveTo>
                  <a:lnTo>
                    <a:pt x="1472" y="1789"/>
                  </a:lnTo>
                  <a:lnTo>
                    <a:pt x="1468" y="1804"/>
                  </a:lnTo>
                  <a:lnTo>
                    <a:pt x="1425" y="1804"/>
                  </a:lnTo>
                  <a:lnTo>
                    <a:pt x="1382" y="1794"/>
                  </a:lnTo>
                  <a:lnTo>
                    <a:pt x="1342" y="1801"/>
                  </a:lnTo>
                  <a:lnTo>
                    <a:pt x="1264" y="1837"/>
                  </a:lnTo>
                  <a:lnTo>
                    <a:pt x="1187" y="1839"/>
                  </a:lnTo>
                  <a:lnTo>
                    <a:pt x="1153" y="1860"/>
                  </a:lnTo>
                  <a:lnTo>
                    <a:pt x="1134" y="1852"/>
                  </a:lnTo>
                  <a:lnTo>
                    <a:pt x="1032" y="1788"/>
                  </a:lnTo>
                  <a:lnTo>
                    <a:pt x="728" y="1649"/>
                  </a:lnTo>
                  <a:lnTo>
                    <a:pt x="709" y="1653"/>
                  </a:lnTo>
                  <a:lnTo>
                    <a:pt x="700" y="1659"/>
                  </a:lnTo>
                  <a:lnTo>
                    <a:pt x="692" y="1674"/>
                  </a:lnTo>
                  <a:lnTo>
                    <a:pt x="715" y="1707"/>
                  </a:lnTo>
                  <a:lnTo>
                    <a:pt x="724" y="1730"/>
                  </a:lnTo>
                  <a:lnTo>
                    <a:pt x="717" y="1749"/>
                  </a:lnTo>
                  <a:lnTo>
                    <a:pt x="676" y="1765"/>
                  </a:lnTo>
                  <a:lnTo>
                    <a:pt x="660" y="1779"/>
                  </a:lnTo>
                  <a:lnTo>
                    <a:pt x="644" y="1817"/>
                  </a:lnTo>
                  <a:lnTo>
                    <a:pt x="620" y="1825"/>
                  </a:lnTo>
                  <a:lnTo>
                    <a:pt x="597" y="1830"/>
                  </a:lnTo>
                  <a:lnTo>
                    <a:pt x="499" y="1835"/>
                  </a:lnTo>
                  <a:lnTo>
                    <a:pt x="412" y="1820"/>
                  </a:lnTo>
                  <a:lnTo>
                    <a:pt x="373" y="1807"/>
                  </a:lnTo>
                  <a:lnTo>
                    <a:pt x="351" y="1770"/>
                  </a:lnTo>
                  <a:lnTo>
                    <a:pt x="324" y="1737"/>
                  </a:lnTo>
                  <a:lnTo>
                    <a:pt x="302" y="1731"/>
                  </a:lnTo>
                  <a:lnTo>
                    <a:pt x="287" y="1716"/>
                  </a:lnTo>
                  <a:lnTo>
                    <a:pt x="290" y="1697"/>
                  </a:lnTo>
                  <a:lnTo>
                    <a:pt x="299" y="1678"/>
                  </a:lnTo>
                  <a:lnTo>
                    <a:pt x="308" y="1662"/>
                  </a:lnTo>
                  <a:lnTo>
                    <a:pt x="314" y="1645"/>
                  </a:lnTo>
                  <a:lnTo>
                    <a:pt x="311" y="1594"/>
                  </a:lnTo>
                  <a:lnTo>
                    <a:pt x="299" y="1551"/>
                  </a:lnTo>
                  <a:lnTo>
                    <a:pt x="258" y="1537"/>
                  </a:lnTo>
                  <a:lnTo>
                    <a:pt x="187" y="1550"/>
                  </a:lnTo>
                  <a:lnTo>
                    <a:pt x="163" y="1534"/>
                  </a:lnTo>
                  <a:lnTo>
                    <a:pt x="165" y="1436"/>
                  </a:lnTo>
                  <a:lnTo>
                    <a:pt x="161" y="1404"/>
                  </a:lnTo>
                  <a:lnTo>
                    <a:pt x="150" y="1371"/>
                  </a:lnTo>
                  <a:lnTo>
                    <a:pt x="127" y="1344"/>
                  </a:lnTo>
                  <a:lnTo>
                    <a:pt x="91" y="1335"/>
                  </a:lnTo>
                  <a:lnTo>
                    <a:pt x="55" y="1341"/>
                  </a:lnTo>
                  <a:lnTo>
                    <a:pt x="42" y="1326"/>
                  </a:lnTo>
                  <a:lnTo>
                    <a:pt x="27" y="1312"/>
                  </a:lnTo>
                  <a:lnTo>
                    <a:pt x="8" y="1303"/>
                  </a:lnTo>
                  <a:lnTo>
                    <a:pt x="0" y="1286"/>
                  </a:lnTo>
                  <a:lnTo>
                    <a:pt x="21" y="1249"/>
                  </a:lnTo>
                  <a:lnTo>
                    <a:pt x="27" y="1209"/>
                  </a:lnTo>
                  <a:lnTo>
                    <a:pt x="56" y="1177"/>
                  </a:lnTo>
                  <a:lnTo>
                    <a:pt x="74" y="1137"/>
                  </a:lnTo>
                  <a:lnTo>
                    <a:pt x="70" y="1095"/>
                  </a:lnTo>
                  <a:lnTo>
                    <a:pt x="41" y="1061"/>
                  </a:lnTo>
                  <a:lnTo>
                    <a:pt x="24" y="1015"/>
                  </a:lnTo>
                  <a:lnTo>
                    <a:pt x="22" y="963"/>
                  </a:lnTo>
                  <a:lnTo>
                    <a:pt x="25" y="916"/>
                  </a:lnTo>
                  <a:lnTo>
                    <a:pt x="43" y="877"/>
                  </a:lnTo>
                  <a:lnTo>
                    <a:pt x="81" y="875"/>
                  </a:lnTo>
                  <a:lnTo>
                    <a:pt x="104" y="865"/>
                  </a:lnTo>
                  <a:lnTo>
                    <a:pt x="120" y="848"/>
                  </a:lnTo>
                  <a:lnTo>
                    <a:pt x="144" y="811"/>
                  </a:lnTo>
                  <a:lnTo>
                    <a:pt x="208" y="747"/>
                  </a:lnTo>
                  <a:lnTo>
                    <a:pt x="249" y="728"/>
                  </a:lnTo>
                  <a:lnTo>
                    <a:pt x="258" y="734"/>
                  </a:lnTo>
                  <a:lnTo>
                    <a:pt x="269" y="738"/>
                  </a:lnTo>
                  <a:lnTo>
                    <a:pt x="280" y="737"/>
                  </a:lnTo>
                  <a:lnTo>
                    <a:pt x="328" y="718"/>
                  </a:lnTo>
                  <a:lnTo>
                    <a:pt x="365" y="719"/>
                  </a:lnTo>
                  <a:lnTo>
                    <a:pt x="402" y="729"/>
                  </a:lnTo>
                  <a:lnTo>
                    <a:pt x="441" y="746"/>
                  </a:lnTo>
                  <a:lnTo>
                    <a:pt x="479" y="748"/>
                  </a:lnTo>
                  <a:lnTo>
                    <a:pt x="518" y="741"/>
                  </a:lnTo>
                  <a:lnTo>
                    <a:pt x="543" y="771"/>
                  </a:lnTo>
                  <a:lnTo>
                    <a:pt x="574" y="782"/>
                  </a:lnTo>
                  <a:lnTo>
                    <a:pt x="654" y="777"/>
                  </a:lnTo>
                  <a:lnTo>
                    <a:pt x="689" y="768"/>
                  </a:lnTo>
                  <a:lnTo>
                    <a:pt x="716" y="793"/>
                  </a:lnTo>
                  <a:lnTo>
                    <a:pt x="730" y="830"/>
                  </a:lnTo>
                  <a:lnTo>
                    <a:pt x="730" y="870"/>
                  </a:lnTo>
                  <a:lnTo>
                    <a:pt x="725" y="909"/>
                  </a:lnTo>
                  <a:lnTo>
                    <a:pt x="740" y="944"/>
                  </a:lnTo>
                  <a:lnTo>
                    <a:pt x="774" y="959"/>
                  </a:lnTo>
                  <a:lnTo>
                    <a:pt x="873" y="951"/>
                  </a:lnTo>
                  <a:lnTo>
                    <a:pt x="894" y="962"/>
                  </a:lnTo>
                  <a:lnTo>
                    <a:pt x="919" y="971"/>
                  </a:lnTo>
                  <a:lnTo>
                    <a:pt x="935" y="961"/>
                  </a:lnTo>
                  <a:lnTo>
                    <a:pt x="927" y="938"/>
                  </a:lnTo>
                  <a:lnTo>
                    <a:pt x="941" y="896"/>
                  </a:lnTo>
                  <a:lnTo>
                    <a:pt x="1009" y="870"/>
                  </a:lnTo>
                  <a:lnTo>
                    <a:pt x="1031" y="856"/>
                  </a:lnTo>
                  <a:lnTo>
                    <a:pt x="1046" y="839"/>
                  </a:lnTo>
                  <a:lnTo>
                    <a:pt x="1048" y="819"/>
                  </a:lnTo>
                  <a:lnTo>
                    <a:pt x="1003" y="806"/>
                  </a:lnTo>
                  <a:lnTo>
                    <a:pt x="951" y="804"/>
                  </a:lnTo>
                  <a:lnTo>
                    <a:pt x="853" y="785"/>
                  </a:lnTo>
                  <a:lnTo>
                    <a:pt x="807" y="768"/>
                  </a:lnTo>
                  <a:lnTo>
                    <a:pt x="748" y="691"/>
                  </a:lnTo>
                  <a:lnTo>
                    <a:pt x="722" y="644"/>
                  </a:lnTo>
                  <a:lnTo>
                    <a:pt x="712" y="648"/>
                  </a:lnTo>
                  <a:lnTo>
                    <a:pt x="692" y="648"/>
                  </a:lnTo>
                  <a:lnTo>
                    <a:pt x="679" y="632"/>
                  </a:lnTo>
                  <a:lnTo>
                    <a:pt x="682" y="612"/>
                  </a:lnTo>
                  <a:lnTo>
                    <a:pt x="702" y="574"/>
                  </a:lnTo>
                  <a:lnTo>
                    <a:pt x="702" y="552"/>
                  </a:lnTo>
                  <a:lnTo>
                    <a:pt x="693" y="509"/>
                  </a:lnTo>
                  <a:lnTo>
                    <a:pt x="683" y="487"/>
                  </a:lnTo>
                  <a:lnTo>
                    <a:pt x="660" y="483"/>
                  </a:lnTo>
                  <a:lnTo>
                    <a:pt x="639" y="485"/>
                  </a:lnTo>
                  <a:lnTo>
                    <a:pt x="601" y="497"/>
                  </a:lnTo>
                  <a:lnTo>
                    <a:pt x="575" y="478"/>
                  </a:lnTo>
                  <a:lnTo>
                    <a:pt x="588" y="432"/>
                  </a:lnTo>
                  <a:lnTo>
                    <a:pt x="620" y="403"/>
                  </a:lnTo>
                  <a:lnTo>
                    <a:pt x="673" y="399"/>
                  </a:lnTo>
                  <a:lnTo>
                    <a:pt x="694" y="389"/>
                  </a:lnTo>
                  <a:lnTo>
                    <a:pt x="714" y="376"/>
                  </a:lnTo>
                  <a:lnTo>
                    <a:pt x="903" y="306"/>
                  </a:lnTo>
                  <a:lnTo>
                    <a:pt x="913" y="284"/>
                  </a:lnTo>
                  <a:lnTo>
                    <a:pt x="907" y="259"/>
                  </a:lnTo>
                  <a:lnTo>
                    <a:pt x="912" y="238"/>
                  </a:lnTo>
                  <a:lnTo>
                    <a:pt x="956" y="116"/>
                  </a:lnTo>
                  <a:lnTo>
                    <a:pt x="962" y="89"/>
                  </a:lnTo>
                  <a:lnTo>
                    <a:pt x="970" y="62"/>
                  </a:lnTo>
                  <a:lnTo>
                    <a:pt x="984" y="48"/>
                  </a:lnTo>
                  <a:lnTo>
                    <a:pt x="1003" y="41"/>
                  </a:lnTo>
                  <a:lnTo>
                    <a:pt x="1051" y="33"/>
                  </a:lnTo>
                  <a:lnTo>
                    <a:pt x="1069" y="46"/>
                  </a:lnTo>
                  <a:lnTo>
                    <a:pt x="1103" y="53"/>
                  </a:lnTo>
                  <a:lnTo>
                    <a:pt x="1184" y="0"/>
                  </a:lnTo>
                  <a:lnTo>
                    <a:pt x="1226" y="28"/>
                  </a:lnTo>
                  <a:lnTo>
                    <a:pt x="1261" y="63"/>
                  </a:lnTo>
                  <a:lnTo>
                    <a:pt x="1270" y="85"/>
                  </a:lnTo>
                  <a:lnTo>
                    <a:pt x="1279" y="135"/>
                  </a:lnTo>
                  <a:lnTo>
                    <a:pt x="1280" y="160"/>
                  </a:lnTo>
                  <a:lnTo>
                    <a:pt x="1284" y="181"/>
                  </a:lnTo>
                  <a:lnTo>
                    <a:pt x="1297" y="201"/>
                  </a:lnTo>
                  <a:lnTo>
                    <a:pt x="1308" y="224"/>
                  </a:lnTo>
                  <a:lnTo>
                    <a:pt x="1313" y="251"/>
                  </a:lnTo>
                  <a:lnTo>
                    <a:pt x="1313" y="294"/>
                  </a:lnTo>
                  <a:lnTo>
                    <a:pt x="1332" y="393"/>
                  </a:lnTo>
                  <a:lnTo>
                    <a:pt x="1405" y="574"/>
                  </a:lnTo>
                  <a:lnTo>
                    <a:pt x="1410" y="626"/>
                  </a:lnTo>
                  <a:lnTo>
                    <a:pt x="1387" y="722"/>
                  </a:lnTo>
                  <a:lnTo>
                    <a:pt x="1403" y="742"/>
                  </a:lnTo>
                  <a:lnTo>
                    <a:pt x="1434" y="748"/>
                  </a:lnTo>
                  <a:lnTo>
                    <a:pt x="1421" y="756"/>
                  </a:lnTo>
                  <a:lnTo>
                    <a:pt x="1412" y="770"/>
                  </a:lnTo>
                  <a:lnTo>
                    <a:pt x="1397" y="786"/>
                  </a:lnTo>
                  <a:lnTo>
                    <a:pt x="1339" y="819"/>
                  </a:lnTo>
                  <a:lnTo>
                    <a:pt x="1308" y="859"/>
                  </a:lnTo>
                  <a:lnTo>
                    <a:pt x="1289" y="874"/>
                  </a:lnTo>
                  <a:lnTo>
                    <a:pt x="1242" y="889"/>
                  </a:lnTo>
                  <a:lnTo>
                    <a:pt x="1223" y="904"/>
                  </a:lnTo>
                  <a:lnTo>
                    <a:pt x="1205" y="950"/>
                  </a:lnTo>
                  <a:lnTo>
                    <a:pt x="1184" y="1022"/>
                  </a:lnTo>
                  <a:lnTo>
                    <a:pt x="1174" y="1046"/>
                  </a:lnTo>
                  <a:lnTo>
                    <a:pt x="1142" y="1091"/>
                  </a:lnTo>
                  <a:lnTo>
                    <a:pt x="1140" y="1107"/>
                  </a:lnTo>
                  <a:lnTo>
                    <a:pt x="1206" y="1136"/>
                  </a:lnTo>
                  <a:lnTo>
                    <a:pt x="1226" y="1178"/>
                  </a:lnTo>
                  <a:lnTo>
                    <a:pt x="1232" y="1228"/>
                  </a:lnTo>
                  <a:lnTo>
                    <a:pt x="1277" y="1248"/>
                  </a:lnTo>
                  <a:lnTo>
                    <a:pt x="1316" y="1272"/>
                  </a:lnTo>
                  <a:lnTo>
                    <a:pt x="1328" y="1310"/>
                  </a:lnTo>
                  <a:lnTo>
                    <a:pt x="1328" y="1396"/>
                  </a:lnTo>
                  <a:lnTo>
                    <a:pt x="1330" y="1413"/>
                  </a:lnTo>
                  <a:lnTo>
                    <a:pt x="1328" y="1432"/>
                  </a:lnTo>
                  <a:lnTo>
                    <a:pt x="1258" y="1468"/>
                  </a:lnTo>
                  <a:lnTo>
                    <a:pt x="1254" y="1487"/>
                  </a:lnTo>
                  <a:lnTo>
                    <a:pt x="1280" y="1523"/>
                  </a:lnTo>
                  <a:lnTo>
                    <a:pt x="1409" y="1618"/>
                  </a:lnTo>
                  <a:lnTo>
                    <a:pt x="1426" y="1659"/>
                  </a:lnTo>
                  <a:lnTo>
                    <a:pt x="1431" y="1697"/>
                  </a:lnTo>
                  <a:lnTo>
                    <a:pt x="1440" y="1736"/>
                  </a:lnTo>
                  <a:lnTo>
                    <a:pt x="1458" y="1772"/>
                  </a:lnTo>
                  <a:close/>
                </a:path>
              </a:pathLst>
            </a:custGeom>
            <a:noFill/>
            <a:ln w="6">
              <a:solidFill>
                <a:srgbClr val="6C6D7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Freeform 63"/>
            <p:cNvSpPr>
              <a:spLocks/>
            </p:cNvSpPr>
            <p:nvPr/>
          </p:nvSpPr>
          <p:spPr bwMode="auto">
            <a:xfrm>
              <a:off x="7335838" y="3006726"/>
              <a:ext cx="460375" cy="573088"/>
            </a:xfrm>
            <a:custGeom>
              <a:avLst/>
              <a:gdLst>
                <a:gd name="T0" fmla="*/ 696 w 870"/>
                <a:gd name="T1" fmla="*/ 457 h 1083"/>
                <a:gd name="T2" fmla="*/ 726 w 870"/>
                <a:gd name="T3" fmla="*/ 508 h 1083"/>
                <a:gd name="T4" fmla="*/ 680 w 870"/>
                <a:gd name="T5" fmla="*/ 609 h 1083"/>
                <a:gd name="T6" fmla="*/ 712 w 870"/>
                <a:gd name="T7" fmla="*/ 659 h 1083"/>
                <a:gd name="T8" fmla="*/ 762 w 870"/>
                <a:gd name="T9" fmla="*/ 685 h 1083"/>
                <a:gd name="T10" fmla="*/ 826 w 870"/>
                <a:gd name="T11" fmla="*/ 768 h 1083"/>
                <a:gd name="T12" fmla="*/ 864 w 870"/>
                <a:gd name="T13" fmla="*/ 849 h 1083"/>
                <a:gd name="T14" fmla="*/ 856 w 870"/>
                <a:gd name="T15" fmla="*/ 956 h 1083"/>
                <a:gd name="T16" fmla="*/ 720 w 870"/>
                <a:gd name="T17" fmla="*/ 1042 h 1083"/>
                <a:gd name="T18" fmla="*/ 611 w 870"/>
                <a:gd name="T19" fmla="*/ 1075 h 1083"/>
                <a:gd name="T20" fmla="*/ 328 w 870"/>
                <a:gd name="T21" fmla="*/ 1078 h 1083"/>
                <a:gd name="T22" fmla="*/ 318 w 870"/>
                <a:gd name="T23" fmla="*/ 1046 h 1083"/>
                <a:gd name="T24" fmla="*/ 291 w 870"/>
                <a:gd name="T25" fmla="*/ 971 h 1083"/>
                <a:gd name="T26" fmla="*/ 269 w 870"/>
                <a:gd name="T27" fmla="*/ 892 h 1083"/>
                <a:gd name="T28" fmla="*/ 114 w 870"/>
                <a:gd name="T29" fmla="*/ 761 h 1083"/>
                <a:gd name="T30" fmla="*/ 188 w 870"/>
                <a:gd name="T31" fmla="*/ 706 h 1083"/>
                <a:gd name="T32" fmla="*/ 188 w 870"/>
                <a:gd name="T33" fmla="*/ 670 h 1083"/>
                <a:gd name="T34" fmla="*/ 176 w 870"/>
                <a:gd name="T35" fmla="*/ 546 h 1083"/>
                <a:gd name="T36" fmla="*/ 92 w 870"/>
                <a:gd name="T37" fmla="*/ 502 h 1083"/>
                <a:gd name="T38" fmla="*/ 66 w 870"/>
                <a:gd name="T39" fmla="*/ 410 h 1083"/>
                <a:gd name="T40" fmla="*/ 2 w 870"/>
                <a:gd name="T41" fmla="*/ 365 h 1083"/>
                <a:gd name="T42" fmla="*/ 44 w 870"/>
                <a:gd name="T43" fmla="*/ 296 h 1083"/>
                <a:gd name="T44" fmla="*/ 83 w 870"/>
                <a:gd name="T45" fmla="*/ 178 h 1083"/>
                <a:gd name="T46" fmla="*/ 149 w 870"/>
                <a:gd name="T47" fmla="*/ 148 h 1083"/>
                <a:gd name="T48" fmla="*/ 199 w 870"/>
                <a:gd name="T49" fmla="*/ 93 h 1083"/>
                <a:gd name="T50" fmla="*/ 272 w 870"/>
                <a:gd name="T51" fmla="*/ 44 h 1083"/>
                <a:gd name="T52" fmla="*/ 294 w 870"/>
                <a:gd name="T53" fmla="*/ 22 h 1083"/>
                <a:gd name="T54" fmla="*/ 466 w 870"/>
                <a:gd name="T55" fmla="*/ 40 h 1083"/>
                <a:gd name="T56" fmla="*/ 539 w 870"/>
                <a:gd name="T57" fmla="*/ 106 h 1083"/>
                <a:gd name="T58" fmla="*/ 634 w 870"/>
                <a:gd name="T59" fmla="*/ 211 h 1083"/>
                <a:gd name="T60" fmla="*/ 650 w 870"/>
                <a:gd name="T61" fmla="*/ 249 h 1083"/>
                <a:gd name="T62" fmla="*/ 646 w 870"/>
                <a:gd name="T63" fmla="*/ 434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0" h="1083">
                  <a:moveTo>
                    <a:pt x="653" y="452"/>
                  </a:moveTo>
                  <a:lnTo>
                    <a:pt x="696" y="457"/>
                  </a:lnTo>
                  <a:lnTo>
                    <a:pt x="719" y="455"/>
                  </a:lnTo>
                  <a:lnTo>
                    <a:pt x="726" y="508"/>
                  </a:lnTo>
                  <a:lnTo>
                    <a:pt x="681" y="582"/>
                  </a:lnTo>
                  <a:lnTo>
                    <a:pt x="680" y="609"/>
                  </a:lnTo>
                  <a:lnTo>
                    <a:pt x="693" y="637"/>
                  </a:lnTo>
                  <a:lnTo>
                    <a:pt x="712" y="659"/>
                  </a:lnTo>
                  <a:lnTo>
                    <a:pt x="735" y="675"/>
                  </a:lnTo>
                  <a:lnTo>
                    <a:pt x="762" y="685"/>
                  </a:lnTo>
                  <a:lnTo>
                    <a:pt x="785" y="700"/>
                  </a:lnTo>
                  <a:lnTo>
                    <a:pt x="826" y="768"/>
                  </a:lnTo>
                  <a:lnTo>
                    <a:pt x="870" y="795"/>
                  </a:lnTo>
                  <a:lnTo>
                    <a:pt x="864" y="849"/>
                  </a:lnTo>
                  <a:lnTo>
                    <a:pt x="867" y="929"/>
                  </a:lnTo>
                  <a:lnTo>
                    <a:pt x="856" y="956"/>
                  </a:lnTo>
                  <a:lnTo>
                    <a:pt x="834" y="976"/>
                  </a:lnTo>
                  <a:lnTo>
                    <a:pt x="720" y="1042"/>
                  </a:lnTo>
                  <a:lnTo>
                    <a:pt x="667" y="1065"/>
                  </a:lnTo>
                  <a:lnTo>
                    <a:pt x="611" y="1075"/>
                  </a:lnTo>
                  <a:lnTo>
                    <a:pt x="393" y="1083"/>
                  </a:lnTo>
                  <a:lnTo>
                    <a:pt x="328" y="1078"/>
                  </a:lnTo>
                  <a:lnTo>
                    <a:pt x="332" y="1063"/>
                  </a:lnTo>
                  <a:lnTo>
                    <a:pt x="318" y="1046"/>
                  </a:lnTo>
                  <a:lnTo>
                    <a:pt x="300" y="1010"/>
                  </a:lnTo>
                  <a:lnTo>
                    <a:pt x="291" y="971"/>
                  </a:lnTo>
                  <a:lnTo>
                    <a:pt x="286" y="933"/>
                  </a:lnTo>
                  <a:lnTo>
                    <a:pt x="269" y="892"/>
                  </a:lnTo>
                  <a:lnTo>
                    <a:pt x="140" y="797"/>
                  </a:lnTo>
                  <a:lnTo>
                    <a:pt x="114" y="761"/>
                  </a:lnTo>
                  <a:lnTo>
                    <a:pt x="118" y="742"/>
                  </a:lnTo>
                  <a:lnTo>
                    <a:pt x="188" y="706"/>
                  </a:lnTo>
                  <a:lnTo>
                    <a:pt x="190" y="687"/>
                  </a:lnTo>
                  <a:lnTo>
                    <a:pt x="188" y="670"/>
                  </a:lnTo>
                  <a:lnTo>
                    <a:pt x="188" y="584"/>
                  </a:lnTo>
                  <a:lnTo>
                    <a:pt x="176" y="546"/>
                  </a:lnTo>
                  <a:lnTo>
                    <a:pt x="137" y="522"/>
                  </a:lnTo>
                  <a:lnTo>
                    <a:pt x="92" y="502"/>
                  </a:lnTo>
                  <a:lnTo>
                    <a:pt x="86" y="452"/>
                  </a:lnTo>
                  <a:lnTo>
                    <a:pt x="66" y="410"/>
                  </a:lnTo>
                  <a:lnTo>
                    <a:pt x="0" y="381"/>
                  </a:lnTo>
                  <a:lnTo>
                    <a:pt x="2" y="365"/>
                  </a:lnTo>
                  <a:lnTo>
                    <a:pt x="34" y="320"/>
                  </a:lnTo>
                  <a:lnTo>
                    <a:pt x="44" y="296"/>
                  </a:lnTo>
                  <a:lnTo>
                    <a:pt x="65" y="224"/>
                  </a:lnTo>
                  <a:lnTo>
                    <a:pt x="83" y="178"/>
                  </a:lnTo>
                  <a:lnTo>
                    <a:pt x="102" y="163"/>
                  </a:lnTo>
                  <a:lnTo>
                    <a:pt x="149" y="148"/>
                  </a:lnTo>
                  <a:lnTo>
                    <a:pt x="168" y="133"/>
                  </a:lnTo>
                  <a:lnTo>
                    <a:pt x="199" y="93"/>
                  </a:lnTo>
                  <a:lnTo>
                    <a:pt x="257" y="60"/>
                  </a:lnTo>
                  <a:lnTo>
                    <a:pt x="272" y="44"/>
                  </a:lnTo>
                  <a:lnTo>
                    <a:pt x="281" y="30"/>
                  </a:lnTo>
                  <a:lnTo>
                    <a:pt x="294" y="22"/>
                  </a:lnTo>
                  <a:lnTo>
                    <a:pt x="379" y="0"/>
                  </a:lnTo>
                  <a:lnTo>
                    <a:pt x="466" y="40"/>
                  </a:lnTo>
                  <a:lnTo>
                    <a:pt x="504" y="70"/>
                  </a:lnTo>
                  <a:lnTo>
                    <a:pt x="539" y="106"/>
                  </a:lnTo>
                  <a:lnTo>
                    <a:pt x="569" y="146"/>
                  </a:lnTo>
                  <a:lnTo>
                    <a:pt x="634" y="211"/>
                  </a:lnTo>
                  <a:lnTo>
                    <a:pt x="646" y="226"/>
                  </a:lnTo>
                  <a:lnTo>
                    <a:pt x="650" y="249"/>
                  </a:lnTo>
                  <a:lnTo>
                    <a:pt x="642" y="391"/>
                  </a:lnTo>
                  <a:lnTo>
                    <a:pt x="646" y="434"/>
                  </a:lnTo>
                  <a:lnTo>
                    <a:pt x="653" y="452"/>
                  </a:lnTo>
                  <a:close/>
                </a:path>
              </a:pathLst>
            </a:custGeom>
            <a:solidFill>
              <a:srgbClr val="E6E6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64"/>
            <p:cNvSpPr>
              <a:spLocks/>
            </p:cNvSpPr>
            <p:nvPr/>
          </p:nvSpPr>
          <p:spPr bwMode="auto">
            <a:xfrm>
              <a:off x="7335838" y="3006726"/>
              <a:ext cx="460375" cy="573088"/>
            </a:xfrm>
            <a:custGeom>
              <a:avLst/>
              <a:gdLst>
                <a:gd name="T0" fmla="*/ 696 w 870"/>
                <a:gd name="T1" fmla="*/ 457 h 1083"/>
                <a:gd name="T2" fmla="*/ 726 w 870"/>
                <a:gd name="T3" fmla="*/ 508 h 1083"/>
                <a:gd name="T4" fmla="*/ 680 w 870"/>
                <a:gd name="T5" fmla="*/ 609 h 1083"/>
                <a:gd name="T6" fmla="*/ 712 w 870"/>
                <a:gd name="T7" fmla="*/ 659 h 1083"/>
                <a:gd name="T8" fmla="*/ 762 w 870"/>
                <a:gd name="T9" fmla="*/ 685 h 1083"/>
                <a:gd name="T10" fmla="*/ 826 w 870"/>
                <a:gd name="T11" fmla="*/ 768 h 1083"/>
                <a:gd name="T12" fmla="*/ 864 w 870"/>
                <a:gd name="T13" fmla="*/ 849 h 1083"/>
                <a:gd name="T14" fmla="*/ 856 w 870"/>
                <a:gd name="T15" fmla="*/ 956 h 1083"/>
                <a:gd name="T16" fmla="*/ 720 w 870"/>
                <a:gd name="T17" fmla="*/ 1042 h 1083"/>
                <a:gd name="T18" fmla="*/ 611 w 870"/>
                <a:gd name="T19" fmla="*/ 1075 h 1083"/>
                <a:gd name="T20" fmla="*/ 328 w 870"/>
                <a:gd name="T21" fmla="*/ 1078 h 1083"/>
                <a:gd name="T22" fmla="*/ 318 w 870"/>
                <a:gd name="T23" fmla="*/ 1046 h 1083"/>
                <a:gd name="T24" fmla="*/ 291 w 870"/>
                <a:gd name="T25" fmla="*/ 971 h 1083"/>
                <a:gd name="T26" fmla="*/ 269 w 870"/>
                <a:gd name="T27" fmla="*/ 892 h 1083"/>
                <a:gd name="T28" fmla="*/ 114 w 870"/>
                <a:gd name="T29" fmla="*/ 761 h 1083"/>
                <a:gd name="T30" fmla="*/ 188 w 870"/>
                <a:gd name="T31" fmla="*/ 706 h 1083"/>
                <a:gd name="T32" fmla="*/ 188 w 870"/>
                <a:gd name="T33" fmla="*/ 670 h 1083"/>
                <a:gd name="T34" fmla="*/ 176 w 870"/>
                <a:gd name="T35" fmla="*/ 546 h 1083"/>
                <a:gd name="T36" fmla="*/ 92 w 870"/>
                <a:gd name="T37" fmla="*/ 502 h 1083"/>
                <a:gd name="T38" fmla="*/ 66 w 870"/>
                <a:gd name="T39" fmla="*/ 410 h 1083"/>
                <a:gd name="T40" fmla="*/ 2 w 870"/>
                <a:gd name="T41" fmla="*/ 365 h 1083"/>
                <a:gd name="T42" fmla="*/ 44 w 870"/>
                <a:gd name="T43" fmla="*/ 296 h 1083"/>
                <a:gd name="T44" fmla="*/ 83 w 870"/>
                <a:gd name="T45" fmla="*/ 178 h 1083"/>
                <a:gd name="T46" fmla="*/ 149 w 870"/>
                <a:gd name="T47" fmla="*/ 148 h 1083"/>
                <a:gd name="T48" fmla="*/ 199 w 870"/>
                <a:gd name="T49" fmla="*/ 93 h 1083"/>
                <a:gd name="T50" fmla="*/ 272 w 870"/>
                <a:gd name="T51" fmla="*/ 44 h 1083"/>
                <a:gd name="T52" fmla="*/ 294 w 870"/>
                <a:gd name="T53" fmla="*/ 22 h 1083"/>
                <a:gd name="T54" fmla="*/ 466 w 870"/>
                <a:gd name="T55" fmla="*/ 40 h 1083"/>
                <a:gd name="T56" fmla="*/ 539 w 870"/>
                <a:gd name="T57" fmla="*/ 106 h 1083"/>
                <a:gd name="T58" fmla="*/ 634 w 870"/>
                <a:gd name="T59" fmla="*/ 211 h 1083"/>
                <a:gd name="T60" fmla="*/ 650 w 870"/>
                <a:gd name="T61" fmla="*/ 249 h 1083"/>
                <a:gd name="T62" fmla="*/ 646 w 870"/>
                <a:gd name="T63" fmla="*/ 434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0" h="1083">
                  <a:moveTo>
                    <a:pt x="653" y="452"/>
                  </a:moveTo>
                  <a:lnTo>
                    <a:pt x="696" y="457"/>
                  </a:lnTo>
                  <a:lnTo>
                    <a:pt x="719" y="455"/>
                  </a:lnTo>
                  <a:lnTo>
                    <a:pt x="726" y="508"/>
                  </a:lnTo>
                  <a:lnTo>
                    <a:pt x="681" y="582"/>
                  </a:lnTo>
                  <a:lnTo>
                    <a:pt x="680" y="609"/>
                  </a:lnTo>
                  <a:lnTo>
                    <a:pt x="693" y="637"/>
                  </a:lnTo>
                  <a:lnTo>
                    <a:pt x="712" y="659"/>
                  </a:lnTo>
                  <a:lnTo>
                    <a:pt x="735" y="675"/>
                  </a:lnTo>
                  <a:lnTo>
                    <a:pt x="762" y="685"/>
                  </a:lnTo>
                  <a:lnTo>
                    <a:pt x="785" y="700"/>
                  </a:lnTo>
                  <a:lnTo>
                    <a:pt x="826" y="768"/>
                  </a:lnTo>
                  <a:lnTo>
                    <a:pt x="870" y="795"/>
                  </a:lnTo>
                  <a:lnTo>
                    <a:pt x="864" y="849"/>
                  </a:lnTo>
                  <a:lnTo>
                    <a:pt x="867" y="929"/>
                  </a:lnTo>
                  <a:lnTo>
                    <a:pt x="856" y="956"/>
                  </a:lnTo>
                  <a:lnTo>
                    <a:pt x="834" y="976"/>
                  </a:lnTo>
                  <a:lnTo>
                    <a:pt x="720" y="1042"/>
                  </a:lnTo>
                  <a:lnTo>
                    <a:pt x="667" y="1065"/>
                  </a:lnTo>
                  <a:lnTo>
                    <a:pt x="611" y="1075"/>
                  </a:lnTo>
                  <a:lnTo>
                    <a:pt x="393" y="1083"/>
                  </a:lnTo>
                  <a:lnTo>
                    <a:pt x="328" y="1078"/>
                  </a:lnTo>
                  <a:lnTo>
                    <a:pt x="332" y="1063"/>
                  </a:lnTo>
                  <a:lnTo>
                    <a:pt x="318" y="1046"/>
                  </a:lnTo>
                  <a:lnTo>
                    <a:pt x="300" y="1010"/>
                  </a:lnTo>
                  <a:lnTo>
                    <a:pt x="291" y="971"/>
                  </a:lnTo>
                  <a:lnTo>
                    <a:pt x="286" y="933"/>
                  </a:lnTo>
                  <a:lnTo>
                    <a:pt x="269" y="892"/>
                  </a:lnTo>
                  <a:lnTo>
                    <a:pt x="140" y="797"/>
                  </a:lnTo>
                  <a:lnTo>
                    <a:pt x="114" y="761"/>
                  </a:lnTo>
                  <a:lnTo>
                    <a:pt x="118" y="742"/>
                  </a:lnTo>
                  <a:lnTo>
                    <a:pt x="188" y="706"/>
                  </a:lnTo>
                  <a:lnTo>
                    <a:pt x="190" y="687"/>
                  </a:lnTo>
                  <a:lnTo>
                    <a:pt x="188" y="670"/>
                  </a:lnTo>
                  <a:lnTo>
                    <a:pt x="188" y="584"/>
                  </a:lnTo>
                  <a:lnTo>
                    <a:pt x="176" y="546"/>
                  </a:lnTo>
                  <a:lnTo>
                    <a:pt x="137" y="522"/>
                  </a:lnTo>
                  <a:lnTo>
                    <a:pt x="92" y="502"/>
                  </a:lnTo>
                  <a:lnTo>
                    <a:pt x="86" y="452"/>
                  </a:lnTo>
                  <a:lnTo>
                    <a:pt x="66" y="410"/>
                  </a:lnTo>
                  <a:lnTo>
                    <a:pt x="0" y="381"/>
                  </a:lnTo>
                  <a:lnTo>
                    <a:pt x="2" y="365"/>
                  </a:lnTo>
                  <a:lnTo>
                    <a:pt x="34" y="320"/>
                  </a:lnTo>
                  <a:lnTo>
                    <a:pt x="44" y="296"/>
                  </a:lnTo>
                  <a:lnTo>
                    <a:pt x="65" y="224"/>
                  </a:lnTo>
                  <a:lnTo>
                    <a:pt x="83" y="178"/>
                  </a:lnTo>
                  <a:lnTo>
                    <a:pt x="102" y="163"/>
                  </a:lnTo>
                  <a:lnTo>
                    <a:pt x="149" y="148"/>
                  </a:lnTo>
                  <a:lnTo>
                    <a:pt x="168" y="133"/>
                  </a:lnTo>
                  <a:lnTo>
                    <a:pt x="199" y="93"/>
                  </a:lnTo>
                  <a:lnTo>
                    <a:pt x="257" y="60"/>
                  </a:lnTo>
                  <a:lnTo>
                    <a:pt x="272" y="44"/>
                  </a:lnTo>
                  <a:lnTo>
                    <a:pt x="281" y="30"/>
                  </a:lnTo>
                  <a:lnTo>
                    <a:pt x="294" y="22"/>
                  </a:lnTo>
                  <a:lnTo>
                    <a:pt x="379" y="0"/>
                  </a:lnTo>
                  <a:lnTo>
                    <a:pt x="466" y="40"/>
                  </a:lnTo>
                  <a:lnTo>
                    <a:pt x="504" y="70"/>
                  </a:lnTo>
                  <a:lnTo>
                    <a:pt x="539" y="106"/>
                  </a:lnTo>
                  <a:lnTo>
                    <a:pt x="569" y="146"/>
                  </a:lnTo>
                  <a:lnTo>
                    <a:pt x="634" y="211"/>
                  </a:lnTo>
                  <a:lnTo>
                    <a:pt x="646" y="226"/>
                  </a:lnTo>
                  <a:lnTo>
                    <a:pt x="650" y="249"/>
                  </a:lnTo>
                  <a:lnTo>
                    <a:pt x="642" y="391"/>
                  </a:lnTo>
                  <a:lnTo>
                    <a:pt x="646" y="434"/>
                  </a:lnTo>
                  <a:lnTo>
                    <a:pt x="653" y="452"/>
                  </a:lnTo>
                  <a:close/>
                </a:path>
              </a:pathLst>
            </a:custGeom>
            <a:noFill/>
            <a:ln w="6">
              <a:solidFill>
                <a:srgbClr val="6C6D7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Freeform 65"/>
            <p:cNvSpPr>
              <a:spLocks/>
            </p:cNvSpPr>
            <p:nvPr/>
          </p:nvSpPr>
          <p:spPr bwMode="auto">
            <a:xfrm>
              <a:off x="5524500" y="4576763"/>
              <a:ext cx="574675" cy="493713"/>
            </a:xfrm>
            <a:custGeom>
              <a:avLst/>
              <a:gdLst>
                <a:gd name="T0" fmla="*/ 303 w 1086"/>
                <a:gd name="T1" fmla="*/ 861 h 933"/>
                <a:gd name="T2" fmla="*/ 272 w 1086"/>
                <a:gd name="T3" fmla="*/ 848 h 933"/>
                <a:gd name="T4" fmla="*/ 223 w 1086"/>
                <a:gd name="T5" fmla="*/ 848 h 933"/>
                <a:gd name="T6" fmla="*/ 225 w 1086"/>
                <a:gd name="T7" fmla="*/ 725 h 933"/>
                <a:gd name="T8" fmla="*/ 292 w 1086"/>
                <a:gd name="T9" fmla="*/ 734 h 933"/>
                <a:gd name="T10" fmla="*/ 344 w 1086"/>
                <a:gd name="T11" fmla="*/ 708 h 933"/>
                <a:gd name="T12" fmla="*/ 327 w 1086"/>
                <a:gd name="T13" fmla="*/ 675 h 933"/>
                <a:gd name="T14" fmla="*/ 369 w 1086"/>
                <a:gd name="T15" fmla="*/ 639 h 933"/>
                <a:gd name="T16" fmla="*/ 366 w 1086"/>
                <a:gd name="T17" fmla="*/ 631 h 933"/>
                <a:gd name="T18" fmla="*/ 316 w 1086"/>
                <a:gd name="T19" fmla="*/ 640 h 933"/>
                <a:gd name="T20" fmla="*/ 273 w 1086"/>
                <a:gd name="T21" fmla="*/ 691 h 933"/>
                <a:gd name="T22" fmla="*/ 257 w 1086"/>
                <a:gd name="T23" fmla="*/ 691 h 933"/>
                <a:gd name="T24" fmla="*/ 155 w 1086"/>
                <a:gd name="T25" fmla="*/ 669 h 933"/>
                <a:gd name="T26" fmla="*/ 116 w 1086"/>
                <a:gd name="T27" fmla="*/ 606 h 933"/>
                <a:gd name="T28" fmla="*/ 223 w 1086"/>
                <a:gd name="T29" fmla="*/ 595 h 933"/>
                <a:gd name="T30" fmla="*/ 269 w 1086"/>
                <a:gd name="T31" fmla="*/ 561 h 933"/>
                <a:gd name="T32" fmla="*/ 301 w 1086"/>
                <a:gd name="T33" fmla="*/ 589 h 933"/>
                <a:gd name="T34" fmla="*/ 297 w 1086"/>
                <a:gd name="T35" fmla="*/ 556 h 933"/>
                <a:gd name="T36" fmla="*/ 241 w 1086"/>
                <a:gd name="T37" fmla="*/ 575 h 933"/>
                <a:gd name="T38" fmla="*/ 194 w 1086"/>
                <a:gd name="T39" fmla="*/ 555 h 933"/>
                <a:gd name="T40" fmla="*/ 179 w 1086"/>
                <a:gd name="T41" fmla="*/ 558 h 933"/>
                <a:gd name="T42" fmla="*/ 107 w 1086"/>
                <a:gd name="T43" fmla="*/ 587 h 933"/>
                <a:gd name="T44" fmla="*/ 63 w 1086"/>
                <a:gd name="T45" fmla="*/ 529 h 933"/>
                <a:gd name="T46" fmla="*/ 60 w 1086"/>
                <a:gd name="T47" fmla="*/ 459 h 933"/>
                <a:gd name="T48" fmla="*/ 95 w 1086"/>
                <a:gd name="T49" fmla="*/ 458 h 933"/>
                <a:gd name="T50" fmla="*/ 163 w 1086"/>
                <a:gd name="T51" fmla="*/ 388 h 933"/>
                <a:gd name="T52" fmla="*/ 25 w 1086"/>
                <a:gd name="T53" fmla="*/ 473 h 933"/>
                <a:gd name="T54" fmla="*/ 141 w 1086"/>
                <a:gd name="T55" fmla="*/ 306 h 933"/>
                <a:gd name="T56" fmla="*/ 196 w 1086"/>
                <a:gd name="T57" fmla="*/ 332 h 933"/>
                <a:gd name="T58" fmla="*/ 318 w 1086"/>
                <a:gd name="T59" fmla="*/ 339 h 933"/>
                <a:gd name="T60" fmla="*/ 480 w 1086"/>
                <a:gd name="T61" fmla="*/ 345 h 933"/>
                <a:gd name="T62" fmla="*/ 538 w 1086"/>
                <a:gd name="T63" fmla="*/ 457 h 933"/>
                <a:gd name="T64" fmla="*/ 567 w 1086"/>
                <a:gd name="T65" fmla="*/ 491 h 933"/>
                <a:gd name="T66" fmla="*/ 753 w 1086"/>
                <a:gd name="T67" fmla="*/ 346 h 933"/>
                <a:gd name="T68" fmla="*/ 671 w 1086"/>
                <a:gd name="T69" fmla="*/ 222 h 933"/>
                <a:gd name="T70" fmla="*/ 694 w 1086"/>
                <a:gd name="T71" fmla="*/ 117 h 933"/>
                <a:gd name="T72" fmla="*/ 841 w 1086"/>
                <a:gd name="T73" fmla="*/ 86 h 933"/>
                <a:gd name="T74" fmla="*/ 1034 w 1086"/>
                <a:gd name="T75" fmla="*/ 0 h 933"/>
                <a:gd name="T76" fmla="*/ 1071 w 1086"/>
                <a:gd name="T77" fmla="*/ 186 h 933"/>
                <a:gd name="T78" fmla="*/ 1082 w 1086"/>
                <a:gd name="T79" fmla="*/ 261 h 933"/>
                <a:gd name="T80" fmla="*/ 1051 w 1086"/>
                <a:gd name="T81" fmla="*/ 330 h 933"/>
                <a:gd name="T82" fmla="*/ 1015 w 1086"/>
                <a:gd name="T83" fmla="*/ 422 h 933"/>
                <a:gd name="T84" fmla="*/ 961 w 1086"/>
                <a:gd name="T85" fmla="*/ 600 h 933"/>
                <a:gd name="T86" fmla="*/ 933 w 1086"/>
                <a:gd name="T87" fmla="*/ 661 h 933"/>
                <a:gd name="T88" fmla="*/ 922 w 1086"/>
                <a:gd name="T89" fmla="*/ 719 h 933"/>
                <a:gd name="T90" fmla="*/ 800 w 1086"/>
                <a:gd name="T91" fmla="*/ 759 h 933"/>
                <a:gd name="T92" fmla="*/ 757 w 1086"/>
                <a:gd name="T93" fmla="*/ 788 h 933"/>
                <a:gd name="T94" fmla="*/ 746 w 1086"/>
                <a:gd name="T95" fmla="*/ 835 h 933"/>
                <a:gd name="T96" fmla="*/ 702 w 1086"/>
                <a:gd name="T97" fmla="*/ 856 h 933"/>
                <a:gd name="T98" fmla="*/ 646 w 1086"/>
                <a:gd name="T99" fmla="*/ 885 h 933"/>
                <a:gd name="T100" fmla="*/ 554 w 1086"/>
                <a:gd name="T101" fmla="*/ 882 h 933"/>
                <a:gd name="T102" fmla="*/ 472 w 1086"/>
                <a:gd name="T103" fmla="*/ 905 h 933"/>
                <a:gd name="T104" fmla="*/ 382 w 1086"/>
                <a:gd name="T105" fmla="*/ 922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86" h="933">
                  <a:moveTo>
                    <a:pt x="323" y="894"/>
                  </a:moveTo>
                  <a:lnTo>
                    <a:pt x="298" y="880"/>
                  </a:lnTo>
                  <a:lnTo>
                    <a:pt x="281" y="865"/>
                  </a:lnTo>
                  <a:lnTo>
                    <a:pt x="278" y="856"/>
                  </a:lnTo>
                  <a:lnTo>
                    <a:pt x="292" y="859"/>
                  </a:lnTo>
                  <a:lnTo>
                    <a:pt x="303" y="861"/>
                  </a:lnTo>
                  <a:lnTo>
                    <a:pt x="299" y="853"/>
                  </a:lnTo>
                  <a:lnTo>
                    <a:pt x="282" y="835"/>
                  </a:lnTo>
                  <a:lnTo>
                    <a:pt x="275" y="831"/>
                  </a:lnTo>
                  <a:lnTo>
                    <a:pt x="273" y="833"/>
                  </a:lnTo>
                  <a:lnTo>
                    <a:pt x="273" y="846"/>
                  </a:lnTo>
                  <a:lnTo>
                    <a:pt x="272" y="848"/>
                  </a:lnTo>
                  <a:lnTo>
                    <a:pt x="267" y="848"/>
                  </a:lnTo>
                  <a:lnTo>
                    <a:pt x="260" y="849"/>
                  </a:lnTo>
                  <a:lnTo>
                    <a:pt x="253" y="852"/>
                  </a:lnTo>
                  <a:lnTo>
                    <a:pt x="244" y="848"/>
                  </a:lnTo>
                  <a:lnTo>
                    <a:pt x="230" y="851"/>
                  </a:lnTo>
                  <a:lnTo>
                    <a:pt x="223" y="848"/>
                  </a:lnTo>
                  <a:lnTo>
                    <a:pt x="222" y="843"/>
                  </a:lnTo>
                  <a:lnTo>
                    <a:pt x="223" y="821"/>
                  </a:lnTo>
                  <a:lnTo>
                    <a:pt x="221" y="791"/>
                  </a:lnTo>
                  <a:lnTo>
                    <a:pt x="207" y="736"/>
                  </a:lnTo>
                  <a:lnTo>
                    <a:pt x="211" y="729"/>
                  </a:lnTo>
                  <a:lnTo>
                    <a:pt x="225" y="725"/>
                  </a:lnTo>
                  <a:lnTo>
                    <a:pt x="267" y="724"/>
                  </a:lnTo>
                  <a:lnTo>
                    <a:pt x="278" y="720"/>
                  </a:lnTo>
                  <a:lnTo>
                    <a:pt x="280" y="727"/>
                  </a:lnTo>
                  <a:lnTo>
                    <a:pt x="281" y="731"/>
                  </a:lnTo>
                  <a:lnTo>
                    <a:pt x="287" y="737"/>
                  </a:lnTo>
                  <a:lnTo>
                    <a:pt x="292" y="734"/>
                  </a:lnTo>
                  <a:lnTo>
                    <a:pt x="296" y="725"/>
                  </a:lnTo>
                  <a:lnTo>
                    <a:pt x="299" y="720"/>
                  </a:lnTo>
                  <a:lnTo>
                    <a:pt x="303" y="718"/>
                  </a:lnTo>
                  <a:lnTo>
                    <a:pt x="325" y="710"/>
                  </a:lnTo>
                  <a:lnTo>
                    <a:pt x="335" y="708"/>
                  </a:lnTo>
                  <a:lnTo>
                    <a:pt x="344" y="708"/>
                  </a:lnTo>
                  <a:lnTo>
                    <a:pt x="351" y="712"/>
                  </a:lnTo>
                  <a:lnTo>
                    <a:pt x="354" y="712"/>
                  </a:lnTo>
                  <a:lnTo>
                    <a:pt x="350" y="705"/>
                  </a:lnTo>
                  <a:lnTo>
                    <a:pt x="335" y="692"/>
                  </a:lnTo>
                  <a:lnTo>
                    <a:pt x="329" y="682"/>
                  </a:lnTo>
                  <a:lnTo>
                    <a:pt x="327" y="675"/>
                  </a:lnTo>
                  <a:lnTo>
                    <a:pt x="326" y="664"/>
                  </a:lnTo>
                  <a:lnTo>
                    <a:pt x="327" y="654"/>
                  </a:lnTo>
                  <a:lnTo>
                    <a:pt x="331" y="646"/>
                  </a:lnTo>
                  <a:lnTo>
                    <a:pt x="339" y="641"/>
                  </a:lnTo>
                  <a:lnTo>
                    <a:pt x="349" y="639"/>
                  </a:lnTo>
                  <a:lnTo>
                    <a:pt x="369" y="639"/>
                  </a:lnTo>
                  <a:lnTo>
                    <a:pt x="377" y="636"/>
                  </a:lnTo>
                  <a:lnTo>
                    <a:pt x="384" y="629"/>
                  </a:lnTo>
                  <a:lnTo>
                    <a:pt x="393" y="614"/>
                  </a:lnTo>
                  <a:lnTo>
                    <a:pt x="383" y="619"/>
                  </a:lnTo>
                  <a:lnTo>
                    <a:pt x="374" y="626"/>
                  </a:lnTo>
                  <a:lnTo>
                    <a:pt x="366" y="631"/>
                  </a:lnTo>
                  <a:lnTo>
                    <a:pt x="354" y="626"/>
                  </a:lnTo>
                  <a:lnTo>
                    <a:pt x="353" y="631"/>
                  </a:lnTo>
                  <a:lnTo>
                    <a:pt x="349" y="634"/>
                  </a:lnTo>
                  <a:lnTo>
                    <a:pt x="346" y="636"/>
                  </a:lnTo>
                  <a:lnTo>
                    <a:pt x="331" y="634"/>
                  </a:lnTo>
                  <a:lnTo>
                    <a:pt x="316" y="640"/>
                  </a:lnTo>
                  <a:lnTo>
                    <a:pt x="309" y="654"/>
                  </a:lnTo>
                  <a:lnTo>
                    <a:pt x="312" y="670"/>
                  </a:lnTo>
                  <a:lnTo>
                    <a:pt x="306" y="684"/>
                  </a:lnTo>
                  <a:lnTo>
                    <a:pt x="296" y="694"/>
                  </a:lnTo>
                  <a:lnTo>
                    <a:pt x="287" y="696"/>
                  </a:lnTo>
                  <a:lnTo>
                    <a:pt x="273" y="691"/>
                  </a:lnTo>
                  <a:lnTo>
                    <a:pt x="270" y="688"/>
                  </a:lnTo>
                  <a:lnTo>
                    <a:pt x="269" y="682"/>
                  </a:lnTo>
                  <a:lnTo>
                    <a:pt x="267" y="680"/>
                  </a:lnTo>
                  <a:lnTo>
                    <a:pt x="258" y="678"/>
                  </a:lnTo>
                  <a:lnTo>
                    <a:pt x="256" y="682"/>
                  </a:lnTo>
                  <a:lnTo>
                    <a:pt x="257" y="691"/>
                  </a:lnTo>
                  <a:lnTo>
                    <a:pt x="260" y="698"/>
                  </a:lnTo>
                  <a:lnTo>
                    <a:pt x="266" y="705"/>
                  </a:lnTo>
                  <a:lnTo>
                    <a:pt x="229" y="702"/>
                  </a:lnTo>
                  <a:lnTo>
                    <a:pt x="160" y="678"/>
                  </a:lnTo>
                  <a:lnTo>
                    <a:pt x="157" y="675"/>
                  </a:lnTo>
                  <a:lnTo>
                    <a:pt x="155" y="669"/>
                  </a:lnTo>
                  <a:lnTo>
                    <a:pt x="152" y="665"/>
                  </a:lnTo>
                  <a:lnTo>
                    <a:pt x="132" y="648"/>
                  </a:lnTo>
                  <a:lnTo>
                    <a:pt x="119" y="639"/>
                  </a:lnTo>
                  <a:lnTo>
                    <a:pt x="115" y="625"/>
                  </a:lnTo>
                  <a:lnTo>
                    <a:pt x="114" y="612"/>
                  </a:lnTo>
                  <a:lnTo>
                    <a:pt x="116" y="606"/>
                  </a:lnTo>
                  <a:lnTo>
                    <a:pt x="119" y="604"/>
                  </a:lnTo>
                  <a:lnTo>
                    <a:pt x="129" y="594"/>
                  </a:lnTo>
                  <a:lnTo>
                    <a:pt x="135" y="589"/>
                  </a:lnTo>
                  <a:lnTo>
                    <a:pt x="139" y="587"/>
                  </a:lnTo>
                  <a:lnTo>
                    <a:pt x="199" y="592"/>
                  </a:lnTo>
                  <a:lnTo>
                    <a:pt x="223" y="595"/>
                  </a:lnTo>
                  <a:lnTo>
                    <a:pt x="236" y="601"/>
                  </a:lnTo>
                  <a:lnTo>
                    <a:pt x="240" y="601"/>
                  </a:lnTo>
                  <a:lnTo>
                    <a:pt x="246" y="594"/>
                  </a:lnTo>
                  <a:lnTo>
                    <a:pt x="256" y="572"/>
                  </a:lnTo>
                  <a:lnTo>
                    <a:pt x="260" y="564"/>
                  </a:lnTo>
                  <a:lnTo>
                    <a:pt x="269" y="561"/>
                  </a:lnTo>
                  <a:lnTo>
                    <a:pt x="279" y="561"/>
                  </a:lnTo>
                  <a:lnTo>
                    <a:pt x="288" y="564"/>
                  </a:lnTo>
                  <a:lnTo>
                    <a:pt x="295" y="568"/>
                  </a:lnTo>
                  <a:lnTo>
                    <a:pt x="296" y="572"/>
                  </a:lnTo>
                  <a:lnTo>
                    <a:pt x="299" y="586"/>
                  </a:lnTo>
                  <a:lnTo>
                    <a:pt x="301" y="589"/>
                  </a:lnTo>
                  <a:lnTo>
                    <a:pt x="309" y="589"/>
                  </a:lnTo>
                  <a:lnTo>
                    <a:pt x="311" y="587"/>
                  </a:lnTo>
                  <a:lnTo>
                    <a:pt x="312" y="583"/>
                  </a:lnTo>
                  <a:lnTo>
                    <a:pt x="312" y="577"/>
                  </a:lnTo>
                  <a:lnTo>
                    <a:pt x="308" y="567"/>
                  </a:lnTo>
                  <a:lnTo>
                    <a:pt x="297" y="556"/>
                  </a:lnTo>
                  <a:lnTo>
                    <a:pt x="285" y="548"/>
                  </a:lnTo>
                  <a:lnTo>
                    <a:pt x="273" y="542"/>
                  </a:lnTo>
                  <a:lnTo>
                    <a:pt x="261" y="542"/>
                  </a:lnTo>
                  <a:lnTo>
                    <a:pt x="256" y="549"/>
                  </a:lnTo>
                  <a:lnTo>
                    <a:pt x="249" y="568"/>
                  </a:lnTo>
                  <a:lnTo>
                    <a:pt x="241" y="575"/>
                  </a:lnTo>
                  <a:lnTo>
                    <a:pt x="231" y="579"/>
                  </a:lnTo>
                  <a:lnTo>
                    <a:pt x="221" y="581"/>
                  </a:lnTo>
                  <a:lnTo>
                    <a:pt x="211" y="581"/>
                  </a:lnTo>
                  <a:lnTo>
                    <a:pt x="199" y="575"/>
                  </a:lnTo>
                  <a:lnTo>
                    <a:pt x="194" y="565"/>
                  </a:lnTo>
                  <a:lnTo>
                    <a:pt x="194" y="555"/>
                  </a:lnTo>
                  <a:lnTo>
                    <a:pt x="205" y="521"/>
                  </a:lnTo>
                  <a:lnTo>
                    <a:pt x="205" y="512"/>
                  </a:lnTo>
                  <a:lnTo>
                    <a:pt x="205" y="501"/>
                  </a:lnTo>
                  <a:lnTo>
                    <a:pt x="202" y="501"/>
                  </a:lnTo>
                  <a:lnTo>
                    <a:pt x="185" y="547"/>
                  </a:lnTo>
                  <a:lnTo>
                    <a:pt x="179" y="558"/>
                  </a:lnTo>
                  <a:lnTo>
                    <a:pt x="171" y="567"/>
                  </a:lnTo>
                  <a:lnTo>
                    <a:pt x="160" y="572"/>
                  </a:lnTo>
                  <a:lnTo>
                    <a:pt x="144" y="572"/>
                  </a:lnTo>
                  <a:lnTo>
                    <a:pt x="138" y="575"/>
                  </a:lnTo>
                  <a:lnTo>
                    <a:pt x="124" y="582"/>
                  </a:lnTo>
                  <a:lnTo>
                    <a:pt x="107" y="587"/>
                  </a:lnTo>
                  <a:lnTo>
                    <a:pt x="104" y="586"/>
                  </a:lnTo>
                  <a:lnTo>
                    <a:pt x="97" y="581"/>
                  </a:lnTo>
                  <a:lnTo>
                    <a:pt x="86" y="572"/>
                  </a:lnTo>
                  <a:lnTo>
                    <a:pt x="77" y="561"/>
                  </a:lnTo>
                  <a:lnTo>
                    <a:pt x="69" y="548"/>
                  </a:lnTo>
                  <a:lnTo>
                    <a:pt x="63" y="529"/>
                  </a:lnTo>
                  <a:lnTo>
                    <a:pt x="58" y="522"/>
                  </a:lnTo>
                  <a:lnTo>
                    <a:pt x="51" y="510"/>
                  </a:lnTo>
                  <a:lnTo>
                    <a:pt x="49" y="496"/>
                  </a:lnTo>
                  <a:lnTo>
                    <a:pt x="50" y="484"/>
                  </a:lnTo>
                  <a:lnTo>
                    <a:pt x="55" y="469"/>
                  </a:lnTo>
                  <a:lnTo>
                    <a:pt x="60" y="459"/>
                  </a:lnTo>
                  <a:lnTo>
                    <a:pt x="68" y="453"/>
                  </a:lnTo>
                  <a:lnTo>
                    <a:pt x="75" y="456"/>
                  </a:lnTo>
                  <a:lnTo>
                    <a:pt x="87" y="465"/>
                  </a:lnTo>
                  <a:lnTo>
                    <a:pt x="91" y="467"/>
                  </a:lnTo>
                  <a:lnTo>
                    <a:pt x="96" y="463"/>
                  </a:lnTo>
                  <a:lnTo>
                    <a:pt x="95" y="458"/>
                  </a:lnTo>
                  <a:lnTo>
                    <a:pt x="91" y="451"/>
                  </a:lnTo>
                  <a:lnTo>
                    <a:pt x="91" y="445"/>
                  </a:lnTo>
                  <a:lnTo>
                    <a:pt x="113" y="428"/>
                  </a:lnTo>
                  <a:lnTo>
                    <a:pt x="162" y="410"/>
                  </a:lnTo>
                  <a:lnTo>
                    <a:pt x="176" y="386"/>
                  </a:lnTo>
                  <a:lnTo>
                    <a:pt x="163" y="388"/>
                  </a:lnTo>
                  <a:lnTo>
                    <a:pt x="142" y="407"/>
                  </a:lnTo>
                  <a:lnTo>
                    <a:pt x="118" y="414"/>
                  </a:lnTo>
                  <a:lnTo>
                    <a:pt x="71" y="440"/>
                  </a:lnTo>
                  <a:lnTo>
                    <a:pt x="62" y="445"/>
                  </a:lnTo>
                  <a:lnTo>
                    <a:pt x="31" y="475"/>
                  </a:lnTo>
                  <a:lnTo>
                    <a:pt x="25" y="473"/>
                  </a:lnTo>
                  <a:lnTo>
                    <a:pt x="2" y="424"/>
                  </a:lnTo>
                  <a:lnTo>
                    <a:pt x="0" y="421"/>
                  </a:lnTo>
                  <a:lnTo>
                    <a:pt x="0" y="419"/>
                  </a:lnTo>
                  <a:lnTo>
                    <a:pt x="68" y="253"/>
                  </a:lnTo>
                  <a:lnTo>
                    <a:pt x="111" y="272"/>
                  </a:lnTo>
                  <a:lnTo>
                    <a:pt x="141" y="306"/>
                  </a:lnTo>
                  <a:lnTo>
                    <a:pt x="135" y="347"/>
                  </a:lnTo>
                  <a:lnTo>
                    <a:pt x="140" y="379"/>
                  </a:lnTo>
                  <a:lnTo>
                    <a:pt x="153" y="388"/>
                  </a:lnTo>
                  <a:lnTo>
                    <a:pt x="163" y="385"/>
                  </a:lnTo>
                  <a:lnTo>
                    <a:pt x="199" y="353"/>
                  </a:lnTo>
                  <a:lnTo>
                    <a:pt x="196" y="332"/>
                  </a:lnTo>
                  <a:lnTo>
                    <a:pt x="202" y="317"/>
                  </a:lnTo>
                  <a:lnTo>
                    <a:pt x="241" y="319"/>
                  </a:lnTo>
                  <a:lnTo>
                    <a:pt x="260" y="316"/>
                  </a:lnTo>
                  <a:lnTo>
                    <a:pt x="283" y="318"/>
                  </a:lnTo>
                  <a:lnTo>
                    <a:pt x="308" y="336"/>
                  </a:lnTo>
                  <a:lnTo>
                    <a:pt x="318" y="339"/>
                  </a:lnTo>
                  <a:lnTo>
                    <a:pt x="326" y="342"/>
                  </a:lnTo>
                  <a:lnTo>
                    <a:pt x="331" y="336"/>
                  </a:lnTo>
                  <a:lnTo>
                    <a:pt x="335" y="328"/>
                  </a:lnTo>
                  <a:lnTo>
                    <a:pt x="369" y="308"/>
                  </a:lnTo>
                  <a:lnTo>
                    <a:pt x="407" y="305"/>
                  </a:lnTo>
                  <a:lnTo>
                    <a:pt x="480" y="345"/>
                  </a:lnTo>
                  <a:lnTo>
                    <a:pt x="512" y="382"/>
                  </a:lnTo>
                  <a:lnTo>
                    <a:pt x="535" y="393"/>
                  </a:lnTo>
                  <a:lnTo>
                    <a:pt x="551" y="405"/>
                  </a:lnTo>
                  <a:lnTo>
                    <a:pt x="548" y="428"/>
                  </a:lnTo>
                  <a:lnTo>
                    <a:pt x="535" y="450"/>
                  </a:lnTo>
                  <a:lnTo>
                    <a:pt x="538" y="457"/>
                  </a:lnTo>
                  <a:lnTo>
                    <a:pt x="545" y="463"/>
                  </a:lnTo>
                  <a:lnTo>
                    <a:pt x="548" y="470"/>
                  </a:lnTo>
                  <a:lnTo>
                    <a:pt x="546" y="478"/>
                  </a:lnTo>
                  <a:lnTo>
                    <a:pt x="547" y="487"/>
                  </a:lnTo>
                  <a:lnTo>
                    <a:pt x="557" y="491"/>
                  </a:lnTo>
                  <a:lnTo>
                    <a:pt x="567" y="491"/>
                  </a:lnTo>
                  <a:lnTo>
                    <a:pt x="630" y="478"/>
                  </a:lnTo>
                  <a:lnTo>
                    <a:pt x="661" y="454"/>
                  </a:lnTo>
                  <a:lnTo>
                    <a:pt x="687" y="425"/>
                  </a:lnTo>
                  <a:lnTo>
                    <a:pt x="720" y="399"/>
                  </a:lnTo>
                  <a:lnTo>
                    <a:pt x="746" y="369"/>
                  </a:lnTo>
                  <a:lnTo>
                    <a:pt x="753" y="346"/>
                  </a:lnTo>
                  <a:lnTo>
                    <a:pt x="753" y="323"/>
                  </a:lnTo>
                  <a:lnTo>
                    <a:pt x="745" y="314"/>
                  </a:lnTo>
                  <a:lnTo>
                    <a:pt x="733" y="312"/>
                  </a:lnTo>
                  <a:lnTo>
                    <a:pt x="696" y="277"/>
                  </a:lnTo>
                  <a:lnTo>
                    <a:pt x="677" y="247"/>
                  </a:lnTo>
                  <a:lnTo>
                    <a:pt x="671" y="222"/>
                  </a:lnTo>
                  <a:lnTo>
                    <a:pt x="668" y="201"/>
                  </a:lnTo>
                  <a:lnTo>
                    <a:pt x="649" y="166"/>
                  </a:lnTo>
                  <a:lnTo>
                    <a:pt x="651" y="145"/>
                  </a:lnTo>
                  <a:lnTo>
                    <a:pt x="659" y="127"/>
                  </a:lnTo>
                  <a:lnTo>
                    <a:pt x="674" y="114"/>
                  </a:lnTo>
                  <a:lnTo>
                    <a:pt x="694" y="117"/>
                  </a:lnTo>
                  <a:lnTo>
                    <a:pt x="710" y="133"/>
                  </a:lnTo>
                  <a:lnTo>
                    <a:pt x="722" y="152"/>
                  </a:lnTo>
                  <a:lnTo>
                    <a:pt x="739" y="152"/>
                  </a:lnTo>
                  <a:lnTo>
                    <a:pt x="766" y="120"/>
                  </a:lnTo>
                  <a:lnTo>
                    <a:pt x="783" y="109"/>
                  </a:lnTo>
                  <a:lnTo>
                    <a:pt x="841" y="86"/>
                  </a:lnTo>
                  <a:lnTo>
                    <a:pt x="916" y="42"/>
                  </a:lnTo>
                  <a:lnTo>
                    <a:pt x="953" y="25"/>
                  </a:lnTo>
                  <a:lnTo>
                    <a:pt x="975" y="24"/>
                  </a:lnTo>
                  <a:lnTo>
                    <a:pt x="997" y="29"/>
                  </a:lnTo>
                  <a:lnTo>
                    <a:pt x="1015" y="23"/>
                  </a:lnTo>
                  <a:lnTo>
                    <a:pt x="1034" y="0"/>
                  </a:lnTo>
                  <a:lnTo>
                    <a:pt x="1034" y="19"/>
                  </a:lnTo>
                  <a:lnTo>
                    <a:pt x="1037" y="37"/>
                  </a:lnTo>
                  <a:lnTo>
                    <a:pt x="1055" y="98"/>
                  </a:lnTo>
                  <a:lnTo>
                    <a:pt x="1058" y="132"/>
                  </a:lnTo>
                  <a:lnTo>
                    <a:pt x="1068" y="161"/>
                  </a:lnTo>
                  <a:lnTo>
                    <a:pt x="1071" y="186"/>
                  </a:lnTo>
                  <a:lnTo>
                    <a:pt x="1074" y="194"/>
                  </a:lnTo>
                  <a:lnTo>
                    <a:pt x="1082" y="211"/>
                  </a:lnTo>
                  <a:lnTo>
                    <a:pt x="1084" y="218"/>
                  </a:lnTo>
                  <a:lnTo>
                    <a:pt x="1086" y="226"/>
                  </a:lnTo>
                  <a:lnTo>
                    <a:pt x="1084" y="255"/>
                  </a:lnTo>
                  <a:lnTo>
                    <a:pt x="1082" y="261"/>
                  </a:lnTo>
                  <a:lnTo>
                    <a:pt x="1078" y="268"/>
                  </a:lnTo>
                  <a:lnTo>
                    <a:pt x="1071" y="271"/>
                  </a:lnTo>
                  <a:lnTo>
                    <a:pt x="1062" y="273"/>
                  </a:lnTo>
                  <a:lnTo>
                    <a:pt x="1052" y="283"/>
                  </a:lnTo>
                  <a:lnTo>
                    <a:pt x="1047" y="297"/>
                  </a:lnTo>
                  <a:lnTo>
                    <a:pt x="1051" y="330"/>
                  </a:lnTo>
                  <a:lnTo>
                    <a:pt x="1042" y="361"/>
                  </a:lnTo>
                  <a:lnTo>
                    <a:pt x="1042" y="367"/>
                  </a:lnTo>
                  <a:lnTo>
                    <a:pt x="1042" y="378"/>
                  </a:lnTo>
                  <a:lnTo>
                    <a:pt x="1042" y="384"/>
                  </a:lnTo>
                  <a:lnTo>
                    <a:pt x="1039" y="388"/>
                  </a:lnTo>
                  <a:lnTo>
                    <a:pt x="1015" y="422"/>
                  </a:lnTo>
                  <a:lnTo>
                    <a:pt x="1003" y="443"/>
                  </a:lnTo>
                  <a:lnTo>
                    <a:pt x="997" y="459"/>
                  </a:lnTo>
                  <a:lnTo>
                    <a:pt x="994" y="475"/>
                  </a:lnTo>
                  <a:lnTo>
                    <a:pt x="989" y="501"/>
                  </a:lnTo>
                  <a:lnTo>
                    <a:pt x="974" y="573"/>
                  </a:lnTo>
                  <a:lnTo>
                    <a:pt x="961" y="600"/>
                  </a:lnTo>
                  <a:lnTo>
                    <a:pt x="960" y="614"/>
                  </a:lnTo>
                  <a:lnTo>
                    <a:pt x="957" y="632"/>
                  </a:lnTo>
                  <a:lnTo>
                    <a:pt x="955" y="639"/>
                  </a:lnTo>
                  <a:lnTo>
                    <a:pt x="948" y="646"/>
                  </a:lnTo>
                  <a:lnTo>
                    <a:pt x="938" y="659"/>
                  </a:lnTo>
                  <a:lnTo>
                    <a:pt x="933" y="661"/>
                  </a:lnTo>
                  <a:lnTo>
                    <a:pt x="922" y="665"/>
                  </a:lnTo>
                  <a:lnTo>
                    <a:pt x="919" y="669"/>
                  </a:lnTo>
                  <a:lnTo>
                    <a:pt x="913" y="675"/>
                  </a:lnTo>
                  <a:lnTo>
                    <a:pt x="910" y="678"/>
                  </a:lnTo>
                  <a:lnTo>
                    <a:pt x="920" y="706"/>
                  </a:lnTo>
                  <a:lnTo>
                    <a:pt x="922" y="719"/>
                  </a:lnTo>
                  <a:lnTo>
                    <a:pt x="912" y="725"/>
                  </a:lnTo>
                  <a:lnTo>
                    <a:pt x="832" y="736"/>
                  </a:lnTo>
                  <a:lnTo>
                    <a:pt x="822" y="739"/>
                  </a:lnTo>
                  <a:lnTo>
                    <a:pt x="809" y="749"/>
                  </a:lnTo>
                  <a:lnTo>
                    <a:pt x="805" y="754"/>
                  </a:lnTo>
                  <a:lnTo>
                    <a:pt x="800" y="759"/>
                  </a:lnTo>
                  <a:lnTo>
                    <a:pt x="797" y="766"/>
                  </a:lnTo>
                  <a:lnTo>
                    <a:pt x="795" y="774"/>
                  </a:lnTo>
                  <a:lnTo>
                    <a:pt x="795" y="782"/>
                  </a:lnTo>
                  <a:lnTo>
                    <a:pt x="793" y="786"/>
                  </a:lnTo>
                  <a:lnTo>
                    <a:pt x="784" y="789"/>
                  </a:lnTo>
                  <a:lnTo>
                    <a:pt x="757" y="788"/>
                  </a:lnTo>
                  <a:lnTo>
                    <a:pt x="745" y="792"/>
                  </a:lnTo>
                  <a:lnTo>
                    <a:pt x="739" y="807"/>
                  </a:lnTo>
                  <a:lnTo>
                    <a:pt x="742" y="814"/>
                  </a:lnTo>
                  <a:lnTo>
                    <a:pt x="748" y="823"/>
                  </a:lnTo>
                  <a:lnTo>
                    <a:pt x="748" y="829"/>
                  </a:lnTo>
                  <a:lnTo>
                    <a:pt x="746" y="835"/>
                  </a:lnTo>
                  <a:lnTo>
                    <a:pt x="738" y="839"/>
                  </a:lnTo>
                  <a:lnTo>
                    <a:pt x="722" y="844"/>
                  </a:lnTo>
                  <a:lnTo>
                    <a:pt x="718" y="847"/>
                  </a:lnTo>
                  <a:lnTo>
                    <a:pt x="715" y="851"/>
                  </a:lnTo>
                  <a:lnTo>
                    <a:pt x="710" y="854"/>
                  </a:lnTo>
                  <a:lnTo>
                    <a:pt x="702" y="856"/>
                  </a:lnTo>
                  <a:lnTo>
                    <a:pt x="695" y="856"/>
                  </a:lnTo>
                  <a:lnTo>
                    <a:pt x="687" y="852"/>
                  </a:lnTo>
                  <a:lnTo>
                    <a:pt x="680" y="852"/>
                  </a:lnTo>
                  <a:lnTo>
                    <a:pt x="674" y="853"/>
                  </a:lnTo>
                  <a:lnTo>
                    <a:pt x="657" y="879"/>
                  </a:lnTo>
                  <a:lnTo>
                    <a:pt x="646" y="885"/>
                  </a:lnTo>
                  <a:lnTo>
                    <a:pt x="631" y="881"/>
                  </a:lnTo>
                  <a:lnTo>
                    <a:pt x="617" y="877"/>
                  </a:lnTo>
                  <a:lnTo>
                    <a:pt x="604" y="868"/>
                  </a:lnTo>
                  <a:lnTo>
                    <a:pt x="583" y="850"/>
                  </a:lnTo>
                  <a:lnTo>
                    <a:pt x="575" y="853"/>
                  </a:lnTo>
                  <a:lnTo>
                    <a:pt x="554" y="882"/>
                  </a:lnTo>
                  <a:lnTo>
                    <a:pt x="538" y="891"/>
                  </a:lnTo>
                  <a:lnTo>
                    <a:pt x="519" y="894"/>
                  </a:lnTo>
                  <a:lnTo>
                    <a:pt x="507" y="892"/>
                  </a:lnTo>
                  <a:lnTo>
                    <a:pt x="496" y="898"/>
                  </a:lnTo>
                  <a:lnTo>
                    <a:pt x="484" y="902"/>
                  </a:lnTo>
                  <a:lnTo>
                    <a:pt x="472" y="905"/>
                  </a:lnTo>
                  <a:lnTo>
                    <a:pt x="451" y="920"/>
                  </a:lnTo>
                  <a:lnTo>
                    <a:pt x="428" y="932"/>
                  </a:lnTo>
                  <a:lnTo>
                    <a:pt x="420" y="932"/>
                  </a:lnTo>
                  <a:lnTo>
                    <a:pt x="409" y="933"/>
                  </a:lnTo>
                  <a:lnTo>
                    <a:pt x="393" y="931"/>
                  </a:lnTo>
                  <a:lnTo>
                    <a:pt x="382" y="922"/>
                  </a:lnTo>
                  <a:lnTo>
                    <a:pt x="351" y="905"/>
                  </a:lnTo>
                  <a:lnTo>
                    <a:pt x="323" y="894"/>
                  </a:lnTo>
                  <a:close/>
                </a:path>
              </a:pathLst>
            </a:custGeom>
            <a:solidFill>
              <a:srgbClr val="E6E6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66"/>
            <p:cNvSpPr>
              <a:spLocks/>
            </p:cNvSpPr>
            <p:nvPr/>
          </p:nvSpPr>
          <p:spPr bwMode="auto">
            <a:xfrm>
              <a:off x="5524500" y="4576763"/>
              <a:ext cx="574675" cy="493713"/>
            </a:xfrm>
            <a:custGeom>
              <a:avLst/>
              <a:gdLst>
                <a:gd name="T0" fmla="*/ 303 w 1086"/>
                <a:gd name="T1" fmla="*/ 861 h 933"/>
                <a:gd name="T2" fmla="*/ 272 w 1086"/>
                <a:gd name="T3" fmla="*/ 848 h 933"/>
                <a:gd name="T4" fmla="*/ 223 w 1086"/>
                <a:gd name="T5" fmla="*/ 848 h 933"/>
                <a:gd name="T6" fmla="*/ 225 w 1086"/>
                <a:gd name="T7" fmla="*/ 725 h 933"/>
                <a:gd name="T8" fmla="*/ 292 w 1086"/>
                <a:gd name="T9" fmla="*/ 734 h 933"/>
                <a:gd name="T10" fmla="*/ 344 w 1086"/>
                <a:gd name="T11" fmla="*/ 708 h 933"/>
                <a:gd name="T12" fmla="*/ 327 w 1086"/>
                <a:gd name="T13" fmla="*/ 675 h 933"/>
                <a:gd name="T14" fmla="*/ 369 w 1086"/>
                <a:gd name="T15" fmla="*/ 639 h 933"/>
                <a:gd name="T16" fmla="*/ 366 w 1086"/>
                <a:gd name="T17" fmla="*/ 631 h 933"/>
                <a:gd name="T18" fmla="*/ 316 w 1086"/>
                <a:gd name="T19" fmla="*/ 640 h 933"/>
                <a:gd name="T20" fmla="*/ 273 w 1086"/>
                <a:gd name="T21" fmla="*/ 691 h 933"/>
                <a:gd name="T22" fmla="*/ 257 w 1086"/>
                <a:gd name="T23" fmla="*/ 691 h 933"/>
                <a:gd name="T24" fmla="*/ 155 w 1086"/>
                <a:gd name="T25" fmla="*/ 669 h 933"/>
                <a:gd name="T26" fmla="*/ 116 w 1086"/>
                <a:gd name="T27" fmla="*/ 606 h 933"/>
                <a:gd name="T28" fmla="*/ 223 w 1086"/>
                <a:gd name="T29" fmla="*/ 595 h 933"/>
                <a:gd name="T30" fmla="*/ 269 w 1086"/>
                <a:gd name="T31" fmla="*/ 561 h 933"/>
                <a:gd name="T32" fmla="*/ 301 w 1086"/>
                <a:gd name="T33" fmla="*/ 589 h 933"/>
                <a:gd name="T34" fmla="*/ 297 w 1086"/>
                <a:gd name="T35" fmla="*/ 556 h 933"/>
                <a:gd name="T36" fmla="*/ 241 w 1086"/>
                <a:gd name="T37" fmla="*/ 575 h 933"/>
                <a:gd name="T38" fmla="*/ 194 w 1086"/>
                <a:gd name="T39" fmla="*/ 555 h 933"/>
                <a:gd name="T40" fmla="*/ 179 w 1086"/>
                <a:gd name="T41" fmla="*/ 558 h 933"/>
                <a:gd name="T42" fmla="*/ 107 w 1086"/>
                <a:gd name="T43" fmla="*/ 587 h 933"/>
                <a:gd name="T44" fmla="*/ 63 w 1086"/>
                <a:gd name="T45" fmla="*/ 529 h 933"/>
                <a:gd name="T46" fmla="*/ 60 w 1086"/>
                <a:gd name="T47" fmla="*/ 459 h 933"/>
                <a:gd name="T48" fmla="*/ 95 w 1086"/>
                <a:gd name="T49" fmla="*/ 458 h 933"/>
                <a:gd name="T50" fmla="*/ 163 w 1086"/>
                <a:gd name="T51" fmla="*/ 388 h 933"/>
                <a:gd name="T52" fmla="*/ 25 w 1086"/>
                <a:gd name="T53" fmla="*/ 473 h 933"/>
                <a:gd name="T54" fmla="*/ 141 w 1086"/>
                <a:gd name="T55" fmla="*/ 306 h 933"/>
                <a:gd name="T56" fmla="*/ 196 w 1086"/>
                <a:gd name="T57" fmla="*/ 332 h 933"/>
                <a:gd name="T58" fmla="*/ 318 w 1086"/>
                <a:gd name="T59" fmla="*/ 339 h 933"/>
                <a:gd name="T60" fmla="*/ 480 w 1086"/>
                <a:gd name="T61" fmla="*/ 345 h 933"/>
                <a:gd name="T62" fmla="*/ 538 w 1086"/>
                <a:gd name="T63" fmla="*/ 457 h 933"/>
                <a:gd name="T64" fmla="*/ 567 w 1086"/>
                <a:gd name="T65" fmla="*/ 491 h 933"/>
                <a:gd name="T66" fmla="*/ 753 w 1086"/>
                <a:gd name="T67" fmla="*/ 346 h 933"/>
                <a:gd name="T68" fmla="*/ 671 w 1086"/>
                <a:gd name="T69" fmla="*/ 222 h 933"/>
                <a:gd name="T70" fmla="*/ 694 w 1086"/>
                <a:gd name="T71" fmla="*/ 117 h 933"/>
                <a:gd name="T72" fmla="*/ 841 w 1086"/>
                <a:gd name="T73" fmla="*/ 86 h 933"/>
                <a:gd name="T74" fmla="*/ 1034 w 1086"/>
                <a:gd name="T75" fmla="*/ 0 h 933"/>
                <a:gd name="T76" fmla="*/ 1071 w 1086"/>
                <a:gd name="T77" fmla="*/ 186 h 933"/>
                <a:gd name="T78" fmla="*/ 1082 w 1086"/>
                <a:gd name="T79" fmla="*/ 261 h 933"/>
                <a:gd name="T80" fmla="*/ 1051 w 1086"/>
                <a:gd name="T81" fmla="*/ 330 h 933"/>
                <a:gd name="T82" fmla="*/ 1015 w 1086"/>
                <a:gd name="T83" fmla="*/ 422 h 933"/>
                <a:gd name="T84" fmla="*/ 961 w 1086"/>
                <a:gd name="T85" fmla="*/ 600 h 933"/>
                <a:gd name="T86" fmla="*/ 933 w 1086"/>
                <a:gd name="T87" fmla="*/ 661 h 933"/>
                <a:gd name="T88" fmla="*/ 920 w 1086"/>
                <a:gd name="T89" fmla="*/ 706 h 933"/>
                <a:gd name="T90" fmla="*/ 805 w 1086"/>
                <a:gd name="T91" fmla="*/ 754 h 933"/>
                <a:gd name="T92" fmla="*/ 784 w 1086"/>
                <a:gd name="T93" fmla="*/ 789 h 933"/>
                <a:gd name="T94" fmla="*/ 748 w 1086"/>
                <a:gd name="T95" fmla="*/ 829 h 933"/>
                <a:gd name="T96" fmla="*/ 710 w 1086"/>
                <a:gd name="T97" fmla="*/ 854 h 933"/>
                <a:gd name="T98" fmla="*/ 657 w 1086"/>
                <a:gd name="T99" fmla="*/ 879 h 933"/>
                <a:gd name="T100" fmla="*/ 575 w 1086"/>
                <a:gd name="T101" fmla="*/ 853 h 933"/>
                <a:gd name="T102" fmla="*/ 484 w 1086"/>
                <a:gd name="T103" fmla="*/ 902 h 933"/>
                <a:gd name="T104" fmla="*/ 393 w 1086"/>
                <a:gd name="T105" fmla="*/ 93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86" h="933">
                  <a:moveTo>
                    <a:pt x="323" y="894"/>
                  </a:moveTo>
                  <a:lnTo>
                    <a:pt x="298" y="880"/>
                  </a:lnTo>
                  <a:lnTo>
                    <a:pt x="281" y="865"/>
                  </a:lnTo>
                  <a:lnTo>
                    <a:pt x="278" y="856"/>
                  </a:lnTo>
                  <a:lnTo>
                    <a:pt x="292" y="859"/>
                  </a:lnTo>
                  <a:lnTo>
                    <a:pt x="303" y="861"/>
                  </a:lnTo>
                  <a:lnTo>
                    <a:pt x="299" y="853"/>
                  </a:lnTo>
                  <a:lnTo>
                    <a:pt x="282" y="835"/>
                  </a:lnTo>
                  <a:lnTo>
                    <a:pt x="275" y="831"/>
                  </a:lnTo>
                  <a:lnTo>
                    <a:pt x="273" y="833"/>
                  </a:lnTo>
                  <a:lnTo>
                    <a:pt x="273" y="846"/>
                  </a:lnTo>
                  <a:lnTo>
                    <a:pt x="272" y="848"/>
                  </a:lnTo>
                  <a:lnTo>
                    <a:pt x="267" y="848"/>
                  </a:lnTo>
                  <a:lnTo>
                    <a:pt x="260" y="849"/>
                  </a:lnTo>
                  <a:lnTo>
                    <a:pt x="253" y="852"/>
                  </a:lnTo>
                  <a:lnTo>
                    <a:pt x="244" y="848"/>
                  </a:lnTo>
                  <a:lnTo>
                    <a:pt x="230" y="851"/>
                  </a:lnTo>
                  <a:lnTo>
                    <a:pt x="223" y="848"/>
                  </a:lnTo>
                  <a:lnTo>
                    <a:pt x="222" y="843"/>
                  </a:lnTo>
                  <a:lnTo>
                    <a:pt x="223" y="821"/>
                  </a:lnTo>
                  <a:lnTo>
                    <a:pt x="221" y="791"/>
                  </a:lnTo>
                  <a:lnTo>
                    <a:pt x="207" y="736"/>
                  </a:lnTo>
                  <a:lnTo>
                    <a:pt x="211" y="729"/>
                  </a:lnTo>
                  <a:lnTo>
                    <a:pt x="225" y="725"/>
                  </a:lnTo>
                  <a:lnTo>
                    <a:pt x="267" y="724"/>
                  </a:lnTo>
                  <a:lnTo>
                    <a:pt x="278" y="720"/>
                  </a:lnTo>
                  <a:lnTo>
                    <a:pt x="280" y="727"/>
                  </a:lnTo>
                  <a:lnTo>
                    <a:pt x="281" y="731"/>
                  </a:lnTo>
                  <a:lnTo>
                    <a:pt x="287" y="737"/>
                  </a:lnTo>
                  <a:lnTo>
                    <a:pt x="292" y="734"/>
                  </a:lnTo>
                  <a:lnTo>
                    <a:pt x="296" y="725"/>
                  </a:lnTo>
                  <a:lnTo>
                    <a:pt x="299" y="720"/>
                  </a:lnTo>
                  <a:lnTo>
                    <a:pt x="303" y="718"/>
                  </a:lnTo>
                  <a:lnTo>
                    <a:pt x="325" y="710"/>
                  </a:lnTo>
                  <a:lnTo>
                    <a:pt x="335" y="708"/>
                  </a:lnTo>
                  <a:lnTo>
                    <a:pt x="344" y="708"/>
                  </a:lnTo>
                  <a:lnTo>
                    <a:pt x="351" y="712"/>
                  </a:lnTo>
                  <a:lnTo>
                    <a:pt x="354" y="712"/>
                  </a:lnTo>
                  <a:lnTo>
                    <a:pt x="350" y="705"/>
                  </a:lnTo>
                  <a:lnTo>
                    <a:pt x="335" y="692"/>
                  </a:lnTo>
                  <a:lnTo>
                    <a:pt x="329" y="682"/>
                  </a:lnTo>
                  <a:lnTo>
                    <a:pt x="327" y="675"/>
                  </a:lnTo>
                  <a:lnTo>
                    <a:pt x="326" y="664"/>
                  </a:lnTo>
                  <a:lnTo>
                    <a:pt x="327" y="654"/>
                  </a:lnTo>
                  <a:lnTo>
                    <a:pt x="331" y="646"/>
                  </a:lnTo>
                  <a:lnTo>
                    <a:pt x="339" y="641"/>
                  </a:lnTo>
                  <a:lnTo>
                    <a:pt x="349" y="639"/>
                  </a:lnTo>
                  <a:lnTo>
                    <a:pt x="369" y="639"/>
                  </a:lnTo>
                  <a:lnTo>
                    <a:pt x="377" y="636"/>
                  </a:lnTo>
                  <a:lnTo>
                    <a:pt x="384" y="629"/>
                  </a:lnTo>
                  <a:lnTo>
                    <a:pt x="393" y="614"/>
                  </a:lnTo>
                  <a:lnTo>
                    <a:pt x="383" y="619"/>
                  </a:lnTo>
                  <a:lnTo>
                    <a:pt x="374" y="626"/>
                  </a:lnTo>
                  <a:lnTo>
                    <a:pt x="366" y="631"/>
                  </a:lnTo>
                  <a:lnTo>
                    <a:pt x="354" y="626"/>
                  </a:lnTo>
                  <a:lnTo>
                    <a:pt x="353" y="631"/>
                  </a:lnTo>
                  <a:lnTo>
                    <a:pt x="349" y="634"/>
                  </a:lnTo>
                  <a:lnTo>
                    <a:pt x="346" y="636"/>
                  </a:lnTo>
                  <a:lnTo>
                    <a:pt x="331" y="634"/>
                  </a:lnTo>
                  <a:lnTo>
                    <a:pt x="316" y="640"/>
                  </a:lnTo>
                  <a:lnTo>
                    <a:pt x="309" y="654"/>
                  </a:lnTo>
                  <a:lnTo>
                    <a:pt x="312" y="670"/>
                  </a:lnTo>
                  <a:lnTo>
                    <a:pt x="306" y="684"/>
                  </a:lnTo>
                  <a:lnTo>
                    <a:pt x="296" y="694"/>
                  </a:lnTo>
                  <a:lnTo>
                    <a:pt x="287" y="696"/>
                  </a:lnTo>
                  <a:lnTo>
                    <a:pt x="273" y="691"/>
                  </a:lnTo>
                  <a:lnTo>
                    <a:pt x="270" y="688"/>
                  </a:lnTo>
                  <a:lnTo>
                    <a:pt x="269" y="682"/>
                  </a:lnTo>
                  <a:lnTo>
                    <a:pt x="267" y="680"/>
                  </a:lnTo>
                  <a:lnTo>
                    <a:pt x="258" y="678"/>
                  </a:lnTo>
                  <a:lnTo>
                    <a:pt x="256" y="682"/>
                  </a:lnTo>
                  <a:lnTo>
                    <a:pt x="257" y="691"/>
                  </a:lnTo>
                  <a:lnTo>
                    <a:pt x="260" y="698"/>
                  </a:lnTo>
                  <a:lnTo>
                    <a:pt x="266" y="705"/>
                  </a:lnTo>
                  <a:lnTo>
                    <a:pt x="229" y="702"/>
                  </a:lnTo>
                  <a:lnTo>
                    <a:pt x="160" y="678"/>
                  </a:lnTo>
                  <a:lnTo>
                    <a:pt x="157" y="675"/>
                  </a:lnTo>
                  <a:lnTo>
                    <a:pt x="155" y="669"/>
                  </a:lnTo>
                  <a:lnTo>
                    <a:pt x="152" y="665"/>
                  </a:lnTo>
                  <a:lnTo>
                    <a:pt x="132" y="648"/>
                  </a:lnTo>
                  <a:lnTo>
                    <a:pt x="119" y="639"/>
                  </a:lnTo>
                  <a:lnTo>
                    <a:pt x="115" y="625"/>
                  </a:lnTo>
                  <a:lnTo>
                    <a:pt x="114" y="612"/>
                  </a:lnTo>
                  <a:lnTo>
                    <a:pt x="116" y="606"/>
                  </a:lnTo>
                  <a:lnTo>
                    <a:pt x="119" y="604"/>
                  </a:lnTo>
                  <a:lnTo>
                    <a:pt x="129" y="594"/>
                  </a:lnTo>
                  <a:lnTo>
                    <a:pt x="135" y="589"/>
                  </a:lnTo>
                  <a:lnTo>
                    <a:pt x="139" y="587"/>
                  </a:lnTo>
                  <a:lnTo>
                    <a:pt x="199" y="592"/>
                  </a:lnTo>
                  <a:lnTo>
                    <a:pt x="223" y="595"/>
                  </a:lnTo>
                  <a:lnTo>
                    <a:pt x="236" y="601"/>
                  </a:lnTo>
                  <a:lnTo>
                    <a:pt x="240" y="601"/>
                  </a:lnTo>
                  <a:lnTo>
                    <a:pt x="246" y="594"/>
                  </a:lnTo>
                  <a:lnTo>
                    <a:pt x="256" y="572"/>
                  </a:lnTo>
                  <a:lnTo>
                    <a:pt x="260" y="564"/>
                  </a:lnTo>
                  <a:lnTo>
                    <a:pt x="269" y="561"/>
                  </a:lnTo>
                  <a:lnTo>
                    <a:pt x="279" y="561"/>
                  </a:lnTo>
                  <a:lnTo>
                    <a:pt x="288" y="564"/>
                  </a:lnTo>
                  <a:lnTo>
                    <a:pt x="295" y="568"/>
                  </a:lnTo>
                  <a:lnTo>
                    <a:pt x="296" y="572"/>
                  </a:lnTo>
                  <a:lnTo>
                    <a:pt x="299" y="586"/>
                  </a:lnTo>
                  <a:lnTo>
                    <a:pt x="301" y="589"/>
                  </a:lnTo>
                  <a:lnTo>
                    <a:pt x="309" y="589"/>
                  </a:lnTo>
                  <a:lnTo>
                    <a:pt x="311" y="587"/>
                  </a:lnTo>
                  <a:lnTo>
                    <a:pt x="312" y="583"/>
                  </a:lnTo>
                  <a:lnTo>
                    <a:pt x="312" y="577"/>
                  </a:lnTo>
                  <a:lnTo>
                    <a:pt x="308" y="567"/>
                  </a:lnTo>
                  <a:lnTo>
                    <a:pt x="297" y="556"/>
                  </a:lnTo>
                  <a:lnTo>
                    <a:pt x="285" y="548"/>
                  </a:lnTo>
                  <a:lnTo>
                    <a:pt x="273" y="542"/>
                  </a:lnTo>
                  <a:lnTo>
                    <a:pt x="261" y="542"/>
                  </a:lnTo>
                  <a:lnTo>
                    <a:pt x="256" y="549"/>
                  </a:lnTo>
                  <a:lnTo>
                    <a:pt x="249" y="568"/>
                  </a:lnTo>
                  <a:lnTo>
                    <a:pt x="241" y="575"/>
                  </a:lnTo>
                  <a:lnTo>
                    <a:pt x="231" y="579"/>
                  </a:lnTo>
                  <a:lnTo>
                    <a:pt x="221" y="581"/>
                  </a:lnTo>
                  <a:lnTo>
                    <a:pt x="211" y="581"/>
                  </a:lnTo>
                  <a:lnTo>
                    <a:pt x="199" y="575"/>
                  </a:lnTo>
                  <a:lnTo>
                    <a:pt x="194" y="565"/>
                  </a:lnTo>
                  <a:lnTo>
                    <a:pt x="194" y="555"/>
                  </a:lnTo>
                  <a:lnTo>
                    <a:pt x="205" y="521"/>
                  </a:lnTo>
                  <a:lnTo>
                    <a:pt x="205" y="512"/>
                  </a:lnTo>
                  <a:lnTo>
                    <a:pt x="205" y="501"/>
                  </a:lnTo>
                  <a:lnTo>
                    <a:pt x="202" y="501"/>
                  </a:lnTo>
                  <a:lnTo>
                    <a:pt x="185" y="547"/>
                  </a:lnTo>
                  <a:lnTo>
                    <a:pt x="179" y="558"/>
                  </a:lnTo>
                  <a:lnTo>
                    <a:pt x="171" y="567"/>
                  </a:lnTo>
                  <a:lnTo>
                    <a:pt x="160" y="572"/>
                  </a:lnTo>
                  <a:lnTo>
                    <a:pt x="144" y="572"/>
                  </a:lnTo>
                  <a:lnTo>
                    <a:pt x="138" y="575"/>
                  </a:lnTo>
                  <a:lnTo>
                    <a:pt x="124" y="582"/>
                  </a:lnTo>
                  <a:lnTo>
                    <a:pt x="107" y="587"/>
                  </a:lnTo>
                  <a:lnTo>
                    <a:pt x="104" y="586"/>
                  </a:lnTo>
                  <a:lnTo>
                    <a:pt x="97" y="581"/>
                  </a:lnTo>
                  <a:lnTo>
                    <a:pt x="86" y="572"/>
                  </a:lnTo>
                  <a:lnTo>
                    <a:pt x="77" y="561"/>
                  </a:lnTo>
                  <a:lnTo>
                    <a:pt x="69" y="548"/>
                  </a:lnTo>
                  <a:lnTo>
                    <a:pt x="63" y="529"/>
                  </a:lnTo>
                  <a:lnTo>
                    <a:pt x="58" y="522"/>
                  </a:lnTo>
                  <a:lnTo>
                    <a:pt x="51" y="510"/>
                  </a:lnTo>
                  <a:lnTo>
                    <a:pt x="49" y="496"/>
                  </a:lnTo>
                  <a:lnTo>
                    <a:pt x="50" y="484"/>
                  </a:lnTo>
                  <a:lnTo>
                    <a:pt x="55" y="469"/>
                  </a:lnTo>
                  <a:lnTo>
                    <a:pt x="60" y="459"/>
                  </a:lnTo>
                  <a:lnTo>
                    <a:pt x="68" y="453"/>
                  </a:lnTo>
                  <a:lnTo>
                    <a:pt x="75" y="456"/>
                  </a:lnTo>
                  <a:lnTo>
                    <a:pt x="87" y="465"/>
                  </a:lnTo>
                  <a:lnTo>
                    <a:pt x="91" y="467"/>
                  </a:lnTo>
                  <a:lnTo>
                    <a:pt x="96" y="463"/>
                  </a:lnTo>
                  <a:lnTo>
                    <a:pt x="95" y="458"/>
                  </a:lnTo>
                  <a:lnTo>
                    <a:pt x="91" y="451"/>
                  </a:lnTo>
                  <a:lnTo>
                    <a:pt x="91" y="445"/>
                  </a:lnTo>
                  <a:lnTo>
                    <a:pt x="113" y="428"/>
                  </a:lnTo>
                  <a:lnTo>
                    <a:pt x="162" y="410"/>
                  </a:lnTo>
                  <a:lnTo>
                    <a:pt x="176" y="386"/>
                  </a:lnTo>
                  <a:lnTo>
                    <a:pt x="163" y="388"/>
                  </a:lnTo>
                  <a:lnTo>
                    <a:pt x="142" y="407"/>
                  </a:lnTo>
                  <a:lnTo>
                    <a:pt x="118" y="414"/>
                  </a:lnTo>
                  <a:lnTo>
                    <a:pt x="71" y="440"/>
                  </a:lnTo>
                  <a:lnTo>
                    <a:pt x="62" y="445"/>
                  </a:lnTo>
                  <a:lnTo>
                    <a:pt x="31" y="475"/>
                  </a:lnTo>
                  <a:lnTo>
                    <a:pt x="25" y="473"/>
                  </a:lnTo>
                  <a:lnTo>
                    <a:pt x="2" y="424"/>
                  </a:lnTo>
                  <a:lnTo>
                    <a:pt x="0" y="421"/>
                  </a:lnTo>
                  <a:lnTo>
                    <a:pt x="0" y="419"/>
                  </a:lnTo>
                  <a:lnTo>
                    <a:pt x="68" y="253"/>
                  </a:lnTo>
                  <a:lnTo>
                    <a:pt x="111" y="272"/>
                  </a:lnTo>
                  <a:lnTo>
                    <a:pt x="141" y="306"/>
                  </a:lnTo>
                  <a:lnTo>
                    <a:pt x="135" y="347"/>
                  </a:lnTo>
                  <a:lnTo>
                    <a:pt x="140" y="379"/>
                  </a:lnTo>
                  <a:lnTo>
                    <a:pt x="153" y="388"/>
                  </a:lnTo>
                  <a:lnTo>
                    <a:pt x="163" y="385"/>
                  </a:lnTo>
                  <a:lnTo>
                    <a:pt x="199" y="353"/>
                  </a:lnTo>
                  <a:lnTo>
                    <a:pt x="196" y="332"/>
                  </a:lnTo>
                  <a:lnTo>
                    <a:pt x="202" y="317"/>
                  </a:lnTo>
                  <a:lnTo>
                    <a:pt x="241" y="319"/>
                  </a:lnTo>
                  <a:lnTo>
                    <a:pt x="260" y="316"/>
                  </a:lnTo>
                  <a:lnTo>
                    <a:pt x="283" y="318"/>
                  </a:lnTo>
                  <a:lnTo>
                    <a:pt x="308" y="336"/>
                  </a:lnTo>
                  <a:lnTo>
                    <a:pt x="318" y="339"/>
                  </a:lnTo>
                  <a:lnTo>
                    <a:pt x="326" y="342"/>
                  </a:lnTo>
                  <a:lnTo>
                    <a:pt x="331" y="336"/>
                  </a:lnTo>
                  <a:lnTo>
                    <a:pt x="335" y="328"/>
                  </a:lnTo>
                  <a:lnTo>
                    <a:pt x="369" y="308"/>
                  </a:lnTo>
                  <a:lnTo>
                    <a:pt x="407" y="305"/>
                  </a:lnTo>
                  <a:lnTo>
                    <a:pt x="480" y="345"/>
                  </a:lnTo>
                  <a:lnTo>
                    <a:pt x="512" y="382"/>
                  </a:lnTo>
                  <a:lnTo>
                    <a:pt x="535" y="393"/>
                  </a:lnTo>
                  <a:lnTo>
                    <a:pt x="551" y="405"/>
                  </a:lnTo>
                  <a:lnTo>
                    <a:pt x="548" y="428"/>
                  </a:lnTo>
                  <a:lnTo>
                    <a:pt x="535" y="450"/>
                  </a:lnTo>
                  <a:lnTo>
                    <a:pt x="538" y="457"/>
                  </a:lnTo>
                  <a:lnTo>
                    <a:pt x="545" y="463"/>
                  </a:lnTo>
                  <a:lnTo>
                    <a:pt x="548" y="470"/>
                  </a:lnTo>
                  <a:lnTo>
                    <a:pt x="546" y="478"/>
                  </a:lnTo>
                  <a:lnTo>
                    <a:pt x="547" y="487"/>
                  </a:lnTo>
                  <a:lnTo>
                    <a:pt x="557" y="491"/>
                  </a:lnTo>
                  <a:lnTo>
                    <a:pt x="567" y="491"/>
                  </a:lnTo>
                  <a:lnTo>
                    <a:pt x="630" y="478"/>
                  </a:lnTo>
                  <a:lnTo>
                    <a:pt x="661" y="454"/>
                  </a:lnTo>
                  <a:lnTo>
                    <a:pt x="687" y="425"/>
                  </a:lnTo>
                  <a:lnTo>
                    <a:pt x="720" y="399"/>
                  </a:lnTo>
                  <a:lnTo>
                    <a:pt x="746" y="369"/>
                  </a:lnTo>
                  <a:lnTo>
                    <a:pt x="753" y="346"/>
                  </a:lnTo>
                  <a:lnTo>
                    <a:pt x="753" y="323"/>
                  </a:lnTo>
                  <a:lnTo>
                    <a:pt x="745" y="314"/>
                  </a:lnTo>
                  <a:lnTo>
                    <a:pt x="733" y="312"/>
                  </a:lnTo>
                  <a:lnTo>
                    <a:pt x="696" y="277"/>
                  </a:lnTo>
                  <a:lnTo>
                    <a:pt x="677" y="247"/>
                  </a:lnTo>
                  <a:lnTo>
                    <a:pt x="671" y="222"/>
                  </a:lnTo>
                  <a:lnTo>
                    <a:pt x="668" y="201"/>
                  </a:lnTo>
                  <a:lnTo>
                    <a:pt x="649" y="166"/>
                  </a:lnTo>
                  <a:lnTo>
                    <a:pt x="651" y="145"/>
                  </a:lnTo>
                  <a:lnTo>
                    <a:pt x="659" y="127"/>
                  </a:lnTo>
                  <a:lnTo>
                    <a:pt x="674" y="114"/>
                  </a:lnTo>
                  <a:lnTo>
                    <a:pt x="694" y="117"/>
                  </a:lnTo>
                  <a:lnTo>
                    <a:pt x="710" y="133"/>
                  </a:lnTo>
                  <a:lnTo>
                    <a:pt x="722" y="152"/>
                  </a:lnTo>
                  <a:lnTo>
                    <a:pt x="739" y="152"/>
                  </a:lnTo>
                  <a:lnTo>
                    <a:pt x="766" y="120"/>
                  </a:lnTo>
                  <a:lnTo>
                    <a:pt x="783" y="109"/>
                  </a:lnTo>
                  <a:lnTo>
                    <a:pt x="841" y="86"/>
                  </a:lnTo>
                  <a:lnTo>
                    <a:pt x="916" y="42"/>
                  </a:lnTo>
                  <a:lnTo>
                    <a:pt x="953" y="25"/>
                  </a:lnTo>
                  <a:lnTo>
                    <a:pt x="975" y="24"/>
                  </a:lnTo>
                  <a:lnTo>
                    <a:pt x="997" y="29"/>
                  </a:lnTo>
                  <a:lnTo>
                    <a:pt x="1015" y="23"/>
                  </a:lnTo>
                  <a:lnTo>
                    <a:pt x="1034" y="0"/>
                  </a:lnTo>
                  <a:lnTo>
                    <a:pt x="1034" y="19"/>
                  </a:lnTo>
                  <a:lnTo>
                    <a:pt x="1037" y="37"/>
                  </a:lnTo>
                  <a:lnTo>
                    <a:pt x="1055" y="98"/>
                  </a:lnTo>
                  <a:lnTo>
                    <a:pt x="1058" y="132"/>
                  </a:lnTo>
                  <a:lnTo>
                    <a:pt x="1068" y="161"/>
                  </a:lnTo>
                  <a:lnTo>
                    <a:pt x="1071" y="186"/>
                  </a:lnTo>
                  <a:lnTo>
                    <a:pt x="1074" y="194"/>
                  </a:lnTo>
                  <a:lnTo>
                    <a:pt x="1082" y="211"/>
                  </a:lnTo>
                  <a:lnTo>
                    <a:pt x="1084" y="218"/>
                  </a:lnTo>
                  <a:lnTo>
                    <a:pt x="1086" y="226"/>
                  </a:lnTo>
                  <a:lnTo>
                    <a:pt x="1084" y="255"/>
                  </a:lnTo>
                  <a:lnTo>
                    <a:pt x="1082" y="261"/>
                  </a:lnTo>
                  <a:lnTo>
                    <a:pt x="1078" y="268"/>
                  </a:lnTo>
                  <a:lnTo>
                    <a:pt x="1071" y="271"/>
                  </a:lnTo>
                  <a:lnTo>
                    <a:pt x="1062" y="273"/>
                  </a:lnTo>
                  <a:lnTo>
                    <a:pt x="1052" y="283"/>
                  </a:lnTo>
                  <a:lnTo>
                    <a:pt x="1047" y="297"/>
                  </a:lnTo>
                  <a:lnTo>
                    <a:pt x="1051" y="330"/>
                  </a:lnTo>
                  <a:lnTo>
                    <a:pt x="1042" y="361"/>
                  </a:lnTo>
                  <a:lnTo>
                    <a:pt x="1042" y="367"/>
                  </a:lnTo>
                  <a:lnTo>
                    <a:pt x="1042" y="378"/>
                  </a:lnTo>
                  <a:lnTo>
                    <a:pt x="1042" y="384"/>
                  </a:lnTo>
                  <a:lnTo>
                    <a:pt x="1039" y="388"/>
                  </a:lnTo>
                  <a:lnTo>
                    <a:pt x="1015" y="422"/>
                  </a:lnTo>
                  <a:lnTo>
                    <a:pt x="1003" y="443"/>
                  </a:lnTo>
                  <a:lnTo>
                    <a:pt x="997" y="459"/>
                  </a:lnTo>
                  <a:lnTo>
                    <a:pt x="994" y="475"/>
                  </a:lnTo>
                  <a:lnTo>
                    <a:pt x="989" y="501"/>
                  </a:lnTo>
                  <a:lnTo>
                    <a:pt x="974" y="573"/>
                  </a:lnTo>
                  <a:lnTo>
                    <a:pt x="961" y="600"/>
                  </a:lnTo>
                  <a:lnTo>
                    <a:pt x="960" y="614"/>
                  </a:lnTo>
                  <a:lnTo>
                    <a:pt x="957" y="632"/>
                  </a:lnTo>
                  <a:lnTo>
                    <a:pt x="955" y="639"/>
                  </a:lnTo>
                  <a:lnTo>
                    <a:pt x="948" y="646"/>
                  </a:lnTo>
                  <a:lnTo>
                    <a:pt x="938" y="659"/>
                  </a:lnTo>
                  <a:lnTo>
                    <a:pt x="933" y="661"/>
                  </a:lnTo>
                  <a:lnTo>
                    <a:pt x="922" y="665"/>
                  </a:lnTo>
                  <a:lnTo>
                    <a:pt x="919" y="669"/>
                  </a:lnTo>
                  <a:lnTo>
                    <a:pt x="913" y="675"/>
                  </a:lnTo>
                  <a:lnTo>
                    <a:pt x="910" y="678"/>
                  </a:lnTo>
                  <a:lnTo>
                    <a:pt x="910" y="678"/>
                  </a:lnTo>
                  <a:lnTo>
                    <a:pt x="920" y="706"/>
                  </a:lnTo>
                  <a:lnTo>
                    <a:pt x="922" y="719"/>
                  </a:lnTo>
                  <a:lnTo>
                    <a:pt x="912" y="725"/>
                  </a:lnTo>
                  <a:lnTo>
                    <a:pt x="832" y="736"/>
                  </a:lnTo>
                  <a:lnTo>
                    <a:pt x="822" y="739"/>
                  </a:lnTo>
                  <a:lnTo>
                    <a:pt x="809" y="749"/>
                  </a:lnTo>
                  <a:lnTo>
                    <a:pt x="805" y="754"/>
                  </a:lnTo>
                  <a:lnTo>
                    <a:pt x="800" y="759"/>
                  </a:lnTo>
                  <a:lnTo>
                    <a:pt x="797" y="766"/>
                  </a:lnTo>
                  <a:lnTo>
                    <a:pt x="795" y="774"/>
                  </a:lnTo>
                  <a:lnTo>
                    <a:pt x="795" y="782"/>
                  </a:lnTo>
                  <a:lnTo>
                    <a:pt x="793" y="786"/>
                  </a:lnTo>
                  <a:lnTo>
                    <a:pt x="784" y="789"/>
                  </a:lnTo>
                  <a:lnTo>
                    <a:pt x="757" y="788"/>
                  </a:lnTo>
                  <a:lnTo>
                    <a:pt x="745" y="792"/>
                  </a:lnTo>
                  <a:lnTo>
                    <a:pt x="739" y="807"/>
                  </a:lnTo>
                  <a:lnTo>
                    <a:pt x="742" y="814"/>
                  </a:lnTo>
                  <a:lnTo>
                    <a:pt x="748" y="823"/>
                  </a:lnTo>
                  <a:lnTo>
                    <a:pt x="748" y="829"/>
                  </a:lnTo>
                  <a:lnTo>
                    <a:pt x="746" y="835"/>
                  </a:lnTo>
                  <a:lnTo>
                    <a:pt x="738" y="839"/>
                  </a:lnTo>
                  <a:lnTo>
                    <a:pt x="722" y="844"/>
                  </a:lnTo>
                  <a:lnTo>
                    <a:pt x="718" y="847"/>
                  </a:lnTo>
                  <a:lnTo>
                    <a:pt x="715" y="851"/>
                  </a:lnTo>
                  <a:lnTo>
                    <a:pt x="710" y="854"/>
                  </a:lnTo>
                  <a:lnTo>
                    <a:pt x="702" y="856"/>
                  </a:lnTo>
                  <a:lnTo>
                    <a:pt x="695" y="856"/>
                  </a:lnTo>
                  <a:lnTo>
                    <a:pt x="687" y="852"/>
                  </a:lnTo>
                  <a:lnTo>
                    <a:pt x="680" y="852"/>
                  </a:lnTo>
                  <a:lnTo>
                    <a:pt x="674" y="853"/>
                  </a:lnTo>
                  <a:lnTo>
                    <a:pt x="657" y="879"/>
                  </a:lnTo>
                  <a:lnTo>
                    <a:pt x="646" y="885"/>
                  </a:lnTo>
                  <a:lnTo>
                    <a:pt x="631" y="881"/>
                  </a:lnTo>
                  <a:lnTo>
                    <a:pt x="617" y="877"/>
                  </a:lnTo>
                  <a:lnTo>
                    <a:pt x="604" y="868"/>
                  </a:lnTo>
                  <a:lnTo>
                    <a:pt x="583" y="850"/>
                  </a:lnTo>
                  <a:lnTo>
                    <a:pt x="575" y="853"/>
                  </a:lnTo>
                  <a:lnTo>
                    <a:pt x="554" y="882"/>
                  </a:lnTo>
                  <a:lnTo>
                    <a:pt x="538" y="891"/>
                  </a:lnTo>
                  <a:lnTo>
                    <a:pt x="519" y="894"/>
                  </a:lnTo>
                  <a:lnTo>
                    <a:pt x="507" y="892"/>
                  </a:lnTo>
                  <a:lnTo>
                    <a:pt x="496" y="898"/>
                  </a:lnTo>
                  <a:lnTo>
                    <a:pt x="484" y="902"/>
                  </a:lnTo>
                  <a:lnTo>
                    <a:pt x="472" y="905"/>
                  </a:lnTo>
                  <a:lnTo>
                    <a:pt x="451" y="920"/>
                  </a:lnTo>
                  <a:lnTo>
                    <a:pt x="428" y="932"/>
                  </a:lnTo>
                  <a:lnTo>
                    <a:pt x="420" y="932"/>
                  </a:lnTo>
                  <a:lnTo>
                    <a:pt x="409" y="933"/>
                  </a:lnTo>
                  <a:lnTo>
                    <a:pt x="393" y="931"/>
                  </a:lnTo>
                  <a:lnTo>
                    <a:pt x="382" y="922"/>
                  </a:lnTo>
                  <a:lnTo>
                    <a:pt x="351" y="905"/>
                  </a:lnTo>
                  <a:lnTo>
                    <a:pt x="323" y="894"/>
                  </a:lnTo>
                  <a:close/>
                </a:path>
              </a:pathLst>
            </a:custGeom>
            <a:noFill/>
            <a:ln w="6">
              <a:solidFill>
                <a:srgbClr val="6C6D7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Freeform 67"/>
            <p:cNvSpPr>
              <a:spLocks/>
            </p:cNvSpPr>
            <p:nvPr/>
          </p:nvSpPr>
          <p:spPr bwMode="auto">
            <a:xfrm>
              <a:off x="5516563" y="4654551"/>
              <a:ext cx="1588" cy="1588"/>
            </a:xfrm>
            <a:custGeom>
              <a:avLst/>
              <a:gdLst>
                <a:gd name="T0" fmla="*/ 0 w 2"/>
                <a:gd name="T1" fmla="*/ 3 h 3"/>
                <a:gd name="T2" fmla="*/ 2 w 2"/>
                <a:gd name="T3" fmla="*/ 0 h 3"/>
                <a:gd name="T4" fmla="*/ 2 w 2"/>
                <a:gd name="T5" fmla="*/ 2 h 3"/>
                <a:gd name="T6" fmla="*/ 0 w 2"/>
                <a:gd name="T7" fmla="*/ 3 h 3"/>
              </a:gdLst>
              <a:ahLst/>
              <a:cxnLst>
                <a:cxn ang="0">
                  <a:pos x="T0" y="T1"/>
                </a:cxn>
                <a:cxn ang="0">
                  <a:pos x="T2" y="T3"/>
                </a:cxn>
                <a:cxn ang="0">
                  <a:pos x="T4" y="T5"/>
                </a:cxn>
                <a:cxn ang="0">
                  <a:pos x="T6" y="T7"/>
                </a:cxn>
              </a:cxnLst>
              <a:rect l="0" t="0" r="r" b="b"/>
              <a:pathLst>
                <a:path w="2" h="3">
                  <a:moveTo>
                    <a:pt x="0" y="3"/>
                  </a:moveTo>
                  <a:lnTo>
                    <a:pt x="2" y="0"/>
                  </a:lnTo>
                  <a:lnTo>
                    <a:pt x="2" y="2"/>
                  </a:lnTo>
                  <a:lnTo>
                    <a:pt x="0" y="3"/>
                  </a:lnTo>
                  <a:close/>
                </a:path>
              </a:pathLst>
            </a:custGeom>
            <a:solidFill>
              <a:srgbClr val="E6E6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68"/>
            <p:cNvSpPr>
              <a:spLocks/>
            </p:cNvSpPr>
            <p:nvPr/>
          </p:nvSpPr>
          <p:spPr bwMode="auto">
            <a:xfrm>
              <a:off x="5516563" y="4654551"/>
              <a:ext cx="1588" cy="1588"/>
            </a:xfrm>
            <a:custGeom>
              <a:avLst/>
              <a:gdLst>
                <a:gd name="T0" fmla="*/ 0 w 2"/>
                <a:gd name="T1" fmla="*/ 3 h 3"/>
                <a:gd name="T2" fmla="*/ 2 w 2"/>
                <a:gd name="T3" fmla="*/ 0 h 3"/>
                <a:gd name="T4" fmla="*/ 2 w 2"/>
                <a:gd name="T5" fmla="*/ 2 h 3"/>
                <a:gd name="T6" fmla="*/ 0 w 2"/>
                <a:gd name="T7" fmla="*/ 3 h 3"/>
              </a:gdLst>
              <a:ahLst/>
              <a:cxnLst>
                <a:cxn ang="0">
                  <a:pos x="T0" y="T1"/>
                </a:cxn>
                <a:cxn ang="0">
                  <a:pos x="T2" y="T3"/>
                </a:cxn>
                <a:cxn ang="0">
                  <a:pos x="T4" y="T5"/>
                </a:cxn>
                <a:cxn ang="0">
                  <a:pos x="T6" y="T7"/>
                </a:cxn>
              </a:cxnLst>
              <a:rect l="0" t="0" r="r" b="b"/>
              <a:pathLst>
                <a:path w="2" h="3">
                  <a:moveTo>
                    <a:pt x="0" y="3"/>
                  </a:moveTo>
                  <a:lnTo>
                    <a:pt x="2" y="0"/>
                  </a:lnTo>
                  <a:lnTo>
                    <a:pt x="2" y="2"/>
                  </a:lnTo>
                  <a:lnTo>
                    <a:pt x="0" y="3"/>
                  </a:lnTo>
                  <a:close/>
                </a:path>
              </a:pathLst>
            </a:custGeom>
            <a:noFill/>
            <a:ln w="6">
              <a:solidFill>
                <a:srgbClr val="6C6D7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Freeform 69"/>
            <p:cNvSpPr>
              <a:spLocks/>
            </p:cNvSpPr>
            <p:nvPr/>
          </p:nvSpPr>
          <p:spPr bwMode="auto">
            <a:xfrm>
              <a:off x="5516563" y="4235451"/>
              <a:ext cx="569913" cy="600075"/>
            </a:xfrm>
            <a:custGeom>
              <a:avLst/>
              <a:gdLst>
                <a:gd name="T0" fmla="*/ 1031 w 1076"/>
                <a:gd name="T1" fmla="*/ 666 h 1134"/>
                <a:gd name="T2" fmla="*/ 932 w 1076"/>
                <a:gd name="T3" fmla="*/ 685 h 1134"/>
                <a:gd name="T4" fmla="*/ 755 w 1076"/>
                <a:gd name="T5" fmla="*/ 795 h 1134"/>
                <a:gd name="T6" fmla="*/ 690 w 1076"/>
                <a:gd name="T7" fmla="*/ 757 h 1134"/>
                <a:gd name="T8" fmla="*/ 684 w 1076"/>
                <a:gd name="T9" fmla="*/ 844 h 1134"/>
                <a:gd name="T10" fmla="*/ 749 w 1076"/>
                <a:gd name="T11" fmla="*/ 955 h 1134"/>
                <a:gd name="T12" fmla="*/ 762 w 1076"/>
                <a:gd name="T13" fmla="*/ 1012 h 1134"/>
                <a:gd name="T14" fmla="*/ 646 w 1076"/>
                <a:gd name="T15" fmla="*/ 1121 h 1134"/>
                <a:gd name="T16" fmla="*/ 562 w 1076"/>
                <a:gd name="T17" fmla="*/ 1121 h 1134"/>
                <a:gd name="T18" fmla="*/ 551 w 1076"/>
                <a:gd name="T19" fmla="*/ 1093 h 1134"/>
                <a:gd name="T20" fmla="*/ 528 w 1076"/>
                <a:gd name="T21" fmla="*/ 1025 h 1134"/>
                <a:gd name="T22" fmla="*/ 351 w 1076"/>
                <a:gd name="T23" fmla="*/ 971 h 1134"/>
                <a:gd name="T24" fmla="*/ 324 w 1076"/>
                <a:gd name="T25" fmla="*/ 979 h 1134"/>
                <a:gd name="T26" fmla="*/ 218 w 1076"/>
                <a:gd name="T27" fmla="*/ 960 h 1134"/>
                <a:gd name="T28" fmla="*/ 169 w 1076"/>
                <a:gd name="T29" fmla="*/ 1031 h 1134"/>
                <a:gd name="T30" fmla="*/ 127 w 1076"/>
                <a:gd name="T31" fmla="*/ 915 h 1134"/>
                <a:gd name="T32" fmla="*/ 66 w 1076"/>
                <a:gd name="T33" fmla="*/ 854 h 1134"/>
                <a:gd name="T34" fmla="*/ 44 w 1076"/>
                <a:gd name="T35" fmla="*/ 839 h 1134"/>
                <a:gd name="T36" fmla="*/ 0 w 1076"/>
                <a:gd name="T37" fmla="*/ 798 h 1134"/>
                <a:gd name="T38" fmla="*/ 12 w 1076"/>
                <a:gd name="T39" fmla="*/ 763 h 1134"/>
                <a:gd name="T40" fmla="*/ 58 w 1076"/>
                <a:gd name="T41" fmla="*/ 721 h 1134"/>
                <a:gd name="T42" fmla="*/ 76 w 1076"/>
                <a:gd name="T43" fmla="*/ 623 h 1134"/>
                <a:gd name="T44" fmla="*/ 58 w 1076"/>
                <a:gd name="T45" fmla="*/ 578 h 1134"/>
                <a:gd name="T46" fmla="*/ 88 w 1076"/>
                <a:gd name="T47" fmla="*/ 513 h 1134"/>
                <a:gd name="T48" fmla="*/ 129 w 1076"/>
                <a:gd name="T49" fmla="*/ 446 h 1134"/>
                <a:gd name="T50" fmla="*/ 347 w 1076"/>
                <a:gd name="T51" fmla="*/ 456 h 1134"/>
                <a:gd name="T52" fmla="*/ 361 w 1076"/>
                <a:gd name="T53" fmla="*/ 527 h 1134"/>
                <a:gd name="T54" fmla="*/ 438 w 1076"/>
                <a:gd name="T55" fmla="*/ 516 h 1134"/>
                <a:gd name="T56" fmla="*/ 466 w 1076"/>
                <a:gd name="T57" fmla="*/ 484 h 1134"/>
                <a:gd name="T58" fmla="*/ 494 w 1076"/>
                <a:gd name="T59" fmla="*/ 418 h 1134"/>
                <a:gd name="T60" fmla="*/ 499 w 1076"/>
                <a:gd name="T61" fmla="*/ 398 h 1134"/>
                <a:gd name="T62" fmla="*/ 515 w 1076"/>
                <a:gd name="T63" fmla="*/ 318 h 1134"/>
                <a:gd name="T64" fmla="*/ 554 w 1076"/>
                <a:gd name="T65" fmla="*/ 222 h 1134"/>
                <a:gd name="T66" fmla="*/ 594 w 1076"/>
                <a:gd name="T67" fmla="*/ 177 h 1134"/>
                <a:gd name="T68" fmla="*/ 603 w 1076"/>
                <a:gd name="T69" fmla="*/ 127 h 1134"/>
                <a:gd name="T70" fmla="*/ 584 w 1076"/>
                <a:gd name="T71" fmla="*/ 72 h 1134"/>
                <a:gd name="T72" fmla="*/ 623 w 1076"/>
                <a:gd name="T73" fmla="*/ 35 h 1134"/>
                <a:gd name="T74" fmla="*/ 673 w 1076"/>
                <a:gd name="T75" fmla="*/ 3 h 1134"/>
                <a:gd name="T76" fmla="*/ 705 w 1076"/>
                <a:gd name="T77" fmla="*/ 42 h 1134"/>
                <a:gd name="T78" fmla="*/ 771 w 1076"/>
                <a:gd name="T79" fmla="*/ 78 h 1134"/>
                <a:gd name="T80" fmla="*/ 810 w 1076"/>
                <a:gd name="T81" fmla="*/ 87 h 1134"/>
                <a:gd name="T82" fmla="*/ 887 w 1076"/>
                <a:gd name="T83" fmla="*/ 115 h 1134"/>
                <a:gd name="T84" fmla="*/ 937 w 1076"/>
                <a:gd name="T85" fmla="*/ 175 h 1134"/>
                <a:gd name="T86" fmla="*/ 1003 w 1076"/>
                <a:gd name="T87" fmla="*/ 184 h 1134"/>
                <a:gd name="T88" fmla="*/ 1039 w 1076"/>
                <a:gd name="T89" fmla="*/ 209 h 1134"/>
                <a:gd name="T90" fmla="*/ 1074 w 1076"/>
                <a:gd name="T91" fmla="*/ 245 h 1134"/>
                <a:gd name="T92" fmla="*/ 1067 w 1076"/>
                <a:gd name="T93" fmla="*/ 297 h 1134"/>
                <a:gd name="T94" fmla="*/ 1058 w 1076"/>
                <a:gd name="T95" fmla="*/ 377 h 1134"/>
                <a:gd name="T96" fmla="*/ 1033 w 1076"/>
                <a:gd name="T97" fmla="*/ 452 h 1134"/>
                <a:gd name="T98" fmla="*/ 1049 w 1076"/>
                <a:gd name="T99" fmla="*/ 62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76" h="1134">
                  <a:moveTo>
                    <a:pt x="1049" y="624"/>
                  </a:moveTo>
                  <a:lnTo>
                    <a:pt x="1050" y="633"/>
                  </a:lnTo>
                  <a:lnTo>
                    <a:pt x="1050" y="643"/>
                  </a:lnTo>
                  <a:lnTo>
                    <a:pt x="1031" y="666"/>
                  </a:lnTo>
                  <a:lnTo>
                    <a:pt x="1013" y="672"/>
                  </a:lnTo>
                  <a:lnTo>
                    <a:pt x="991" y="667"/>
                  </a:lnTo>
                  <a:lnTo>
                    <a:pt x="969" y="668"/>
                  </a:lnTo>
                  <a:lnTo>
                    <a:pt x="932" y="685"/>
                  </a:lnTo>
                  <a:lnTo>
                    <a:pt x="857" y="729"/>
                  </a:lnTo>
                  <a:lnTo>
                    <a:pt x="799" y="752"/>
                  </a:lnTo>
                  <a:lnTo>
                    <a:pt x="782" y="763"/>
                  </a:lnTo>
                  <a:lnTo>
                    <a:pt x="755" y="795"/>
                  </a:lnTo>
                  <a:lnTo>
                    <a:pt x="738" y="795"/>
                  </a:lnTo>
                  <a:lnTo>
                    <a:pt x="726" y="776"/>
                  </a:lnTo>
                  <a:lnTo>
                    <a:pt x="710" y="760"/>
                  </a:lnTo>
                  <a:lnTo>
                    <a:pt x="690" y="757"/>
                  </a:lnTo>
                  <a:lnTo>
                    <a:pt x="675" y="770"/>
                  </a:lnTo>
                  <a:lnTo>
                    <a:pt x="667" y="788"/>
                  </a:lnTo>
                  <a:lnTo>
                    <a:pt x="665" y="809"/>
                  </a:lnTo>
                  <a:lnTo>
                    <a:pt x="684" y="844"/>
                  </a:lnTo>
                  <a:lnTo>
                    <a:pt x="687" y="865"/>
                  </a:lnTo>
                  <a:lnTo>
                    <a:pt x="693" y="890"/>
                  </a:lnTo>
                  <a:lnTo>
                    <a:pt x="712" y="920"/>
                  </a:lnTo>
                  <a:lnTo>
                    <a:pt x="749" y="955"/>
                  </a:lnTo>
                  <a:lnTo>
                    <a:pt x="761" y="957"/>
                  </a:lnTo>
                  <a:lnTo>
                    <a:pt x="769" y="966"/>
                  </a:lnTo>
                  <a:lnTo>
                    <a:pt x="769" y="989"/>
                  </a:lnTo>
                  <a:lnTo>
                    <a:pt x="762" y="1012"/>
                  </a:lnTo>
                  <a:lnTo>
                    <a:pt x="736" y="1042"/>
                  </a:lnTo>
                  <a:lnTo>
                    <a:pt x="703" y="1068"/>
                  </a:lnTo>
                  <a:lnTo>
                    <a:pt x="677" y="1097"/>
                  </a:lnTo>
                  <a:lnTo>
                    <a:pt x="646" y="1121"/>
                  </a:lnTo>
                  <a:lnTo>
                    <a:pt x="583" y="1134"/>
                  </a:lnTo>
                  <a:lnTo>
                    <a:pt x="573" y="1134"/>
                  </a:lnTo>
                  <a:lnTo>
                    <a:pt x="563" y="1130"/>
                  </a:lnTo>
                  <a:lnTo>
                    <a:pt x="562" y="1121"/>
                  </a:lnTo>
                  <a:lnTo>
                    <a:pt x="564" y="1113"/>
                  </a:lnTo>
                  <a:lnTo>
                    <a:pt x="561" y="1106"/>
                  </a:lnTo>
                  <a:lnTo>
                    <a:pt x="554" y="1100"/>
                  </a:lnTo>
                  <a:lnTo>
                    <a:pt x="551" y="1093"/>
                  </a:lnTo>
                  <a:lnTo>
                    <a:pt x="564" y="1071"/>
                  </a:lnTo>
                  <a:lnTo>
                    <a:pt x="567" y="1048"/>
                  </a:lnTo>
                  <a:lnTo>
                    <a:pt x="551" y="1036"/>
                  </a:lnTo>
                  <a:lnTo>
                    <a:pt x="528" y="1025"/>
                  </a:lnTo>
                  <a:lnTo>
                    <a:pt x="496" y="988"/>
                  </a:lnTo>
                  <a:lnTo>
                    <a:pt x="423" y="948"/>
                  </a:lnTo>
                  <a:lnTo>
                    <a:pt x="385" y="951"/>
                  </a:lnTo>
                  <a:lnTo>
                    <a:pt x="351" y="971"/>
                  </a:lnTo>
                  <a:lnTo>
                    <a:pt x="347" y="979"/>
                  </a:lnTo>
                  <a:lnTo>
                    <a:pt x="342" y="985"/>
                  </a:lnTo>
                  <a:lnTo>
                    <a:pt x="334" y="982"/>
                  </a:lnTo>
                  <a:lnTo>
                    <a:pt x="324" y="979"/>
                  </a:lnTo>
                  <a:lnTo>
                    <a:pt x="299" y="961"/>
                  </a:lnTo>
                  <a:lnTo>
                    <a:pt x="276" y="959"/>
                  </a:lnTo>
                  <a:lnTo>
                    <a:pt x="257" y="962"/>
                  </a:lnTo>
                  <a:lnTo>
                    <a:pt x="218" y="960"/>
                  </a:lnTo>
                  <a:lnTo>
                    <a:pt x="212" y="975"/>
                  </a:lnTo>
                  <a:lnTo>
                    <a:pt x="215" y="996"/>
                  </a:lnTo>
                  <a:lnTo>
                    <a:pt x="179" y="1028"/>
                  </a:lnTo>
                  <a:lnTo>
                    <a:pt x="169" y="1031"/>
                  </a:lnTo>
                  <a:lnTo>
                    <a:pt x="156" y="1022"/>
                  </a:lnTo>
                  <a:lnTo>
                    <a:pt x="151" y="990"/>
                  </a:lnTo>
                  <a:lnTo>
                    <a:pt x="157" y="949"/>
                  </a:lnTo>
                  <a:lnTo>
                    <a:pt x="127" y="915"/>
                  </a:lnTo>
                  <a:lnTo>
                    <a:pt x="84" y="896"/>
                  </a:lnTo>
                  <a:lnTo>
                    <a:pt x="84" y="876"/>
                  </a:lnTo>
                  <a:lnTo>
                    <a:pt x="74" y="858"/>
                  </a:lnTo>
                  <a:lnTo>
                    <a:pt x="66" y="854"/>
                  </a:lnTo>
                  <a:lnTo>
                    <a:pt x="59" y="849"/>
                  </a:lnTo>
                  <a:lnTo>
                    <a:pt x="50" y="849"/>
                  </a:lnTo>
                  <a:lnTo>
                    <a:pt x="45" y="846"/>
                  </a:lnTo>
                  <a:lnTo>
                    <a:pt x="44" y="839"/>
                  </a:lnTo>
                  <a:lnTo>
                    <a:pt x="31" y="823"/>
                  </a:lnTo>
                  <a:lnTo>
                    <a:pt x="16" y="811"/>
                  </a:lnTo>
                  <a:lnTo>
                    <a:pt x="3" y="803"/>
                  </a:lnTo>
                  <a:lnTo>
                    <a:pt x="0" y="798"/>
                  </a:lnTo>
                  <a:lnTo>
                    <a:pt x="2" y="793"/>
                  </a:lnTo>
                  <a:lnTo>
                    <a:pt x="5" y="788"/>
                  </a:lnTo>
                  <a:lnTo>
                    <a:pt x="8" y="780"/>
                  </a:lnTo>
                  <a:lnTo>
                    <a:pt x="12" y="763"/>
                  </a:lnTo>
                  <a:lnTo>
                    <a:pt x="21" y="749"/>
                  </a:lnTo>
                  <a:lnTo>
                    <a:pt x="35" y="745"/>
                  </a:lnTo>
                  <a:lnTo>
                    <a:pt x="49" y="737"/>
                  </a:lnTo>
                  <a:lnTo>
                    <a:pt x="58" y="721"/>
                  </a:lnTo>
                  <a:lnTo>
                    <a:pt x="63" y="703"/>
                  </a:lnTo>
                  <a:lnTo>
                    <a:pt x="74" y="688"/>
                  </a:lnTo>
                  <a:lnTo>
                    <a:pt x="87" y="654"/>
                  </a:lnTo>
                  <a:lnTo>
                    <a:pt x="76" y="623"/>
                  </a:lnTo>
                  <a:lnTo>
                    <a:pt x="66" y="606"/>
                  </a:lnTo>
                  <a:lnTo>
                    <a:pt x="60" y="604"/>
                  </a:lnTo>
                  <a:lnTo>
                    <a:pt x="58" y="597"/>
                  </a:lnTo>
                  <a:lnTo>
                    <a:pt x="58" y="578"/>
                  </a:lnTo>
                  <a:lnTo>
                    <a:pt x="60" y="570"/>
                  </a:lnTo>
                  <a:lnTo>
                    <a:pt x="62" y="550"/>
                  </a:lnTo>
                  <a:lnTo>
                    <a:pt x="69" y="536"/>
                  </a:lnTo>
                  <a:lnTo>
                    <a:pt x="88" y="513"/>
                  </a:lnTo>
                  <a:lnTo>
                    <a:pt x="111" y="492"/>
                  </a:lnTo>
                  <a:lnTo>
                    <a:pt x="118" y="476"/>
                  </a:lnTo>
                  <a:lnTo>
                    <a:pt x="129" y="462"/>
                  </a:lnTo>
                  <a:lnTo>
                    <a:pt x="129" y="446"/>
                  </a:lnTo>
                  <a:lnTo>
                    <a:pt x="136" y="438"/>
                  </a:lnTo>
                  <a:lnTo>
                    <a:pt x="146" y="434"/>
                  </a:lnTo>
                  <a:lnTo>
                    <a:pt x="319" y="434"/>
                  </a:lnTo>
                  <a:lnTo>
                    <a:pt x="347" y="456"/>
                  </a:lnTo>
                  <a:lnTo>
                    <a:pt x="339" y="472"/>
                  </a:lnTo>
                  <a:lnTo>
                    <a:pt x="331" y="489"/>
                  </a:lnTo>
                  <a:lnTo>
                    <a:pt x="347" y="531"/>
                  </a:lnTo>
                  <a:lnTo>
                    <a:pt x="361" y="527"/>
                  </a:lnTo>
                  <a:lnTo>
                    <a:pt x="392" y="503"/>
                  </a:lnTo>
                  <a:lnTo>
                    <a:pt x="409" y="504"/>
                  </a:lnTo>
                  <a:lnTo>
                    <a:pt x="417" y="511"/>
                  </a:lnTo>
                  <a:lnTo>
                    <a:pt x="438" y="516"/>
                  </a:lnTo>
                  <a:lnTo>
                    <a:pt x="448" y="512"/>
                  </a:lnTo>
                  <a:lnTo>
                    <a:pt x="455" y="508"/>
                  </a:lnTo>
                  <a:lnTo>
                    <a:pt x="464" y="493"/>
                  </a:lnTo>
                  <a:lnTo>
                    <a:pt x="466" y="484"/>
                  </a:lnTo>
                  <a:lnTo>
                    <a:pt x="474" y="446"/>
                  </a:lnTo>
                  <a:lnTo>
                    <a:pt x="480" y="430"/>
                  </a:lnTo>
                  <a:lnTo>
                    <a:pt x="494" y="426"/>
                  </a:lnTo>
                  <a:lnTo>
                    <a:pt x="494" y="418"/>
                  </a:lnTo>
                  <a:lnTo>
                    <a:pt x="496" y="413"/>
                  </a:lnTo>
                  <a:lnTo>
                    <a:pt x="499" y="411"/>
                  </a:lnTo>
                  <a:lnTo>
                    <a:pt x="501" y="406"/>
                  </a:lnTo>
                  <a:lnTo>
                    <a:pt x="499" y="398"/>
                  </a:lnTo>
                  <a:lnTo>
                    <a:pt x="490" y="379"/>
                  </a:lnTo>
                  <a:lnTo>
                    <a:pt x="492" y="358"/>
                  </a:lnTo>
                  <a:lnTo>
                    <a:pt x="499" y="336"/>
                  </a:lnTo>
                  <a:lnTo>
                    <a:pt x="515" y="318"/>
                  </a:lnTo>
                  <a:lnTo>
                    <a:pt x="524" y="308"/>
                  </a:lnTo>
                  <a:lnTo>
                    <a:pt x="527" y="292"/>
                  </a:lnTo>
                  <a:lnTo>
                    <a:pt x="556" y="228"/>
                  </a:lnTo>
                  <a:lnTo>
                    <a:pt x="554" y="222"/>
                  </a:lnTo>
                  <a:lnTo>
                    <a:pt x="555" y="213"/>
                  </a:lnTo>
                  <a:lnTo>
                    <a:pt x="569" y="198"/>
                  </a:lnTo>
                  <a:lnTo>
                    <a:pt x="583" y="185"/>
                  </a:lnTo>
                  <a:lnTo>
                    <a:pt x="594" y="177"/>
                  </a:lnTo>
                  <a:lnTo>
                    <a:pt x="603" y="170"/>
                  </a:lnTo>
                  <a:lnTo>
                    <a:pt x="609" y="149"/>
                  </a:lnTo>
                  <a:lnTo>
                    <a:pt x="607" y="135"/>
                  </a:lnTo>
                  <a:lnTo>
                    <a:pt x="603" y="127"/>
                  </a:lnTo>
                  <a:lnTo>
                    <a:pt x="599" y="107"/>
                  </a:lnTo>
                  <a:lnTo>
                    <a:pt x="607" y="95"/>
                  </a:lnTo>
                  <a:lnTo>
                    <a:pt x="603" y="84"/>
                  </a:lnTo>
                  <a:lnTo>
                    <a:pt x="584" y="72"/>
                  </a:lnTo>
                  <a:lnTo>
                    <a:pt x="591" y="50"/>
                  </a:lnTo>
                  <a:lnTo>
                    <a:pt x="599" y="42"/>
                  </a:lnTo>
                  <a:lnTo>
                    <a:pt x="615" y="40"/>
                  </a:lnTo>
                  <a:lnTo>
                    <a:pt x="623" y="35"/>
                  </a:lnTo>
                  <a:lnTo>
                    <a:pt x="638" y="19"/>
                  </a:lnTo>
                  <a:lnTo>
                    <a:pt x="649" y="0"/>
                  </a:lnTo>
                  <a:lnTo>
                    <a:pt x="660" y="5"/>
                  </a:lnTo>
                  <a:lnTo>
                    <a:pt x="673" y="3"/>
                  </a:lnTo>
                  <a:lnTo>
                    <a:pt x="683" y="11"/>
                  </a:lnTo>
                  <a:lnTo>
                    <a:pt x="680" y="21"/>
                  </a:lnTo>
                  <a:lnTo>
                    <a:pt x="699" y="29"/>
                  </a:lnTo>
                  <a:lnTo>
                    <a:pt x="705" y="42"/>
                  </a:lnTo>
                  <a:lnTo>
                    <a:pt x="697" y="70"/>
                  </a:lnTo>
                  <a:lnTo>
                    <a:pt x="713" y="91"/>
                  </a:lnTo>
                  <a:lnTo>
                    <a:pt x="741" y="90"/>
                  </a:lnTo>
                  <a:lnTo>
                    <a:pt x="771" y="78"/>
                  </a:lnTo>
                  <a:lnTo>
                    <a:pt x="783" y="71"/>
                  </a:lnTo>
                  <a:lnTo>
                    <a:pt x="794" y="69"/>
                  </a:lnTo>
                  <a:lnTo>
                    <a:pt x="802" y="78"/>
                  </a:lnTo>
                  <a:lnTo>
                    <a:pt x="810" y="87"/>
                  </a:lnTo>
                  <a:lnTo>
                    <a:pt x="831" y="100"/>
                  </a:lnTo>
                  <a:lnTo>
                    <a:pt x="848" y="119"/>
                  </a:lnTo>
                  <a:lnTo>
                    <a:pt x="863" y="120"/>
                  </a:lnTo>
                  <a:lnTo>
                    <a:pt x="887" y="115"/>
                  </a:lnTo>
                  <a:lnTo>
                    <a:pt x="900" y="117"/>
                  </a:lnTo>
                  <a:lnTo>
                    <a:pt x="916" y="130"/>
                  </a:lnTo>
                  <a:lnTo>
                    <a:pt x="929" y="166"/>
                  </a:lnTo>
                  <a:lnTo>
                    <a:pt x="937" y="175"/>
                  </a:lnTo>
                  <a:lnTo>
                    <a:pt x="940" y="188"/>
                  </a:lnTo>
                  <a:lnTo>
                    <a:pt x="947" y="199"/>
                  </a:lnTo>
                  <a:lnTo>
                    <a:pt x="978" y="194"/>
                  </a:lnTo>
                  <a:lnTo>
                    <a:pt x="1003" y="184"/>
                  </a:lnTo>
                  <a:lnTo>
                    <a:pt x="1020" y="182"/>
                  </a:lnTo>
                  <a:lnTo>
                    <a:pt x="1030" y="189"/>
                  </a:lnTo>
                  <a:lnTo>
                    <a:pt x="1036" y="197"/>
                  </a:lnTo>
                  <a:lnTo>
                    <a:pt x="1039" y="209"/>
                  </a:lnTo>
                  <a:lnTo>
                    <a:pt x="1047" y="213"/>
                  </a:lnTo>
                  <a:lnTo>
                    <a:pt x="1062" y="217"/>
                  </a:lnTo>
                  <a:lnTo>
                    <a:pt x="1063" y="224"/>
                  </a:lnTo>
                  <a:lnTo>
                    <a:pt x="1074" y="245"/>
                  </a:lnTo>
                  <a:lnTo>
                    <a:pt x="1075" y="250"/>
                  </a:lnTo>
                  <a:lnTo>
                    <a:pt x="1076" y="262"/>
                  </a:lnTo>
                  <a:lnTo>
                    <a:pt x="1074" y="273"/>
                  </a:lnTo>
                  <a:lnTo>
                    <a:pt x="1067" y="297"/>
                  </a:lnTo>
                  <a:lnTo>
                    <a:pt x="1063" y="328"/>
                  </a:lnTo>
                  <a:lnTo>
                    <a:pt x="1058" y="343"/>
                  </a:lnTo>
                  <a:lnTo>
                    <a:pt x="1058" y="349"/>
                  </a:lnTo>
                  <a:lnTo>
                    <a:pt x="1058" y="377"/>
                  </a:lnTo>
                  <a:lnTo>
                    <a:pt x="1057" y="382"/>
                  </a:lnTo>
                  <a:lnTo>
                    <a:pt x="1041" y="418"/>
                  </a:lnTo>
                  <a:lnTo>
                    <a:pt x="1034" y="440"/>
                  </a:lnTo>
                  <a:lnTo>
                    <a:pt x="1033" y="452"/>
                  </a:lnTo>
                  <a:lnTo>
                    <a:pt x="1036" y="483"/>
                  </a:lnTo>
                  <a:lnTo>
                    <a:pt x="1034" y="562"/>
                  </a:lnTo>
                  <a:lnTo>
                    <a:pt x="1036" y="589"/>
                  </a:lnTo>
                  <a:lnTo>
                    <a:pt x="1049" y="624"/>
                  </a:lnTo>
                  <a:close/>
                </a:path>
              </a:pathLst>
            </a:custGeom>
            <a:solidFill>
              <a:srgbClr val="E6E6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70"/>
            <p:cNvSpPr>
              <a:spLocks/>
            </p:cNvSpPr>
            <p:nvPr/>
          </p:nvSpPr>
          <p:spPr bwMode="auto">
            <a:xfrm>
              <a:off x="5516563" y="4235451"/>
              <a:ext cx="569913" cy="600075"/>
            </a:xfrm>
            <a:custGeom>
              <a:avLst/>
              <a:gdLst>
                <a:gd name="T0" fmla="*/ 1031 w 1076"/>
                <a:gd name="T1" fmla="*/ 666 h 1134"/>
                <a:gd name="T2" fmla="*/ 932 w 1076"/>
                <a:gd name="T3" fmla="*/ 685 h 1134"/>
                <a:gd name="T4" fmla="*/ 755 w 1076"/>
                <a:gd name="T5" fmla="*/ 795 h 1134"/>
                <a:gd name="T6" fmla="*/ 690 w 1076"/>
                <a:gd name="T7" fmla="*/ 757 h 1134"/>
                <a:gd name="T8" fmla="*/ 684 w 1076"/>
                <a:gd name="T9" fmla="*/ 844 h 1134"/>
                <a:gd name="T10" fmla="*/ 749 w 1076"/>
                <a:gd name="T11" fmla="*/ 955 h 1134"/>
                <a:gd name="T12" fmla="*/ 762 w 1076"/>
                <a:gd name="T13" fmla="*/ 1012 h 1134"/>
                <a:gd name="T14" fmla="*/ 646 w 1076"/>
                <a:gd name="T15" fmla="*/ 1121 h 1134"/>
                <a:gd name="T16" fmla="*/ 562 w 1076"/>
                <a:gd name="T17" fmla="*/ 1121 h 1134"/>
                <a:gd name="T18" fmla="*/ 551 w 1076"/>
                <a:gd name="T19" fmla="*/ 1093 h 1134"/>
                <a:gd name="T20" fmla="*/ 528 w 1076"/>
                <a:gd name="T21" fmla="*/ 1025 h 1134"/>
                <a:gd name="T22" fmla="*/ 351 w 1076"/>
                <a:gd name="T23" fmla="*/ 971 h 1134"/>
                <a:gd name="T24" fmla="*/ 324 w 1076"/>
                <a:gd name="T25" fmla="*/ 979 h 1134"/>
                <a:gd name="T26" fmla="*/ 218 w 1076"/>
                <a:gd name="T27" fmla="*/ 960 h 1134"/>
                <a:gd name="T28" fmla="*/ 169 w 1076"/>
                <a:gd name="T29" fmla="*/ 1031 h 1134"/>
                <a:gd name="T30" fmla="*/ 127 w 1076"/>
                <a:gd name="T31" fmla="*/ 915 h 1134"/>
                <a:gd name="T32" fmla="*/ 66 w 1076"/>
                <a:gd name="T33" fmla="*/ 854 h 1134"/>
                <a:gd name="T34" fmla="*/ 44 w 1076"/>
                <a:gd name="T35" fmla="*/ 839 h 1134"/>
                <a:gd name="T36" fmla="*/ 0 w 1076"/>
                <a:gd name="T37" fmla="*/ 798 h 1134"/>
                <a:gd name="T38" fmla="*/ 12 w 1076"/>
                <a:gd name="T39" fmla="*/ 763 h 1134"/>
                <a:gd name="T40" fmla="*/ 58 w 1076"/>
                <a:gd name="T41" fmla="*/ 721 h 1134"/>
                <a:gd name="T42" fmla="*/ 76 w 1076"/>
                <a:gd name="T43" fmla="*/ 623 h 1134"/>
                <a:gd name="T44" fmla="*/ 58 w 1076"/>
                <a:gd name="T45" fmla="*/ 578 h 1134"/>
                <a:gd name="T46" fmla="*/ 88 w 1076"/>
                <a:gd name="T47" fmla="*/ 513 h 1134"/>
                <a:gd name="T48" fmla="*/ 129 w 1076"/>
                <a:gd name="T49" fmla="*/ 446 h 1134"/>
                <a:gd name="T50" fmla="*/ 347 w 1076"/>
                <a:gd name="T51" fmla="*/ 456 h 1134"/>
                <a:gd name="T52" fmla="*/ 361 w 1076"/>
                <a:gd name="T53" fmla="*/ 527 h 1134"/>
                <a:gd name="T54" fmla="*/ 438 w 1076"/>
                <a:gd name="T55" fmla="*/ 516 h 1134"/>
                <a:gd name="T56" fmla="*/ 466 w 1076"/>
                <a:gd name="T57" fmla="*/ 484 h 1134"/>
                <a:gd name="T58" fmla="*/ 494 w 1076"/>
                <a:gd name="T59" fmla="*/ 418 h 1134"/>
                <a:gd name="T60" fmla="*/ 499 w 1076"/>
                <a:gd name="T61" fmla="*/ 398 h 1134"/>
                <a:gd name="T62" fmla="*/ 515 w 1076"/>
                <a:gd name="T63" fmla="*/ 318 h 1134"/>
                <a:gd name="T64" fmla="*/ 554 w 1076"/>
                <a:gd name="T65" fmla="*/ 222 h 1134"/>
                <a:gd name="T66" fmla="*/ 594 w 1076"/>
                <a:gd name="T67" fmla="*/ 177 h 1134"/>
                <a:gd name="T68" fmla="*/ 603 w 1076"/>
                <a:gd name="T69" fmla="*/ 127 h 1134"/>
                <a:gd name="T70" fmla="*/ 584 w 1076"/>
                <a:gd name="T71" fmla="*/ 72 h 1134"/>
                <a:gd name="T72" fmla="*/ 623 w 1076"/>
                <a:gd name="T73" fmla="*/ 35 h 1134"/>
                <a:gd name="T74" fmla="*/ 673 w 1076"/>
                <a:gd name="T75" fmla="*/ 3 h 1134"/>
                <a:gd name="T76" fmla="*/ 705 w 1076"/>
                <a:gd name="T77" fmla="*/ 42 h 1134"/>
                <a:gd name="T78" fmla="*/ 771 w 1076"/>
                <a:gd name="T79" fmla="*/ 78 h 1134"/>
                <a:gd name="T80" fmla="*/ 810 w 1076"/>
                <a:gd name="T81" fmla="*/ 87 h 1134"/>
                <a:gd name="T82" fmla="*/ 887 w 1076"/>
                <a:gd name="T83" fmla="*/ 115 h 1134"/>
                <a:gd name="T84" fmla="*/ 937 w 1076"/>
                <a:gd name="T85" fmla="*/ 175 h 1134"/>
                <a:gd name="T86" fmla="*/ 1003 w 1076"/>
                <a:gd name="T87" fmla="*/ 184 h 1134"/>
                <a:gd name="T88" fmla="*/ 1039 w 1076"/>
                <a:gd name="T89" fmla="*/ 209 h 1134"/>
                <a:gd name="T90" fmla="*/ 1074 w 1076"/>
                <a:gd name="T91" fmla="*/ 245 h 1134"/>
                <a:gd name="T92" fmla="*/ 1067 w 1076"/>
                <a:gd name="T93" fmla="*/ 297 h 1134"/>
                <a:gd name="T94" fmla="*/ 1058 w 1076"/>
                <a:gd name="T95" fmla="*/ 377 h 1134"/>
                <a:gd name="T96" fmla="*/ 1033 w 1076"/>
                <a:gd name="T97" fmla="*/ 452 h 1134"/>
                <a:gd name="T98" fmla="*/ 1049 w 1076"/>
                <a:gd name="T99" fmla="*/ 62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76" h="1134">
                  <a:moveTo>
                    <a:pt x="1049" y="624"/>
                  </a:moveTo>
                  <a:lnTo>
                    <a:pt x="1050" y="633"/>
                  </a:lnTo>
                  <a:lnTo>
                    <a:pt x="1050" y="643"/>
                  </a:lnTo>
                  <a:lnTo>
                    <a:pt x="1031" y="666"/>
                  </a:lnTo>
                  <a:lnTo>
                    <a:pt x="1013" y="672"/>
                  </a:lnTo>
                  <a:lnTo>
                    <a:pt x="991" y="667"/>
                  </a:lnTo>
                  <a:lnTo>
                    <a:pt x="969" y="668"/>
                  </a:lnTo>
                  <a:lnTo>
                    <a:pt x="932" y="685"/>
                  </a:lnTo>
                  <a:lnTo>
                    <a:pt x="857" y="729"/>
                  </a:lnTo>
                  <a:lnTo>
                    <a:pt x="799" y="752"/>
                  </a:lnTo>
                  <a:lnTo>
                    <a:pt x="782" y="763"/>
                  </a:lnTo>
                  <a:lnTo>
                    <a:pt x="755" y="795"/>
                  </a:lnTo>
                  <a:lnTo>
                    <a:pt x="738" y="795"/>
                  </a:lnTo>
                  <a:lnTo>
                    <a:pt x="726" y="776"/>
                  </a:lnTo>
                  <a:lnTo>
                    <a:pt x="710" y="760"/>
                  </a:lnTo>
                  <a:lnTo>
                    <a:pt x="690" y="757"/>
                  </a:lnTo>
                  <a:lnTo>
                    <a:pt x="675" y="770"/>
                  </a:lnTo>
                  <a:lnTo>
                    <a:pt x="667" y="788"/>
                  </a:lnTo>
                  <a:lnTo>
                    <a:pt x="665" y="809"/>
                  </a:lnTo>
                  <a:lnTo>
                    <a:pt x="684" y="844"/>
                  </a:lnTo>
                  <a:lnTo>
                    <a:pt x="687" y="865"/>
                  </a:lnTo>
                  <a:lnTo>
                    <a:pt x="693" y="890"/>
                  </a:lnTo>
                  <a:lnTo>
                    <a:pt x="712" y="920"/>
                  </a:lnTo>
                  <a:lnTo>
                    <a:pt x="749" y="955"/>
                  </a:lnTo>
                  <a:lnTo>
                    <a:pt x="761" y="957"/>
                  </a:lnTo>
                  <a:lnTo>
                    <a:pt x="769" y="966"/>
                  </a:lnTo>
                  <a:lnTo>
                    <a:pt x="769" y="989"/>
                  </a:lnTo>
                  <a:lnTo>
                    <a:pt x="762" y="1012"/>
                  </a:lnTo>
                  <a:lnTo>
                    <a:pt x="736" y="1042"/>
                  </a:lnTo>
                  <a:lnTo>
                    <a:pt x="703" y="1068"/>
                  </a:lnTo>
                  <a:lnTo>
                    <a:pt x="677" y="1097"/>
                  </a:lnTo>
                  <a:lnTo>
                    <a:pt x="646" y="1121"/>
                  </a:lnTo>
                  <a:lnTo>
                    <a:pt x="583" y="1134"/>
                  </a:lnTo>
                  <a:lnTo>
                    <a:pt x="573" y="1134"/>
                  </a:lnTo>
                  <a:lnTo>
                    <a:pt x="563" y="1130"/>
                  </a:lnTo>
                  <a:lnTo>
                    <a:pt x="562" y="1121"/>
                  </a:lnTo>
                  <a:lnTo>
                    <a:pt x="564" y="1113"/>
                  </a:lnTo>
                  <a:lnTo>
                    <a:pt x="561" y="1106"/>
                  </a:lnTo>
                  <a:lnTo>
                    <a:pt x="554" y="1100"/>
                  </a:lnTo>
                  <a:lnTo>
                    <a:pt x="551" y="1093"/>
                  </a:lnTo>
                  <a:lnTo>
                    <a:pt x="564" y="1071"/>
                  </a:lnTo>
                  <a:lnTo>
                    <a:pt x="567" y="1048"/>
                  </a:lnTo>
                  <a:lnTo>
                    <a:pt x="551" y="1036"/>
                  </a:lnTo>
                  <a:lnTo>
                    <a:pt x="528" y="1025"/>
                  </a:lnTo>
                  <a:lnTo>
                    <a:pt x="496" y="988"/>
                  </a:lnTo>
                  <a:lnTo>
                    <a:pt x="423" y="948"/>
                  </a:lnTo>
                  <a:lnTo>
                    <a:pt x="385" y="951"/>
                  </a:lnTo>
                  <a:lnTo>
                    <a:pt x="351" y="971"/>
                  </a:lnTo>
                  <a:lnTo>
                    <a:pt x="347" y="979"/>
                  </a:lnTo>
                  <a:lnTo>
                    <a:pt x="342" y="985"/>
                  </a:lnTo>
                  <a:lnTo>
                    <a:pt x="334" y="982"/>
                  </a:lnTo>
                  <a:lnTo>
                    <a:pt x="324" y="979"/>
                  </a:lnTo>
                  <a:lnTo>
                    <a:pt x="299" y="961"/>
                  </a:lnTo>
                  <a:lnTo>
                    <a:pt x="276" y="959"/>
                  </a:lnTo>
                  <a:lnTo>
                    <a:pt x="257" y="962"/>
                  </a:lnTo>
                  <a:lnTo>
                    <a:pt x="218" y="960"/>
                  </a:lnTo>
                  <a:lnTo>
                    <a:pt x="212" y="975"/>
                  </a:lnTo>
                  <a:lnTo>
                    <a:pt x="215" y="996"/>
                  </a:lnTo>
                  <a:lnTo>
                    <a:pt x="179" y="1028"/>
                  </a:lnTo>
                  <a:lnTo>
                    <a:pt x="169" y="1031"/>
                  </a:lnTo>
                  <a:lnTo>
                    <a:pt x="156" y="1022"/>
                  </a:lnTo>
                  <a:lnTo>
                    <a:pt x="151" y="990"/>
                  </a:lnTo>
                  <a:lnTo>
                    <a:pt x="157" y="949"/>
                  </a:lnTo>
                  <a:lnTo>
                    <a:pt x="127" y="915"/>
                  </a:lnTo>
                  <a:lnTo>
                    <a:pt x="84" y="896"/>
                  </a:lnTo>
                  <a:lnTo>
                    <a:pt x="84" y="876"/>
                  </a:lnTo>
                  <a:lnTo>
                    <a:pt x="74" y="858"/>
                  </a:lnTo>
                  <a:lnTo>
                    <a:pt x="66" y="854"/>
                  </a:lnTo>
                  <a:lnTo>
                    <a:pt x="59" y="849"/>
                  </a:lnTo>
                  <a:lnTo>
                    <a:pt x="50" y="849"/>
                  </a:lnTo>
                  <a:lnTo>
                    <a:pt x="45" y="846"/>
                  </a:lnTo>
                  <a:lnTo>
                    <a:pt x="44" y="839"/>
                  </a:lnTo>
                  <a:lnTo>
                    <a:pt x="31" y="823"/>
                  </a:lnTo>
                  <a:lnTo>
                    <a:pt x="16" y="811"/>
                  </a:lnTo>
                  <a:lnTo>
                    <a:pt x="3" y="803"/>
                  </a:lnTo>
                  <a:lnTo>
                    <a:pt x="0" y="798"/>
                  </a:lnTo>
                  <a:lnTo>
                    <a:pt x="2" y="793"/>
                  </a:lnTo>
                  <a:lnTo>
                    <a:pt x="5" y="788"/>
                  </a:lnTo>
                  <a:lnTo>
                    <a:pt x="8" y="780"/>
                  </a:lnTo>
                  <a:lnTo>
                    <a:pt x="12" y="763"/>
                  </a:lnTo>
                  <a:lnTo>
                    <a:pt x="21" y="749"/>
                  </a:lnTo>
                  <a:lnTo>
                    <a:pt x="35" y="745"/>
                  </a:lnTo>
                  <a:lnTo>
                    <a:pt x="49" y="737"/>
                  </a:lnTo>
                  <a:lnTo>
                    <a:pt x="58" y="721"/>
                  </a:lnTo>
                  <a:lnTo>
                    <a:pt x="63" y="703"/>
                  </a:lnTo>
                  <a:lnTo>
                    <a:pt x="74" y="688"/>
                  </a:lnTo>
                  <a:lnTo>
                    <a:pt x="87" y="654"/>
                  </a:lnTo>
                  <a:lnTo>
                    <a:pt x="76" y="623"/>
                  </a:lnTo>
                  <a:lnTo>
                    <a:pt x="66" y="606"/>
                  </a:lnTo>
                  <a:lnTo>
                    <a:pt x="60" y="604"/>
                  </a:lnTo>
                  <a:lnTo>
                    <a:pt x="58" y="597"/>
                  </a:lnTo>
                  <a:lnTo>
                    <a:pt x="58" y="578"/>
                  </a:lnTo>
                  <a:lnTo>
                    <a:pt x="60" y="570"/>
                  </a:lnTo>
                  <a:lnTo>
                    <a:pt x="62" y="550"/>
                  </a:lnTo>
                  <a:lnTo>
                    <a:pt x="69" y="536"/>
                  </a:lnTo>
                  <a:lnTo>
                    <a:pt x="88" y="513"/>
                  </a:lnTo>
                  <a:lnTo>
                    <a:pt x="111" y="492"/>
                  </a:lnTo>
                  <a:lnTo>
                    <a:pt x="118" y="476"/>
                  </a:lnTo>
                  <a:lnTo>
                    <a:pt x="129" y="462"/>
                  </a:lnTo>
                  <a:lnTo>
                    <a:pt x="129" y="446"/>
                  </a:lnTo>
                  <a:lnTo>
                    <a:pt x="136" y="438"/>
                  </a:lnTo>
                  <a:lnTo>
                    <a:pt x="146" y="434"/>
                  </a:lnTo>
                  <a:lnTo>
                    <a:pt x="319" y="434"/>
                  </a:lnTo>
                  <a:lnTo>
                    <a:pt x="347" y="456"/>
                  </a:lnTo>
                  <a:lnTo>
                    <a:pt x="339" y="472"/>
                  </a:lnTo>
                  <a:lnTo>
                    <a:pt x="331" y="489"/>
                  </a:lnTo>
                  <a:lnTo>
                    <a:pt x="347" y="531"/>
                  </a:lnTo>
                  <a:lnTo>
                    <a:pt x="361" y="527"/>
                  </a:lnTo>
                  <a:lnTo>
                    <a:pt x="392" y="503"/>
                  </a:lnTo>
                  <a:lnTo>
                    <a:pt x="409" y="504"/>
                  </a:lnTo>
                  <a:lnTo>
                    <a:pt x="417" y="511"/>
                  </a:lnTo>
                  <a:lnTo>
                    <a:pt x="438" y="516"/>
                  </a:lnTo>
                  <a:lnTo>
                    <a:pt x="448" y="512"/>
                  </a:lnTo>
                  <a:lnTo>
                    <a:pt x="455" y="508"/>
                  </a:lnTo>
                  <a:lnTo>
                    <a:pt x="464" y="493"/>
                  </a:lnTo>
                  <a:lnTo>
                    <a:pt x="466" y="484"/>
                  </a:lnTo>
                  <a:lnTo>
                    <a:pt x="474" y="446"/>
                  </a:lnTo>
                  <a:lnTo>
                    <a:pt x="480" y="430"/>
                  </a:lnTo>
                  <a:lnTo>
                    <a:pt x="494" y="426"/>
                  </a:lnTo>
                  <a:lnTo>
                    <a:pt x="494" y="418"/>
                  </a:lnTo>
                  <a:lnTo>
                    <a:pt x="496" y="413"/>
                  </a:lnTo>
                  <a:lnTo>
                    <a:pt x="499" y="411"/>
                  </a:lnTo>
                  <a:lnTo>
                    <a:pt x="501" y="406"/>
                  </a:lnTo>
                  <a:lnTo>
                    <a:pt x="499" y="398"/>
                  </a:lnTo>
                  <a:lnTo>
                    <a:pt x="490" y="379"/>
                  </a:lnTo>
                  <a:lnTo>
                    <a:pt x="492" y="358"/>
                  </a:lnTo>
                  <a:lnTo>
                    <a:pt x="499" y="336"/>
                  </a:lnTo>
                  <a:lnTo>
                    <a:pt x="515" y="318"/>
                  </a:lnTo>
                  <a:lnTo>
                    <a:pt x="524" y="308"/>
                  </a:lnTo>
                  <a:lnTo>
                    <a:pt x="527" y="292"/>
                  </a:lnTo>
                  <a:lnTo>
                    <a:pt x="556" y="228"/>
                  </a:lnTo>
                  <a:lnTo>
                    <a:pt x="554" y="222"/>
                  </a:lnTo>
                  <a:lnTo>
                    <a:pt x="555" y="213"/>
                  </a:lnTo>
                  <a:lnTo>
                    <a:pt x="569" y="198"/>
                  </a:lnTo>
                  <a:lnTo>
                    <a:pt x="583" y="185"/>
                  </a:lnTo>
                  <a:lnTo>
                    <a:pt x="594" y="177"/>
                  </a:lnTo>
                  <a:lnTo>
                    <a:pt x="603" y="170"/>
                  </a:lnTo>
                  <a:lnTo>
                    <a:pt x="609" y="149"/>
                  </a:lnTo>
                  <a:lnTo>
                    <a:pt x="607" y="135"/>
                  </a:lnTo>
                  <a:lnTo>
                    <a:pt x="603" y="127"/>
                  </a:lnTo>
                  <a:lnTo>
                    <a:pt x="599" y="107"/>
                  </a:lnTo>
                  <a:lnTo>
                    <a:pt x="607" y="95"/>
                  </a:lnTo>
                  <a:lnTo>
                    <a:pt x="603" y="84"/>
                  </a:lnTo>
                  <a:lnTo>
                    <a:pt x="584" y="72"/>
                  </a:lnTo>
                  <a:lnTo>
                    <a:pt x="591" y="50"/>
                  </a:lnTo>
                  <a:lnTo>
                    <a:pt x="599" y="42"/>
                  </a:lnTo>
                  <a:lnTo>
                    <a:pt x="615" y="40"/>
                  </a:lnTo>
                  <a:lnTo>
                    <a:pt x="623" y="35"/>
                  </a:lnTo>
                  <a:lnTo>
                    <a:pt x="638" y="19"/>
                  </a:lnTo>
                  <a:lnTo>
                    <a:pt x="649" y="0"/>
                  </a:lnTo>
                  <a:lnTo>
                    <a:pt x="660" y="5"/>
                  </a:lnTo>
                  <a:lnTo>
                    <a:pt x="673" y="3"/>
                  </a:lnTo>
                  <a:lnTo>
                    <a:pt x="683" y="11"/>
                  </a:lnTo>
                  <a:lnTo>
                    <a:pt x="680" y="21"/>
                  </a:lnTo>
                  <a:lnTo>
                    <a:pt x="699" y="29"/>
                  </a:lnTo>
                  <a:lnTo>
                    <a:pt x="705" y="42"/>
                  </a:lnTo>
                  <a:lnTo>
                    <a:pt x="697" y="70"/>
                  </a:lnTo>
                  <a:lnTo>
                    <a:pt x="713" y="91"/>
                  </a:lnTo>
                  <a:lnTo>
                    <a:pt x="741" y="90"/>
                  </a:lnTo>
                  <a:lnTo>
                    <a:pt x="771" y="78"/>
                  </a:lnTo>
                  <a:lnTo>
                    <a:pt x="783" y="71"/>
                  </a:lnTo>
                  <a:lnTo>
                    <a:pt x="794" y="69"/>
                  </a:lnTo>
                  <a:lnTo>
                    <a:pt x="802" y="78"/>
                  </a:lnTo>
                  <a:lnTo>
                    <a:pt x="810" y="87"/>
                  </a:lnTo>
                  <a:lnTo>
                    <a:pt x="831" y="100"/>
                  </a:lnTo>
                  <a:lnTo>
                    <a:pt x="848" y="119"/>
                  </a:lnTo>
                  <a:lnTo>
                    <a:pt x="863" y="120"/>
                  </a:lnTo>
                  <a:lnTo>
                    <a:pt x="887" y="115"/>
                  </a:lnTo>
                  <a:lnTo>
                    <a:pt x="900" y="117"/>
                  </a:lnTo>
                  <a:lnTo>
                    <a:pt x="916" y="130"/>
                  </a:lnTo>
                  <a:lnTo>
                    <a:pt x="929" y="166"/>
                  </a:lnTo>
                  <a:lnTo>
                    <a:pt x="937" y="175"/>
                  </a:lnTo>
                  <a:lnTo>
                    <a:pt x="940" y="188"/>
                  </a:lnTo>
                  <a:lnTo>
                    <a:pt x="947" y="199"/>
                  </a:lnTo>
                  <a:lnTo>
                    <a:pt x="978" y="194"/>
                  </a:lnTo>
                  <a:lnTo>
                    <a:pt x="1003" y="184"/>
                  </a:lnTo>
                  <a:lnTo>
                    <a:pt x="1020" y="182"/>
                  </a:lnTo>
                  <a:lnTo>
                    <a:pt x="1030" y="189"/>
                  </a:lnTo>
                  <a:lnTo>
                    <a:pt x="1036" y="197"/>
                  </a:lnTo>
                  <a:lnTo>
                    <a:pt x="1039" y="209"/>
                  </a:lnTo>
                  <a:lnTo>
                    <a:pt x="1047" y="213"/>
                  </a:lnTo>
                  <a:lnTo>
                    <a:pt x="1062" y="217"/>
                  </a:lnTo>
                  <a:lnTo>
                    <a:pt x="1063" y="224"/>
                  </a:lnTo>
                  <a:lnTo>
                    <a:pt x="1074" y="245"/>
                  </a:lnTo>
                  <a:lnTo>
                    <a:pt x="1075" y="250"/>
                  </a:lnTo>
                  <a:lnTo>
                    <a:pt x="1076" y="262"/>
                  </a:lnTo>
                  <a:lnTo>
                    <a:pt x="1074" y="273"/>
                  </a:lnTo>
                  <a:lnTo>
                    <a:pt x="1067" y="297"/>
                  </a:lnTo>
                  <a:lnTo>
                    <a:pt x="1063" y="328"/>
                  </a:lnTo>
                  <a:lnTo>
                    <a:pt x="1058" y="343"/>
                  </a:lnTo>
                  <a:lnTo>
                    <a:pt x="1058" y="349"/>
                  </a:lnTo>
                  <a:lnTo>
                    <a:pt x="1058" y="377"/>
                  </a:lnTo>
                  <a:lnTo>
                    <a:pt x="1057" y="382"/>
                  </a:lnTo>
                  <a:lnTo>
                    <a:pt x="1041" y="418"/>
                  </a:lnTo>
                  <a:lnTo>
                    <a:pt x="1034" y="440"/>
                  </a:lnTo>
                  <a:lnTo>
                    <a:pt x="1033" y="452"/>
                  </a:lnTo>
                  <a:lnTo>
                    <a:pt x="1036" y="483"/>
                  </a:lnTo>
                  <a:lnTo>
                    <a:pt x="1034" y="562"/>
                  </a:lnTo>
                  <a:lnTo>
                    <a:pt x="1036" y="589"/>
                  </a:lnTo>
                  <a:lnTo>
                    <a:pt x="1049" y="624"/>
                  </a:lnTo>
                  <a:close/>
                </a:path>
              </a:pathLst>
            </a:custGeom>
            <a:noFill/>
            <a:ln w="6">
              <a:solidFill>
                <a:srgbClr val="6C6D7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Freeform 71"/>
            <p:cNvSpPr>
              <a:spLocks/>
            </p:cNvSpPr>
            <p:nvPr/>
          </p:nvSpPr>
          <p:spPr bwMode="auto">
            <a:xfrm>
              <a:off x="6146800" y="4387851"/>
              <a:ext cx="314325" cy="385763"/>
            </a:xfrm>
            <a:custGeom>
              <a:avLst/>
              <a:gdLst>
                <a:gd name="T0" fmla="*/ 344 w 593"/>
                <a:gd name="T1" fmla="*/ 1 h 729"/>
                <a:gd name="T2" fmla="*/ 370 w 593"/>
                <a:gd name="T3" fmla="*/ 44 h 729"/>
                <a:gd name="T4" fmla="*/ 412 w 593"/>
                <a:gd name="T5" fmla="*/ 116 h 729"/>
                <a:gd name="T6" fmla="*/ 455 w 593"/>
                <a:gd name="T7" fmla="*/ 152 h 729"/>
                <a:gd name="T8" fmla="*/ 503 w 593"/>
                <a:gd name="T9" fmla="*/ 160 h 729"/>
                <a:gd name="T10" fmla="*/ 545 w 593"/>
                <a:gd name="T11" fmla="*/ 140 h 729"/>
                <a:gd name="T12" fmla="*/ 586 w 593"/>
                <a:gd name="T13" fmla="*/ 177 h 729"/>
                <a:gd name="T14" fmla="*/ 593 w 593"/>
                <a:gd name="T15" fmla="*/ 238 h 729"/>
                <a:gd name="T16" fmla="*/ 530 w 593"/>
                <a:gd name="T17" fmla="*/ 300 h 729"/>
                <a:gd name="T18" fmla="*/ 490 w 593"/>
                <a:gd name="T19" fmla="*/ 309 h 729"/>
                <a:gd name="T20" fmla="*/ 513 w 593"/>
                <a:gd name="T21" fmla="*/ 433 h 729"/>
                <a:gd name="T22" fmla="*/ 497 w 593"/>
                <a:gd name="T23" fmla="*/ 532 h 729"/>
                <a:gd name="T24" fmla="*/ 505 w 593"/>
                <a:gd name="T25" fmla="*/ 566 h 729"/>
                <a:gd name="T26" fmla="*/ 511 w 593"/>
                <a:gd name="T27" fmla="*/ 604 h 729"/>
                <a:gd name="T28" fmla="*/ 499 w 593"/>
                <a:gd name="T29" fmla="*/ 642 h 729"/>
                <a:gd name="T30" fmla="*/ 481 w 593"/>
                <a:gd name="T31" fmla="*/ 688 h 729"/>
                <a:gd name="T32" fmla="*/ 471 w 593"/>
                <a:gd name="T33" fmla="*/ 729 h 729"/>
                <a:gd name="T34" fmla="*/ 435 w 593"/>
                <a:gd name="T35" fmla="*/ 701 h 729"/>
                <a:gd name="T36" fmla="*/ 389 w 593"/>
                <a:gd name="T37" fmla="*/ 702 h 729"/>
                <a:gd name="T38" fmla="*/ 319 w 593"/>
                <a:gd name="T39" fmla="*/ 672 h 729"/>
                <a:gd name="T40" fmla="*/ 288 w 593"/>
                <a:gd name="T41" fmla="*/ 674 h 729"/>
                <a:gd name="T42" fmla="*/ 278 w 593"/>
                <a:gd name="T43" fmla="*/ 671 h 729"/>
                <a:gd name="T44" fmla="*/ 264 w 593"/>
                <a:gd name="T45" fmla="*/ 659 h 729"/>
                <a:gd name="T46" fmla="*/ 242 w 593"/>
                <a:gd name="T47" fmla="*/ 663 h 729"/>
                <a:gd name="T48" fmla="*/ 209 w 593"/>
                <a:gd name="T49" fmla="*/ 644 h 729"/>
                <a:gd name="T50" fmla="*/ 193 w 593"/>
                <a:gd name="T51" fmla="*/ 608 h 729"/>
                <a:gd name="T52" fmla="*/ 189 w 593"/>
                <a:gd name="T53" fmla="*/ 569 h 729"/>
                <a:gd name="T54" fmla="*/ 172 w 593"/>
                <a:gd name="T55" fmla="*/ 542 h 729"/>
                <a:gd name="T56" fmla="*/ 152 w 593"/>
                <a:gd name="T57" fmla="*/ 542 h 729"/>
                <a:gd name="T58" fmla="*/ 137 w 593"/>
                <a:gd name="T59" fmla="*/ 538 h 729"/>
                <a:gd name="T60" fmla="*/ 140 w 593"/>
                <a:gd name="T61" fmla="*/ 518 h 729"/>
                <a:gd name="T62" fmla="*/ 146 w 593"/>
                <a:gd name="T63" fmla="*/ 505 h 729"/>
                <a:gd name="T64" fmla="*/ 148 w 593"/>
                <a:gd name="T65" fmla="*/ 495 h 729"/>
                <a:gd name="T66" fmla="*/ 125 w 593"/>
                <a:gd name="T67" fmla="*/ 443 h 729"/>
                <a:gd name="T68" fmla="*/ 102 w 593"/>
                <a:gd name="T69" fmla="*/ 420 h 729"/>
                <a:gd name="T70" fmla="*/ 73 w 593"/>
                <a:gd name="T71" fmla="*/ 414 h 729"/>
                <a:gd name="T72" fmla="*/ 83 w 593"/>
                <a:gd name="T73" fmla="*/ 350 h 729"/>
                <a:gd name="T74" fmla="*/ 121 w 593"/>
                <a:gd name="T75" fmla="*/ 272 h 729"/>
                <a:gd name="T76" fmla="*/ 82 w 593"/>
                <a:gd name="T77" fmla="*/ 260 h 729"/>
                <a:gd name="T78" fmla="*/ 13 w 593"/>
                <a:gd name="T79" fmla="*/ 246 h 729"/>
                <a:gd name="T80" fmla="*/ 6 w 593"/>
                <a:gd name="T81" fmla="*/ 223 h 729"/>
                <a:gd name="T82" fmla="*/ 18 w 593"/>
                <a:gd name="T83" fmla="*/ 172 h 729"/>
                <a:gd name="T84" fmla="*/ 39 w 593"/>
                <a:gd name="T85" fmla="*/ 165 h 729"/>
                <a:gd name="T86" fmla="*/ 42 w 593"/>
                <a:gd name="T87" fmla="*/ 178 h 729"/>
                <a:gd name="T88" fmla="*/ 56 w 593"/>
                <a:gd name="T89" fmla="*/ 196 h 729"/>
                <a:gd name="T90" fmla="*/ 100 w 593"/>
                <a:gd name="T91" fmla="*/ 183 h 729"/>
                <a:gd name="T92" fmla="*/ 174 w 593"/>
                <a:gd name="T93" fmla="*/ 119 h 729"/>
                <a:gd name="T94" fmla="*/ 242 w 593"/>
                <a:gd name="T95" fmla="*/ 43 h 729"/>
                <a:gd name="T96" fmla="*/ 271 w 593"/>
                <a:gd name="T97" fmla="*/ 27 h 729"/>
                <a:gd name="T98" fmla="*/ 313 w 593"/>
                <a:gd name="T99" fmla="*/ 0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3" h="729">
                  <a:moveTo>
                    <a:pt x="313" y="0"/>
                  </a:moveTo>
                  <a:lnTo>
                    <a:pt x="344" y="1"/>
                  </a:lnTo>
                  <a:lnTo>
                    <a:pt x="364" y="20"/>
                  </a:lnTo>
                  <a:lnTo>
                    <a:pt x="370" y="44"/>
                  </a:lnTo>
                  <a:lnTo>
                    <a:pt x="395" y="94"/>
                  </a:lnTo>
                  <a:lnTo>
                    <a:pt x="412" y="116"/>
                  </a:lnTo>
                  <a:lnTo>
                    <a:pt x="432" y="135"/>
                  </a:lnTo>
                  <a:lnTo>
                    <a:pt x="455" y="152"/>
                  </a:lnTo>
                  <a:lnTo>
                    <a:pt x="479" y="164"/>
                  </a:lnTo>
                  <a:lnTo>
                    <a:pt x="503" y="160"/>
                  </a:lnTo>
                  <a:lnTo>
                    <a:pt x="522" y="147"/>
                  </a:lnTo>
                  <a:lnTo>
                    <a:pt x="545" y="140"/>
                  </a:lnTo>
                  <a:lnTo>
                    <a:pt x="570" y="153"/>
                  </a:lnTo>
                  <a:lnTo>
                    <a:pt x="586" y="177"/>
                  </a:lnTo>
                  <a:lnTo>
                    <a:pt x="593" y="207"/>
                  </a:lnTo>
                  <a:lnTo>
                    <a:pt x="593" y="238"/>
                  </a:lnTo>
                  <a:lnTo>
                    <a:pt x="571" y="295"/>
                  </a:lnTo>
                  <a:lnTo>
                    <a:pt x="530" y="300"/>
                  </a:lnTo>
                  <a:lnTo>
                    <a:pt x="510" y="297"/>
                  </a:lnTo>
                  <a:lnTo>
                    <a:pt x="490" y="309"/>
                  </a:lnTo>
                  <a:lnTo>
                    <a:pt x="514" y="388"/>
                  </a:lnTo>
                  <a:lnTo>
                    <a:pt x="513" y="433"/>
                  </a:lnTo>
                  <a:lnTo>
                    <a:pt x="486" y="515"/>
                  </a:lnTo>
                  <a:lnTo>
                    <a:pt x="497" y="532"/>
                  </a:lnTo>
                  <a:lnTo>
                    <a:pt x="498" y="540"/>
                  </a:lnTo>
                  <a:lnTo>
                    <a:pt x="505" y="566"/>
                  </a:lnTo>
                  <a:lnTo>
                    <a:pt x="505" y="585"/>
                  </a:lnTo>
                  <a:lnTo>
                    <a:pt x="511" y="604"/>
                  </a:lnTo>
                  <a:lnTo>
                    <a:pt x="513" y="624"/>
                  </a:lnTo>
                  <a:lnTo>
                    <a:pt x="499" y="642"/>
                  </a:lnTo>
                  <a:lnTo>
                    <a:pt x="484" y="658"/>
                  </a:lnTo>
                  <a:lnTo>
                    <a:pt x="481" y="688"/>
                  </a:lnTo>
                  <a:lnTo>
                    <a:pt x="488" y="721"/>
                  </a:lnTo>
                  <a:lnTo>
                    <a:pt x="471" y="729"/>
                  </a:lnTo>
                  <a:lnTo>
                    <a:pt x="449" y="709"/>
                  </a:lnTo>
                  <a:lnTo>
                    <a:pt x="435" y="701"/>
                  </a:lnTo>
                  <a:lnTo>
                    <a:pt x="419" y="692"/>
                  </a:lnTo>
                  <a:lnTo>
                    <a:pt x="389" y="702"/>
                  </a:lnTo>
                  <a:lnTo>
                    <a:pt x="348" y="671"/>
                  </a:lnTo>
                  <a:lnTo>
                    <a:pt x="319" y="672"/>
                  </a:lnTo>
                  <a:lnTo>
                    <a:pt x="289" y="679"/>
                  </a:lnTo>
                  <a:lnTo>
                    <a:pt x="288" y="674"/>
                  </a:lnTo>
                  <a:lnTo>
                    <a:pt x="284" y="672"/>
                  </a:lnTo>
                  <a:lnTo>
                    <a:pt x="278" y="671"/>
                  </a:lnTo>
                  <a:lnTo>
                    <a:pt x="274" y="665"/>
                  </a:lnTo>
                  <a:lnTo>
                    <a:pt x="264" y="659"/>
                  </a:lnTo>
                  <a:lnTo>
                    <a:pt x="258" y="658"/>
                  </a:lnTo>
                  <a:lnTo>
                    <a:pt x="242" y="663"/>
                  </a:lnTo>
                  <a:lnTo>
                    <a:pt x="223" y="659"/>
                  </a:lnTo>
                  <a:lnTo>
                    <a:pt x="209" y="644"/>
                  </a:lnTo>
                  <a:lnTo>
                    <a:pt x="203" y="625"/>
                  </a:lnTo>
                  <a:lnTo>
                    <a:pt x="193" y="608"/>
                  </a:lnTo>
                  <a:lnTo>
                    <a:pt x="186" y="590"/>
                  </a:lnTo>
                  <a:lnTo>
                    <a:pt x="189" y="569"/>
                  </a:lnTo>
                  <a:lnTo>
                    <a:pt x="174" y="557"/>
                  </a:lnTo>
                  <a:lnTo>
                    <a:pt x="172" y="542"/>
                  </a:lnTo>
                  <a:lnTo>
                    <a:pt x="162" y="535"/>
                  </a:lnTo>
                  <a:lnTo>
                    <a:pt x="152" y="542"/>
                  </a:lnTo>
                  <a:lnTo>
                    <a:pt x="144" y="546"/>
                  </a:lnTo>
                  <a:lnTo>
                    <a:pt x="137" y="538"/>
                  </a:lnTo>
                  <a:lnTo>
                    <a:pt x="139" y="530"/>
                  </a:lnTo>
                  <a:lnTo>
                    <a:pt x="140" y="518"/>
                  </a:lnTo>
                  <a:lnTo>
                    <a:pt x="140" y="507"/>
                  </a:lnTo>
                  <a:lnTo>
                    <a:pt x="146" y="505"/>
                  </a:lnTo>
                  <a:lnTo>
                    <a:pt x="149" y="500"/>
                  </a:lnTo>
                  <a:lnTo>
                    <a:pt x="148" y="495"/>
                  </a:lnTo>
                  <a:lnTo>
                    <a:pt x="145" y="488"/>
                  </a:lnTo>
                  <a:lnTo>
                    <a:pt x="125" y="443"/>
                  </a:lnTo>
                  <a:lnTo>
                    <a:pt x="112" y="426"/>
                  </a:lnTo>
                  <a:lnTo>
                    <a:pt x="102" y="420"/>
                  </a:lnTo>
                  <a:lnTo>
                    <a:pt x="81" y="417"/>
                  </a:lnTo>
                  <a:lnTo>
                    <a:pt x="73" y="414"/>
                  </a:lnTo>
                  <a:lnTo>
                    <a:pt x="67" y="398"/>
                  </a:lnTo>
                  <a:lnTo>
                    <a:pt x="83" y="350"/>
                  </a:lnTo>
                  <a:lnTo>
                    <a:pt x="118" y="313"/>
                  </a:lnTo>
                  <a:lnTo>
                    <a:pt x="121" y="272"/>
                  </a:lnTo>
                  <a:lnTo>
                    <a:pt x="102" y="264"/>
                  </a:lnTo>
                  <a:lnTo>
                    <a:pt x="82" y="260"/>
                  </a:lnTo>
                  <a:lnTo>
                    <a:pt x="48" y="245"/>
                  </a:lnTo>
                  <a:lnTo>
                    <a:pt x="13" y="246"/>
                  </a:lnTo>
                  <a:lnTo>
                    <a:pt x="5" y="243"/>
                  </a:lnTo>
                  <a:lnTo>
                    <a:pt x="6" y="223"/>
                  </a:lnTo>
                  <a:lnTo>
                    <a:pt x="0" y="205"/>
                  </a:lnTo>
                  <a:lnTo>
                    <a:pt x="18" y="172"/>
                  </a:lnTo>
                  <a:lnTo>
                    <a:pt x="38" y="159"/>
                  </a:lnTo>
                  <a:lnTo>
                    <a:pt x="39" y="165"/>
                  </a:lnTo>
                  <a:lnTo>
                    <a:pt x="39" y="169"/>
                  </a:lnTo>
                  <a:lnTo>
                    <a:pt x="42" y="178"/>
                  </a:lnTo>
                  <a:lnTo>
                    <a:pt x="48" y="182"/>
                  </a:lnTo>
                  <a:lnTo>
                    <a:pt x="56" y="196"/>
                  </a:lnTo>
                  <a:lnTo>
                    <a:pt x="73" y="204"/>
                  </a:lnTo>
                  <a:lnTo>
                    <a:pt x="100" y="183"/>
                  </a:lnTo>
                  <a:lnTo>
                    <a:pt x="122" y="154"/>
                  </a:lnTo>
                  <a:lnTo>
                    <a:pt x="174" y="119"/>
                  </a:lnTo>
                  <a:lnTo>
                    <a:pt x="206" y="91"/>
                  </a:lnTo>
                  <a:lnTo>
                    <a:pt x="242" y="43"/>
                  </a:lnTo>
                  <a:lnTo>
                    <a:pt x="251" y="34"/>
                  </a:lnTo>
                  <a:lnTo>
                    <a:pt x="271" y="27"/>
                  </a:lnTo>
                  <a:lnTo>
                    <a:pt x="291" y="12"/>
                  </a:lnTo>
                  <a:lnTo>
                    <a:pt x="313" y="0"/>
                  </a:lnTo>
                  <a:close/>
                </a:path>
              </a:pathLst>
            </a:custGeom>
            <a:solidFill>
              <a:srgbClr val="E6E6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72"/>
            <p:cNvSpPr>
              <a:spLocks/>
            </p:cNvSpPr>
            <p:nvPr/>
          </p:nvSpPr>
          <p:spPr bwMode="auto">
            <a:xfrm>
              <a:off x="6146800" y="4387851"/>
              <a:ext cx="314325" cy="385763"/>
            </a:xfrm>
            <a:custGeom>
              <a:avLst/>
              <a:gdLst>
                <a:gd name="T0" fmla="*/ 344 w 593"/>
                <a:gd name="T1" fmla="*/ 1 h 729"/>
                <a:gd name="T2" fmla="*/ 370 w 593"/>
                <a:gd name="T3" fmla="*/ 44 h 729"/>
                <a:gd name="T4" fmla="*/ 412 w 593"/>
                <a:gd name="T5" fmla="*/ 116 h 729"/>
                <a:gd name="T6" fmla="*/ 455 w 593"/>
                <a:gd name="T7" fmla="*/ 152 h 729"/>
                <a:gd name="T8" fmla="*/ 503 w 593"/>
                <a:gd name="T9" fmla="*/ 160 h 729"/>
                <a:gd name="T10" fmla="*/ 545 w 593"/>
                <a:gd name="T11" fmla="*/ 140 h 729"/>
                <a:gd name="T12" fmla="*/ 586 w 593"/>
                <a:gd name="T13" fmla="*/ 177 h 729"/>
                <a:gd name="T14" fmla="*/ 593 w 593"/>
                <a:gd name="T15" fmla="*/ 238 h 729"/>
                <a:gd name="T16" fmla="*/ 530 w 593"/>
                <a:gd name="T17" fmla="*/ 300 h 729"/>
                <a:gd name="T18" fmla="*/ 490 w 593"/>
                <a:gd name="T19" fmla="*/ 309 h 729"/>
                <a:gd name="T20" fmla="*/ 513 w 593"/>
                <a:gd name="T21" fmla="*/ 433 h 729"/>
                <a:gd name="T22" fmla="*/ 497 w 593"/>
                <a:gd name="T23" fmla="*/ 532 h 729"/>
                <a:gd name="T24" fmla="*/ 505 w 593"/>
                <a:gd name="T25" fmla="*/ 566 h 729"/>
                <a:gd name="T26" fmla="*/ 511 w 593"/>
                <a:gd name="T27" fmla="*/ 604 h 729"/>
                <a:gd name="T28" fmla="*/ 499 w 593"/>
                <a:gd name="T29" fmla="*/ 642 h 729"/>
                <a:gd name="T30" fmla="*/ 481 w 593"/>
                <a:gd name="T31" fmla="*/ 688 h 729"/>
                <a:gd name="T32" fmla="*/ 471 w 593"/>
                <a:gd name="T33" fmla="*/ 729 h 729"/>
                <a:gd name="T34" fmla="*/ 435 w 593"/>
                <a:gd name="T35" fmla="*/ 701 h 729"/>
                <a:gd name="T36" fmla="*/ 389 w 593"/>
                <a:gd name="T37" fmla="*/ 702 h 729"/>
                <a:gd name="T38" fmla="*/ 319 w 593"/>
                <a:gd name="T39" fmla="*/ 672 h 729"/>
                <a:gd name="T40" fmla="*/ 288 w 593"/>
                <a:gd name="T41" fmla="*/ 674 h 729"/>
                <a:gd name="T42" fmla="*/ 278 w 593"/>
                <a:gd name="T43" fmla="*/ 671 h 729"/>
                <a:gd name="T44" fmla="*/ 264 w 593"/>
                <a:gd name="T45" fmla="*/ 659 h 729"/>
                <a:gd name="T46" fmla="*/ 242 w 593"/>
                <a:gd name="T47" fmla="*/ 663 h 729"/>
                <a:gd name="T48" fmla="*/ 209 w 593"/>
                <a:gd name="T49" fmla="*/ 644 h 729"/>
                <a:gd name="T50" fmla="*/ 193 w 593"/>
                <a:gd name="T51" fmla="*/ 608 h 729"/>
                <a:gd name="T52" fmla="*/ 189 w 593"/>
                <a:gd name="T53" fmla="*/ 569 h 729"/>
                <a:gd name="T54" fmla="*/ 172 w 593"/>
                <a:gd name="T55" fmla="*/ 542 h 729"/>
                <a:gd name="T56" fmla="*/ 152 w 593"/>
                <a:gd name="T57" fmla="*/ 542 h 729"/>
                <a:gd name="T58" fmla="*/ 137 w 593"/>
                <a:gd name="T59" fmla="*/ 538 h 729"/>
                <a:gd name="T60" fmla="*/ 140 w 593"/>
                <a:gd name="T61" fmla="*/ 518 h 729"/>
                <a:gd name="T62" fmla="*/ 146 w 593"/>
                <a:gd name="T63" fmla="*/ 505 h 729"/>
                <a:gd name="T64" fmla="*/ 148 w 593"/>
                <a:gd name="T65" fmla="*/ 495 h 729"/>
                <a:gd name="T66" fmla="*/ 125 w 593"/>
                <a:gd name="T67" fmla="*/ 443 h 729"/>
                <a:gd name="T68" fmla="*/ 102 w 593"/>
                <a:gd name="T69" fmla="*/ 420 h 729"/>
                <a:gd name="T70" fmla="*/ 73 w 593"/>
                <a:gd name="T71" fmla="*/ 414 h 729"/>
                <a:gd name="T72" fmla="*/ 83 w 593"/>
                <a:gd name="T73" fmla="*/ 350 h 729"/>
                <a:gd name="T74" fmla="*/ 121 w 593"/>
                <a:gd name="T75" fmla="*/ 272 h 729"/>
                <a:gd name="T76" fmla="*/ 82 w 593"/>
                <a:gd name="T77" fmla="*/ 260 h 729"/>
                <a:gd name="T78" fmla="*/ 13 w 593"/>
                <a:gd name="T79" fmla="*/ 246 h 729"/>
                <a:gd name="T80" fmla="*/ 6 w 593"/>
                <a:gd name="T81" fmla="*/ 223 h 729"/>
                <a:gd name="T82" fmla="*/ 18 w 593"/>
                <a:gd name="T83" fmla="*/ 172 h 729"/>
                <a:gd name="T84" fmla="*/ 39 w 593"/>
                <a:gd name="T85" fmla="*/ 165 h 729"/>
                <a:gd name="T86" fmla="*/ 42 w 593"/>
                <a:gd name="T87" fmla="*/ 178 h 729"/>
                <a:gd name="T88" fmla="*/ 56 w 593"/>
                <a:gd name="T89" fmla="*/ 196 h 729"/>
                <a:gd name="T90" fmla="*/ 100 w 593"/>
                <a:gd name="T91" fmla="*/ 183 h 729"/>
                <a:gd name="T92" fmla="*/ 174 w 593"/>
                <a:gd name="T93" fmla="*/ 119 h 729"/>
                <a:gd name="T94" fmla="*/ 242 w 593"/>
                <a:gd name="T95" fmla="*/ 43 h 729"/>
                <a:gd name="T96" fmla="*/ 271 w 593"/>
                <a:gd name="T97" fmla="*/ 27 h 729"/>
                <a:gd name="T98" fmla="*/ 313 w 593"/>
                <a:gd name="T99" fmla="*/ 0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3" h="729">
                  <a:moveTo>
                    <a:pt x="313" y="0"/>
                  </a:moveTo>
                  <a:lnTo>
                    <a:pt x="344" y="1"/>
                  </a:lnTo>
                  <a:lnTo>
                    <a:pt x="364" y="20"/>
                  </a:lnTo>
                  <a:lnTo>
                    <a:pt x="370" y="44"/>
                  </a:lnTo>
                  <a:lnTo>
                    <a:pt x="395" y="94"/>
                  </a:lnTo>
                  <a:lnTo>
                    <a:pt x="412" y="116"/>
                  </a:lnTo>
                  <a:lnTo>
                    <a:pt x="432" y="135"/>
                  </a:lnTo>
                  <a:lnTo>
                    <a:pt x="455" y="152"/>
                  </a:lnTo>
                  <a:lnTo>
                    <a:pt x="479" y="164"/>
                  </a:lnTo>
                  <a:lnTo>
                    <a:pt x="503" y="160"/>
                  </a:lnTo>
                  <a:lnTo>
                    <a:pt x="522" y="147"/>
                  </a:lnTo>
                  <a:lnTo>
                    <a:pt x="545" y="140"/>
                  </a:lnTo>
                  <a:lnTo>
                    <a:pt x="570" y="153"/>
                  </a:lnTo>
                  <a:lnTo>
                    <a:pt x="586" y="177"/>
                  </a:lnTo>
                  <a:lnTo>
                    <a:pt x="593" y="207"/>
                  </a:lnTo>
                  <a:lnTo>
                    <a:pt x="593" y="238"/>
                  </a:lnTo>
                  <a:lnTo>
                    <a:pt x="571" y="295"/>
                  </a:lnTo>
                  <a:lnTo>
                    <a:pt x="530" y="300"/>
                  </a:lnTo>
                  <a:lnTo>
                    <a:pt x="510" y="297"/>
                  </a:lnTo>
                  <a:lnTo>
                    <a:pt x="490" y="309"/>
                  </a:lnTo>
                  <a:lnTo>
                    <a:pt x="514" y="388"/>
                  </a:lnTo>
                  <a:lnTo>
                    <a:pt x="513" y="433"/>
                  </a:lnTo>
                  <a:lnTo>
                    <a:pt x="486" y="515"/>
                  </a:lnTo>
                  <a:lnTo>
                    <a:pt x="497" y="532"/>
                  </a:lnTo>
                  <a:lnTo>
                    <a:pt x="498" y="540"/>
                  </a:lnTo>
                  <a:lnTo>
                    <a:pt x="505" y="566"/>
                  </a:lnTo>
                  <a:lnTo>
                    <a:pt x="505" y="585"/>
                  </a:lnTo>
                  <a:lnTo>
                    <a:pt x="511" y="604"/>
                  </a:lnTo>
                  <a:lnTo>
                    <a:pt x="513" y="624"/>
                  </a:lnTo>
                  <a:lnTo>
                    <a:pt x="499" y="642"/>
                  </a:lnTo>
                  <a:lnTo>
                    <a:pt x="484" y="658"/>
                  </a:lnTo>
                  <a:lnTo>
                    <a:pt x="481" y="688"/>
                  </a:lnTo>
                  <a:lnTo>
                    <a:pt x="488" y="721"/>
                  </a:lnTo>
                  <a:lnTo>
                    <a:pt x="471" y="729"/>
                  </a:lnTo>
                  <a:lnTo>
                    <a:pt x="449" y="709"/>
                  </a:lnTo>
                  <a:lnTo>
                    <a:pt x="435" y="701"/>
                  </a:lnTo>
                  <a:lnTo>
                    <a:pt x="419" y="692"/>
                  </a:lnTo>
                  <a:lnTo>
                    <a:pt x="389" y="702"/>
                  </a:lnTo>
                  <a:lnTo>
                    <a:pt x="348" y="671"/>
                  </a:lnTo>
                  <a:lnTo>
                    <a:pt x="319" y="672"/>
                  </a:lnTo>
                  <a:lnTo>
                    <a:pt x="289" y="679"/>
                  </a:lnTo>
                  <a:lnTo>
                    <a:pt x="288" y="674"/>
                  </a:lnTo>
                  <a:lnTo>
                    <a:pt x="284" y="672"/>
                  </a:lnTo>
                  <a:lnTo>
                    <a:pt x="278" y="671"/>
                  </a:lnTo>
                  <a:lnTo>
                    <a:pt x="274" y="665"/>
                  </a:lnTo>
                  <a:lnTo>
                    <a:pt x="264" y="659"/>
                  </a:lnTo>
                  <a:lnTo>
                    <a:pt x="258" y="658"/>
                  </a:lnTo>
                  <a:lnTo>
                    <a:pt x="242" y="663"/>
                  </a:lnTo>
                  <a:lnTo>
                    <a:pt x="223" y="659"/>
                  </a:lnTo>
                  <a:lnTo>
                    <a:pt x="209" y="644"/>
                  </a:lnTo>
                  <a:lnTo>
                    <a:pt x="203" y="625"/>
                  </a:lnTo>
                  <a:lnTo>
                    <a:pt x="193" y="608"/>
                  </a:lnTo>
                  <a:lnTo>
                    <a:pt x="186" y="590"/>
                  </a:lnTo>
                  <a:lnTo>
                    <a:pt x="189" y="569"/>
                  </a:lnTo>
                  <a:lnTo>
                    <a:pt x="174" y="557"/>
                  </a:lnTo>
                  <a:lnTo>
                    <a:pt x="172" y="542"/>
                  </a:lnTo>
                  <a:lnTo>
                    <a:pt x="162" y="535"/>
                  </a:lnTo>
                  <a:lnTo>
                    <a:pt x="152" y="542"/>
                  </a:lnTo>
                  <a:lnTo>
                    <a:pt x="144" y="546"/>
                  </a:lnTo>
                  <a:lnTo>
                    <a:pt x="137" y="538"/>
                  </a:lnTo>
                  <a:lnTo>
                    <a:pt x="139" y="530"/>
                  </a:lnTo>
                  <a:lnTo>
                    <a:pt x="140" y="518"/>
                  </a:lnTo>
                  <a:lnTo>
                    <a:pt x="140" y="507"/>
                  </a:lnTo>
                  <a:lnTo>
                    <a:pt x="146" y="505"/>
                  </a:lnTo>
                  <a:lnTo>
                    <a:pt x="149" y="500"/>
                  </a:lnTo>
                  <a:lnTo>
                    <a:pt x="148" y="495"/>
                  </a:lnTo>
                  <a:lnTo>
                    <a:pt x="145" y="488"/>
                  </a:lnTo>
                  <a:lnTo>
                    <a:pt x="125" y="443"/>
                  </a:lnTo>
                  <a:lnTo>
                    <a:pt x="112" y="426"/>
                  </a:lnTo>
                  <a:lnTo>
                    <a:pt x="102" y="420"/>
                  </a:lnTo>
                  <a:lnTo>
                    <a:pt x="81" y="417"/>
                  </a:lnTo>
                  <a:lnTo>
                    <a:pt x="73" y="414"/>
                  </a:lnTo>
                  <a:lnTo>
                    <a:pt x="67" y="398"/>
                  </a:lnTo>
                  <a:lnTo>
                    <a:pt x="83" y="350"/>
                  </a:lnTo>
                  <a:lnTo>
                    <a:pt x="118" y="313"/>
                  </a:lnTo>
                  <a:lnTo>
                    <a:pt x="121" y="272"/>
                  </a:lnTo>
                  <a:lnTo>
                    <a:pt x="102" y="264"/>
                  </a:lnTo>
                  <a:lnTo>
                    <a:pt x="82" y="260"/>
                  </a:lnTo>
                  <a:lnTo>
                    <a:pt x="48" y="245"/>
                  </a:lnTo>
                  <a:lnTo>
                    <a:pt x="13" y="246"/>
                  </a:lnTo>
                  <a:lnTo>
                    <a:pt x="5" y="243"/>
                  </a:lnTo>
                  <a:lnTo>
                    <a:pt x="6" y="223"/>
                  </a:lnTo>
                  <a:lnTo>
                    <a:pt x="0" y="205"/>
                  </a:lnTo>
                  <a:lnTo>
                    <a:pt x="18" y="172"/>
                  </a:lnTo>
                  <a:lnTo>
                    <a:pt x="38" y="159"/>
                  </a:lnTo>
                  <a:lnTo>
                    <a:pt x="39" y="165"/>
                  </a:lnTo>
                  <a:lnTo>
                    <a:pt x="39" y="169"/>
                  </a:lnTo>
                  <a:lnTo>
                    <a:pt x="42" y="178"/>
                  </a:lnTo>
                  <a:lnTo>
                    <a:pt x="48" y="182"/>
                  </a:lnTo>
                  <a:lnTo>
                    <a:pt x="56" y="196"/>
                  </a:lnTo>
                  <a:lnTo>
                    <a:pt x="73" y="204"/>
                  </a:lnTo>
                  <a:lnTo>
                    <a:pt x="100" y="183"/>
                  </a:lnTo>
                  <a:lnTo>
                    <a:pt x="122" y="154"/>
                  </a:lnTo>
                  <a:lnTo>
                    <a:pt x="174" y="119"/>
                  </a:lnTo>
                  <a:lnTo>
                    <a:pt x="206" y="91"/>
                  </a:lnTo>
                  <a:lnTo>
                    <a:pt x="242" y="43"/>
                  </a:lnTo>
                  <a:lnTo>
                    <a:pt x="251" y="34"/>
                  </a:lnTo>
                  <a:lnTo>
                    <a:pt x="271" y="27"/>
                  </a:lnTo>
                  <a:lnTo>
                    <a:pt x="291" y="12"/>
                  </a:lnTo>
                  <a:lnTo>
                    <a:pt x="313" y="0"/>
                  </a:lnTo>
                  <a:close/>
                </a:path>
              </a:pathLst>
            </a:custGeom>
            <a:noFill/>
            <a:ln w="6">
              <a:solidFill>
                <a:srgbClr val="6C6D7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Freeform 73"/>
            <p:cNvSpPr>
              <a:spLocks/>
            </p:cNvSpPr>
            <p:nvPr/>
          </p:nvSpPr>
          <p:spPr bwMode="auto">
            <a:xfrm>
              <a:off x="6350000" y="4491038"/>
              <a:ext cx="298450" cy="361950"/>
            </a:xfrm>
            <a:custGeom>
              <a:avLst/>
              <a:gdLst>
                <a:gd name="T0" fmla="*/ 146 w 565"/>
                <a:gd name="T1" fmla="*/ 105 h 682"/>
                <a:gd name="T2" fmla="*/ 208 w 565"/>
                <a:gd name="T3" fmla="*/ 143 h 682"/>
                <a:gd name="T4" fmla="*/ 278 w 565"/>
                <a:gd name="T5" fmla="*/ 132 h 682"/>
                <a:gd name="T6" fmla="*/ 293 w 565"/>
                <a:gd name="T7" fmla="*/ 59 h 682"/>
                <a:gd name="T8" fmla="*/ 343 w 565"/>
                <a:gd name="T9" fmla="*/ 56 h 682"/>
                <a:gd name="T10" fmla="*/ 391 w 565"/>
                <a:gd name="T11" fmla="*/ 20 h 682"/>
                <a:gd name="T12" fmla="*/ 419 w 565"/>
                <a:gd name="T13" fmla="*/ 17 h 682"/>
                <a:gd name="T14" fmla="*/ 429 w 565"/>
                <a:gd name="T15" fmla="*/ 0 h 682"/>
                <a:gd name="T16" fmla="*/ 447 w 565"/>
                <a:gd name="T17" fmla="*/ 12 h 682"/>
                <a:gd name="T18" fmla="*/ 459 w 565"/>
                <a:gd name="T19" fmla="*/ 56 h 682"/>
                <a:gd name="T20" fmla="*/ 483 w 565"/>
                <a:gd name="T21" fmla="*/ 106 h 682"/>
                <a:gd name="T22" fmla="*/ 514 w 565"/>
                <a:gd name="T23" fmla="*/ 140 h 682"/>
                <a:gd name="T24" fmla="*/ 528 w 565"/>
                <a:gd name="T25" fmla="*/ 150 h 682"/>
                <a:gd name="T26" fmla="*/ 540 w 565"/>
                <a:gd name="T27" fmla="*/ 169 h 682"/>
                <a:gd name="T28" fmla="*/ 550 w 565"/>
                <a:gd name="T29" fmla="*/ 206 h 682"/>
                <a:gd name="T30" fmla="*/ 565 w 565"/>
                <a:gd name="T31" fmla="*/ 241 h 682"/>
                <a:gd name="T32" fmla="*/ 522 w 565"/>
                <a:gd name="T33" fmla="*/ 283 h 682"/>
                <a:gd name="T34" fmla="*/ 529 w 565"/>
                <a:gd name="T35" fmla="*/ 344 h 682"/>
                <a:gd name="T36" fmla="*/ 480 w 565"/>
                <a:gd name="T37" fmla="*/ 398 h 682"/>
                <a:gd name="T38" fmla="*/ 456 w 565"/>
                <a:gd name="T39" fmla="*/ 463 h 682"/>
                <a:gd name="T40" fmla="*/ 429 w 565"/>
                <a:gd name="T41" fmla="*/ 471 h 682"/>
                <a:gd name="T42" fmla="*/ 403 w 565"/>
                <a:gd name="T43" fmla="*/ 485 h 682"/>
                <a:gd name="T44" fmla="*/ 365 w 565"/>
                <a:gd name="T45" fmla="*/ 510 h 682"/>
                <a:gd name="T46" fmla="*/ 339 w 565"/>
                <a:gd name="T47" fmla="*/ 522 h 682"/>
                <a:gd name="T48" fmla="*/ 303 w 565"/>
                <a:gd name="T49" fmla="*/ 487 h 682"/>
                <a:gd name="T50" fmla="*/ 270 w 565"/>
                <a:gd name="T51" fmla="*/ 511 h 682"/>
                <a:gd name="T52" fmla="*/ 273 w 565"/>
                <a:gd name="T53" fmla="*/ 557 h 682"/>
                <a:gd name="T54" fmla="*/ 243 w 565"/>
                <a:gd name="T55" fmla="*/ 600 h 682"/>
                <a:gd name="T56" fmla="*/ 244 w 565"/>
                <a:gd name="T57" fmla="*/ 628 h 682"/>
                <a:gd name="T58" fmla="*/ 226 w 565"/>
                <a:gd name="T59" fmla="*/ 651 h 682"/>
                <a:gd name="T60" fmla="*/ 218 w 565"/>
                <a:gd name="T61" fmla="*/ 682 h 682"/>
                <a:gd name="T62" fmla="*/ 174 w 565"/>
                <a:gd name="T63" fmla="*/ 658 h 682"/>
                <a:gd name="T64" fmla="*/ 161 w 565"/>
                <a:gd name="T65" fmla="*/ 618 h 682"/>
                <a:gd name="T66" fmla="*/ 37 w 565"/>
                <a:gd name="T67" fmla="*/ 601 h 682"/>
                <a:gd name="T68" fmla="*/ 5 w 565"/>
                <a:gd name="T69" fmla="*/ 544 h 682"/>
                <a:gd name="T70" fmla="*/ 35 w 565"/>
                <a:gd name="T71" fmla="*/ 497 h 682"/>
                <a:gd name="T72" fmla="*/ 65 w 565"/>
                <a:gd name="T73" fmla="*/ 514 h 682"/>
                <a:gd name="T74" fmla="*/ 104 w 565"/>
                <a:gd name="T75" fmla="*/ 526 h 682"/>
                <a:gd name="T76" fmla="*/ 100 w 565"/>
                <a:gd name="T77" fmla="*/ 463 h 682"/>
                <a:gd name="T78" fmla="*/ 129 w 565"/>
                <a:gd name="T79" fmla="*/ 429 h 682"/>
                <a:gd name="T80" fmla="*/ 121 w 565"/>
                <a:gd name="T81" fmla="*/ 390 h 682"/>
                <a:gd name="T82" fmla="*/ 114 w 565"/>
                <a:gd name="T83" fmla="*/ 345 h 682"/>
                <a:gd name="T84" fmla="*/ 102 w 565"/>
                <a:gd name="T85" fmla="*/ 320 h 682"/>
                <a:gd name="T86" fmla="*/ 130 w 565"/>
                <a:gd name="T87" fmla="*/ 193 h 682"/>
                <a:gd name="T88" fmla="*/ 126 w 565"/>
                <a:gd name="T89" fmla="*/ 102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5" h="682">
                  <a:moveTo>
                    <a:pt x="126" y="102"/>
                  </a:moveTo>
                  <a:lnTo>
                    <a:pt x="146" y="105"/>
                  </a:lnTo>
                  <a:lnTo>
                    <a:pt x="187" y="100"/>
                  </a:lnTo>
                  <a:lnTo>
                    <a:pt x="208" y="143"/>
                  </a:lnTo>
                  <a:lnTo>
                    <a:pt x="250" y="169"/>
                  </a:lnTo>
                  <a:lnTo>
                    <a:pt x="278" y="132"/>
                  </a:lnTo>
                  <a:lnTo>
                    <a:pt x="284" y="79"/>
                  </a:lnTo>
                  <a:lnTo>
                    <a:pt x="293" y="59"/>
                  </a:lnTo>
                  <a:lnTo>
                    <a:pt x="320" y="56"/>
                  </a:lnTo>
                  <a:lnTo>
                    <a:pt x="343" y="56"/>
                  </a:lnTo>
                  <a:lnTo>
                    <a:pt x="367" y="51"/>
                  </a:lnTo>
                  <a:lnTo>
                    <a:pt x="391" y="20"/>
                  </a:lnTo>
                  <a:lnTo>
                    <a:pt x="405" y="16"/>
                  </a:lnTo>
                  <a:lnTo>
                    <a:pt x="419" y="17"/>
                  </a:lnTo>
                  <a:lnTo>
                    <a:pt x="425" y="8"/>
                  </a:lnTo>
                  <a:lnTo>
                    <a:pt x="429" y="0"/>
                  </a:lnTo>
                  <a:lnTo>
                    <a:pt x="440" y="1"/>
                  </a:lnTo>
                  <a:lnTo>
                    <a:pt x="447" y="12"/>
                  </a:lnTo>
                  <a:lnTo>
                    <a:pt x="452" y="36"/>
                  </a:lnTo>
                  <a:lnTo>
                    <a:pt x="459" y="56"/>
                  </a:lnTo>
                  <a:lnTo>
                    <a:pt x="475" y="72"/>
                  </a:lnTo>
                  <a:lnTo>
                    <a:pt x="483" y="106"/>
                  </a:lnTo>
                  <a:lnTo>
                    <a:pt x="507" y="133"/>
                  </a:lnTo>
                  <a:lnTo>
                    <a:pt x="514" y="140"/>
                  </a:lnTo>
                  <a:lnTo>
                    <a:pt x="523" y="144"/>
                  </a:lnTo>
                  <a:lnTo>
                    <a:pt x="528" y="150"/>
                  </a:lnTo>
                  <a:lnTo>
                    <a:pt x="531" y="158"/>
                  </a:lnTo>
                  <a:lnTo>
                    <a:pt x="540" y="169"/>
                  </a:lnTo>
                  <a:lnTo>
                    <a:pt x="545" y="189"/>
                  </a:lnTo>
                  <a:lnTo>
                    <a:pt x="550" y="206"/>
                  </a:lnTo>
                  <a:lnTo>
                    <a:pt x="564" y="222"/>
                  </a:lnTo>
                  <a:lnTo>
                    <a:pt x="565" y="241"/>
                  </a:lnTo>
                  <a:lnTo>
                    <a:pt x="527" y="263"/>
                  </a:lnTo>
                  <a:lnTo>
                    <a:pt x="522" y="283"/>
                  </a:lnTo>
                  <a:lnTo>
                    <a:pt x="534" y="302"/>
                  </a:lnTo>
                  <a:lnTo>
                    <a:pt x="529" y="344"/>
                  </a:lnTo>
                  <a:lnTo>
                    <a:pt x="494" y="379"/>
                  </a:lnTo>
                  <a:lnTo>
                    <a:pt x="480" y="398"/>
                  </a:lnTo>
                  <a:lnTo>
                    <a:pt x="468" y="416"/>
                  </a:lnTo>
                  <a:lnTo>
                    <a:pt x="456" y="463"/>
                  </a:lnTo>
                  <a:lnTo>
                    <a:pt x="445" y="479"/>
                  </a:lnTo>
                  <a:lnTo>
                    <a:pt x="429" y="471"/>
                  </a:lnTo>
                  <a:lnTo>
                    <a:pt x="412" y="471"/>
                  </a:lnTo>
                  <a:lnTo>
                    <a:pt x="403" y="485"/>
                  </a:lnTo>
                  <a:lnTo>
                    <a:pt x="394" y="496"/>
                  </a:lnTo>
                  <a:lnTo>
                    <a:pt x="365" y="510"/>
                  </a:lnTo>
                  <a:lnTo>
                    <a:pt x="355" y="521"/>
                  </a:lnTo>
                  <a:lnTo>
                    <a:pt x="339" y="522"/>
                  </a:lnTo>
                  <a:lnTo>
                    <a:pt x="325" y="493"/>
                  </a:lnTo>
                  <a:lnTo>
                    <a:pt x="303" y="487"/>
                  </a:lnTo>
                  <a:lnTo>
                    <a:pt x="278" y="494"/>
                  </a:lnTo>
                  <a:lnTo>
                    <a:pt x="270" y="511"/>
                  </a:lnTo>
                  <a:lnTo>
                    <a:pt x="281" y="530"/>
                  </a:lnTo>
                  <a:lnTo>
                    <a:pt x="273" y="557"/>
                  </a:lnTo>
                  <a:lnTo>
                    <a:pt x="251" y="590"/>
                  </a:lnTo>
                  <a:lnTo>
                    <a:pt x="243" y="600"/>
                  </a:lnTo>
                  <a:lnTo>
                    <a:pt x="242" y="613"/>
                  </a:lnTo>
                  <a:lnTo>
                    <a:pt x="244" y="628"/>
                  </a:lnTo>
                  <a:lnTo>
                    <a:pt x="236" y="641"/>
                  </a:lnTo>
                  <a:lnTo>
                    <a:pt x="226" y="651"/>
                  </a:lnTo>
                  <a:lnTo>
                    <a:pt x="220" y="667"/>
                  </a:lnTo>
                  <a:lnTo>
                    <a:pt x="218" y="682"/>
                  </a:lnTo>
                  <a:lnTo>
                    <a:pt x="195" y="674"/>
                  </a:lnTo>
                  <a:lnTo>
                    <a:pt x="174" y="658"/>
                  </a:lnTo>
                  <a:lnTo>
                    <a:pt x="166" y="639"/>
                  </a:lnTo>
                  <a:lnTo>
                    <a:pt x="161" y="618"/>
                  </a:lnTo>
                  <a:lnTo>
                    <a:pt x="128" y="603"/>
                  </a:lnTo>
                  <a:lnTo>
                    <a:pt x="37" y="601"/>
                  </a:lnTo>
                  <a:lnTo>
                    <a:pt x="0" y="584"/>
                  </a:lnTo>
                  <a:lnTo>
                    <a:pt x="5" y="544"/>
                  </a:lnTo>
                  <a:lnTo>
                    <a:pt x="5" y="507"/>
                  </a:lnTo>
                  <a:lnTo>
                    <a:pt x="35" y="497"/>
                  </a:lnTo>
                  <a:lnTo>
                    <a:pt x="51" y="506"/>
                  </a:lnTo>
                  <a:lnTo>
                    <a:pt x="65" y="514"/>
                  </a:lnTo>
                  <a:lnTo>
                    <a:pt x="87" y="534"/>
                  </a:lnTo>
                  <a:lnTo>
                    <a:pt x="104" y="526"/>
                  </a:lnTo>
                  <a:lnTo>
                    <a:pt x="97" y="493"/>
                  </a:lnTo>
                  <a:lnTo>
                    <a:pt x="100" y="463"/>
                  </a:lnTo>
                  <a:lnTo>
                    <a:pt x="115" y="447"/>
                  </a:lnTo>
                  <a:lnTo>
                    <a:pt x="129" y="429"/>
                  </a:lnTo>
                  <a:lnTo>
                    <a:pt x="127" y="409"/>
                  </a:lnTo>
                  <a:lnTo>
                    <a:pt x="121" y="390"/>
                  </a:lnTo>
                  <a:lnTo>
                    <a:pt x="121" y="371"/>
                  </a:lnTo>
                  <a:lnTo>
                    <a:pt x="114" y="345"/>
                  </a:lnTo>
                  <a:lnTo>
                    <a:pt x="113" y="337"/>
                  </a:lnTo>
                  <a:lnTo>
                    <a:pt x="102" y="320"/>
                  </a:lnTo>
                  <a:lnTo>
                    <a:pt x="129" y="238"/>
                  </a:lnTo>
                  <a:lnTo>
                    <a:pt x="130" y="193"/>
                  </a:lnTo>
                  <a:lnTo>
                    <a:pt x="106" y="114"/>
                  </a:lnTo>
                  <a:lnTo>
                    <a:pt x="126" y="102"/>
                  </a:lnTo>
                  <a:close/>
                </a:path>
              </a:pathLst>
            </a:custGeom>
            <a:solidFill>
              <a:srgbClr val="E6E6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74"/>
            <p:cNvSpPr>
              <a:spLocks/>
            </p:cNvSpPr>
            <p:nvPr/>
          </p:nvSpPr>
          <p:spPr bwMode="auto">
            <a:xfrm>
              <a:off x="6350000" y="4491038"/>
              <a:ext cx="298450" cy="361950"/>
            </a:xfrm>
            <a:custGeom>
              <a:avLst/>
              <a:gdLst>
                <a:gd name="T0" fmla="*/ 146 w 565"/>
                <a:gd name="T1" fmla="*/ 105 h 682"/>
                <a:gd name="T2" fmla="*/ 208 w 565"/>
                <a:gd name="T3" fmla="*/ 143 h 682"/>
                <a:gd name="T4" fmla="*/ 278 w 565"/>
                <a:gd name="T5" fmla="*/ 132 h 682"/>
                <a:gd name="T6" fmla="*/ 293 w 565"/>
                <a:gd name="T7" fmla="*/ 59 h 682"/>
                <a:gd name="T8" fmla="*/ 343 w 565"/>
                <a:gd name="T9" fmla="*/ 56 h 682"/>
                <a:gd name="T10" fmla="*/ 391 w 565"/>
                <a:gd name="T11" fmla="*/ 20 h 682"/>
                <a:gd name="T12" fmla="*/ 419 w 565"/>
                <a:gd name="T13" fmla="*/ 17 h 682"/>
                <a:gd name="T14" fmla="*/ 429 w 565"/>
                <a:gd name="T15" fmla="*/ 0 h 682"/>
                <a:gd name="T16" fmla="*/ 447 w 565"/>
                <a:gd name="T17" fmla="*/ 12 h 682"/>
                <a:gd name="T18" fmla="*/ 459 w 565"/>
                <a:gd name="T19" fmla="*/ 56 h 682"/>
                <a:gd name="T20" fmla="*/ 483 w 565"/>
                <a:gd name="T21" fmla="*/ 106 h 682"/>
                <a:gd name="T22" fmla="*/ 514 w 565"/>
                <a:gd name="T23" fmla="*/ 140 h 682"/>
                <a:gd name="T24" fmla="*/ 528 w 565"/>
                <a:gd name="T25" fmla="*/ 150 h 682"/>
                <a:gd name="T26" fmla="*/ 540 w 565"/>
                <a:gd name="T27" fmla="*/ 169 h 682"/>
                <a:gd name="T28" fmla="*/ 550 w 565"/>
                <a:gd name="T29" fmla="*/ 206 h 682"/>
                <a:gd name="T30" fmla="*/ 565 w 565"/>
                <a:gd name="T31" fmla="*/ 241 h 682"/>
                <a:gd name="T32" fmla="*/ 522 w 565"/>
                <a:gd name="T33" fmla="*/ 283 h 682"/>
                <a:gd name="T34" fmla="*/ 529 w 565"/>
                <a:gd name="T35" fmla="*/ 344 h 682"/>
                <a:gd name="T36" fmla="*/ 480 w 565"/>
                <a:gd name="T37" fmla="*/ 398 h 682"/>
                <a:gd name="T38" fmla="*/ 456 w 565"/>
                <a:gd name="T39" fmla="*/ 463 h 682"/>
                <a:gd name="T40" fmla="*/ 429 w 565"/>
                <a:gd name="T41" fmla="*/ 471 h 682"/>
                <a:gd name="T42" fmla="*/ 403 w 565"/>
                <a:gd name="T43" fmla="*/ 485 h 682"/>
                <a:gd name="T44" fmla="*/ 365 w 565"/>
                <a:gd name="T45" fmla="*/ 510 h 682"/>
                <a:gd name="T46" fmla="*/ 339 w 565"/>
                <a:gd name="T47" fmla="*/ 522 h 682"/>
                <a:gd name="T48" fmla="*/ 303 w 565"/>
                <a:gd name="T49" fmla="*/ 487 h 682"/>
                <a:gd name="T50" fmla="*/ 270 w 565"/>
                <a:gd name="T51" fmla="*/ 511 h 682"/>
                <a:gd name="T52" fmla="*/ 273 w 565"/>
                <a:gd name="T53" fmla="*/ 557 h 682"/>
                <a:gd name="T54" fmla="*/ 243 w 565"/>
                <a:gd name="T55" fmla="*/ 600 h 682"/>
                <a:gd name="T56" fmla="*/ 244 w 565"/>
                <a:gd name="T57" fmla="*/ 628 h 682"/>
                <a:gd name="T58" fmla="*/ 226 w 565"/>
                <a:gd name="T59" fmla="*/ 651 h 682"/>
                <a:gd name="T60" fmla="*/ 218 w 565"/>
                <a:gd name="T61" fmla="*/ 682 h 682"/>
                <a:gd name="T62" fmla="*/ 174 w 565"/>
                <a:gd name="T63" fmla="*/ 658 h 682"/>
                <a:gd name="T64" fmla="*/ 161 w 565"/>
                <a:gd name="T65" fmla="*/ 618 h 682"/>
                <a:gd name="T66" fmla="*/ 37 w 565"/>
                <a:gd name="T67" fmla="*/ 601 h 682"/>
                <a:gd name="T68" fmla="*/ 5 w 565"/>
                <a:gd name="T69" fmla="*/ 544 h 682"/>
                <a:gd name="T70" fmla="*/ 35 w 565"/>
                <a:gd name="T71" fmla="*/ 497 h 682"/>
                <a:gd name="T72" fmla="*/ 65 w 565"/>
                <a:gd name="T73" fmla="*/ 514 h 682"/>
                <a:gd name="T74" fmla="*/ 104 w 565"/>
                <a:gd name="T75" fmla="*/ 526 h 682"/>
                <a:gd name="T76" fmla="*/ 100 w 565"/>
                <a:gd name="T77" fmla="*/ 463 h 682"/>
                <a:gd name="T78" fmla="*/ 129 w 565"/>
                <a:gd name="T79" fmla="*/ 429 h 682"/>
                <a:gd name="T80" fmla="*/ 121 w 565"/>
                <a:gd name="T81" fmla="*/ 390 h 682"/>
                <a:gd name="T82" fmla="*/ 114 w 565"/>
                <a:gd name="T83" fmla="*/ 345 h 682"/>
                <a:gd name="T84" fmla="*/ 102 w 565"/>
                <a:gd name="T85" fmla="*/ 320 h 682"/>
                <a:gd name="T86" fmla="*/ 130 w 565"/>
                <a:gd name="T87" fmla="*/ 193 h 682"/>
                <a:gd name="T88" fmla="*/ 126 w 565"/>
                <a:gd name="T89" fmla="*/ 102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5" h="682">
                  <a:moveTo>
                    <a:pt x="126" y="102"/>
                  </a:moveTo>
                  <a:lnTo>
                    <a:pt x="146" y="105"/>
                  </a:lnTo>
                  <a:lnTo>
                    <a:pt x="187" y="100"/>
                  </a:lnTo>
                  <a:lnTo>
                    <a:pt x="208" y="143"/>
                  </a:lnTo>
                  <a:lnTo>
                    <a:pt x="250" y="169"/>
                  </a:lnTo>
                  <a:lnTo>
                    <a:pt x="278" y="132"/>
                  </a:lnTo>
                  <a:lnTo>
                    <a:pt x="284" y="79"/>
                  </a:lnTo>
                  <a:lnTo>
                    <a:pt x="293" y="59"/>
                  </a:lnTo>
                  <a:lnTo>
                    <a:pt x="320" y="56"/>
                  </a:lnTo>
                  <a:lnTo>
                    <a:pt x="343" y="56"/>
                  </a:lnTo>
                  <a:lnTo>
                    <a:pt x="367" y="51"/>
                  </a:lnTo>
                  <a:lnTo>
                    <a:pt x="391" y="20"/>
                  </a:lnTo>
                  <a:lnTo>
                    <a:pt x="405" y="16"/>
                  </a:lnTo>
                  <a:lnTo>
                    <a:pt x="419" y="17"/>
                  </a:lnTo>
                  <a:lnTo>
                    <a:pt x="425" y="8"/>
                  </a:lnTo>
                  <a:lnTo>
                    <a:pt x="429" y="0"/>
                  </a:lnTo>
                  <a:lnTo>
                    <a:pt x="440" y="1"/>
                  </a:lnTo>
                  <a:lnTo>
                    <a:pt x="447" y="12"/>
                  </a:lnTo>
                  <a:lnTo>
                    <a:pt x="452" y="36"/>
                  </a:lnTo>
                  <a:lnTo>
                    <a:pt x="459" y="56"/>
                  </a:lnTo>
                  <a:lnTo>
                    <a:pt x="475" y="72"/>
                  </a:lnTo>
                  <a:lnTo>
                    <a:pt x="483" y="106"/>
                  </a:lnTo>
                  <a:lnTo>
                    <a:pt x="507" y="133"/>
                  </a:lnTo>
                  <a:lnTo>
                    <a:pt x="514" y="140"/>
                  </a:lnTo>
                  <a:lnTo>
                    <a:pt x="523" y="144"/>
                  </a:lnTo>
                  <a:lnTo>
                    <a:pt x="528" y="150"/>
                  </a:lnTo>
                  <a:lnTo>
                    <a:pt x="531" y="158"/>
                  </a:lnTo>
                  <a:lnTo>
                    <a:pt x="540" y="169"/>
                  </a:lnTo>
                  <a:lnTo>
                    <a:pt x="545" y="189"/>
                  </a:lnTo>
                  <a:lnTo>
                    <a:pt x="550" y="206"/>
                  </a:lnTo>
                  <a:lnTo>
                    <a:pt x="564" y="222"/>
                  </a:lnTo>
                  <a:lnTo>
                    <a:pt x="565" y="241"/>
                  </a:lnTo>
                  <a:lnTo>
                    <a:pt x="527" y="263"/>
                  </a:lnTo>
                  <a:lnTo>
                    <a:pt x="522" y="283"/>
                  </a:lnTo>
                  <a:lnTo>
                    <a:pt x="534" y="302"/>
                  </a:lnTo>
                  <a:lnTo>
                    <a:pt x="529" y="344"/>
                  </a:lnTo>
                  <a:lnTo>
                    <a:pt x="494" y="379"/>
                  </a:lnTo>
                  <a:lnTo>
                    <a:pt x="480" y="398"/>
                  </a:lnTo>
                  <a:lnTo>
                    <a:pt x="468" y="416"/>
                  </a:lnTo>
                  <a:lnTo>
                    <a:pt x="456" y="463"/>
                  </a:lnTo>
                  <a:lnTo>
                    <a:pt x="445" y="479"/>
                  </a:lnTo>
                  <a:lnTo>
                    <a:pt x="429" y="471"/>
                  </a:lnTo>
                  <a:lnTo>
                    <a:pt x="412" y="471"/>
                  </a:lnTo>
                  <a:lnTo>
                    <a:pt x="403" y="485"/>
                  </a:lnTo>
                  <a:lnTo>
                    <a:pt x="394" y="496"/>
                  </a:lnTo>
                  <a:lnTo>
                    <a:pt x="365" y="510"/>
                  </a:lnTo>
                  <a:lnTo>
                    <a:pt x="355" y="521"/>
                  </a:lnTo>
                  <a:lnTo>
                    <a:pt x="339" y="522"/>
                  </a:lnTo>
                  <a:lnTo>
                    <a:pt x="325" y="493"/>
                  </a:lnTo>
                  <a:lnTo>
                    <a:pt x="303" y="487"/>
                  </a:lnTo>
                  <a:lnTo>
                    <a:pt x="278" y="494"/>
                  </a:lnTo>
                  <a:lnTo>
                    <a:pt x="270" y="511"/>
                  </a:lnTo>
                  <a:lnTo>
                    <a:pt x="281" y="530"/>
                  </a:lnTo>
                  <a:lnTo>
                    <a:pt x="273" y="557"/>
                  </a:lnTo>
                  <a:lnTo>
                    <a:pt x="251" y="590"/>
                  </a:lnTo>
                  <a:lnTo>
                    <a:pt x="243" y="600"/>
                  </a:lnTo>
                  <a:lnTo>
                    <a:pt x="242" y="613"/>
                  </a:lnTo>
                  <a:lnTo>
                    <a:pt x="244" y="628"/>
                  </a:lnTo>
                  <a:lnTo>
                    <a:pt x="236" y="641"/>
                  </a:lnTo>
                  <a:lnTo>
                    <a:pt x="226" y="651"/>
                  </a:lnTo>
                  <a:lnTo>
                    <a:pt x="220" y="667"/>
                  </a:lnTo>
                  <a:lnTo>
                    <a:pt x="218" y="682"/>
                  </a:lnTo>
                  <a:lnTo>
                    <a:pt x="195" y="674"/>
                  </a:lnTo>
                  <a:lnTo>
                    <a:pt x="174" y="658"/>
                  </a:lnTo>
                  <a:lnTo>
                    <a:pt x="166" y="639"/>
                  </a:lnTo>
                  <a:lnTo>
                    <a:pt x="161" y="618"/>
                  </a:lnTo>
                  <a:lnTo>
                    <a:pt x="128" y="603"/>
                  </a:lnTo>
                  <a:lnTo>
                    <a:pt x="37" y="601"/>
                  </a:lnTo>
                  <a:lnTo>
                    <a:pt x="0" y="584"/>
                  </a:lnTo>
                  <a:lnTo>
                    <a:pt x="5" y="544"/>
                  </a:lnTo>
                  <a:lnTo>
                    <a:pt x="5" y="507"/>
                  </a:lnTo>
                  <a:lnTo>
                    <a:pt x="35" y="497"/>
                  </a:lnTo>
                  <a:lnTo>
                    <a:pt x="51" y="506"/>
                  </a:lnTo>
                  <a:lnTo>
                    <a:pt x="65" y="514"/>
                  </a:lnTo>
                  <a:lnTo>
                    <a:pt x="87" y="534"/>
                  </a:lnTo>
                  <a:lnTo>
                    <a:pt x="104" y="526"/>
                  </a:lnTo>
                  <a:lnTo>
                    <a:pt x="97" y="493"/>
                  </a:lnTo>
                  <a:lnTo>
                    <a:pt x="100" y="463"/>
                  </a:lnTo>
                  <a:lnTo>
                    <a:pt x="115" y="447"/>
                  </a:lnTo>
                  <a:lnTo>
                    <a:pt x="129" y="429"/>
                  </a:lnTo>
                  <a:lnTo>
                    <a:pt x="127" y="409"/>
                  </a:lnTo>
                  <a:lnTo>
                    <a:pt x="121" y="390"/>
                  </a:lnTo>
                  <a:lnTo>
                    <a:pt x="121" y="371"/>
                  </a:lnTo>
                  <a:lnTo>
                    <a:pt x="114" y="345"/>
                  </a:lnTo>
                  <a:lnTo>
                    <a:pt x="113" y="337"/>
                  </a:lnTo>
                  <a:lnTo>
                    <a:pt x="102" y="320"/>
                  </a:lnTo>
                  <a:lnTo>
                    <a:pt x="129" y="238"/>
                  </a:lnTo>
                  <a:lnTo>
                    <a:pt x="130" y="193"/>
                  </a:lnTo>
                  <a:lnTo>
                    <a:pt x="106" y="114"/>
                  </a:lnTo>
                  <a:lnTo>
                    <a:pt x="126" y="102"/>
                  </a:lnTo>
                  <a:close/>
                </a:path>
              </a:pathLst>
            </a:custGeom>
            <a:noFill/>
            <a:ln w="6">
              <a:solidFill>
                <a:srgbClr val="6C6D7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Freeform 75"/>
            <p:cNvSpPr>
              <a:spLocks/>
            </p:cNvSpPr>
            <p:nvPr/>
          </p:nvSpPr>
          <p:spPr bwMode="auto">
            <a:xfrm>
              <a:off x="5881688" y="2951163"/>
              <a:ext cx="881063" cy="817563"/>
            </a:xfrm>
            <a:custGeom>
              <a:avLst/>
              <a:gdLst>
                <a:gd name="T0" fmla="*/ 737 w 1664"/>
                <a:gd name="T1" fmla="*/ 1356 h 1545"/>
                <a:gd name="T2" fmla="*/ 726 w 1664"/>
                <a:gd name="T3" fmla="*/ 1323 h 1545"/>
                <a:gd name="T4" fmla="*/ 700 w 1664"/>
                <a:gd name="T5" fmla="*/ 1263 h 1545"/>
                <a:gd name="T6" fmla="*/ 746 w 1664"/>
                <a:gd name="T7" fmla="*/ 1205 h 1545"/>
                <a:gd name="T8" fmla="*/ 746 w 1664"/>
                <a:gd name="T9" fmla="*/ 1152 h 1545"/>
                <a:gd name="T10" fmla="*/ 707 w 1664"/>
                <a:gd name="T11" fmla="*/ 1102 h 1545"/>
                <a:gd name="T12" fmla="*/ 744 w 1664"/>
                <a:gd name="T13" fmla="*/ 1061 h 1545"/>
                <a:gd name="T14" fmla="*/ 611 w 1664"/>
                <a:gd name="T15" fmla="*/ 919 h 1545"/>
                <a:gd name="T16" fmla="*/ 508 w 1664"/>
                <a:gd name="T17" fmla="*/ 843 h 1545"/>
                <a:gd name="T18" fmla="*/ 584 w 1664"/>
                <a:gd name="T19" fmla="*/ 780 h 1545"/>
                <a:gd name="T20" fmla="*/ 539 w 1664"/>
                <a:gd name="T21" fmla="*/ 712 h 1545"/>
                <a:gd name="T22" fmla="*/ 499 w 1664"/>
                <a:gd name="T23" fmla="*/ 598 h 1545"/>
                <a:gd name="T24" fmla="*/ 458 w 1664"/>
                <a:gd name="T25" fmla="*/ 539 h 1545"/>
                <a:gd name="T26" fmla="*/ 399 w 1664"/>
                <a:gd name="T27" fmla="*/ 564 h 1545"/>
                <a:gd name="T28" fmla="*/ 294 w 1664"/>
                <a:gd name="T29" fmla="*/ 594 h 1545"/>
                <a:gd name="T30" fmla="*/ 206 w 1664"/>
                <a:gd name="T31" fmla="*/ 570 h 1545"/>
                <a:gd name="T32" fmla="*/ 71 w 1664"/>
                <a:gd name="T33" fmla="*/ 700 h 1545"/>
                <a:gd name="T34" fmla="*/ 3 w 1664"/>
                <a:gd name="T35" fmla="*/ 648 h 1545"/>
                <a:gd name="T36" fmla="*/ 6 w 1664"/>
                <a:gd name="T37" fmla="*/ 598 h 1545"/>
                <a:gd name="T38" fmla="*/ 19 w 1664"/>
                <a:gd name="T39" fmla="*/ 539 h 1545"/>
                <a:gd name="T40" fmla="*/ 7 w 1664"/>
                <a:gd name="T41" fmla="*/ 478 h 1545"/>
                <a:gd name="T42" fmla="*/ 42 w 1664"/>
                <a:gd name="T43" fmla="*/ 392 h 1545"/>
                <a:gd name="T44" fmla="*/ 82 w 1664"/>
                <a:gd name="T45" fmla="*/ 358 h 1545"/>
                <a:gd name="T46" fmla="*/ 110 w 1664"/>
                <a:gd name="T47" fmla="*/ 332 h 1545"/>
                <a:gd name="T48" fmla="*/ 141 w 1664"/>
                <a:gd name="T49" fmla="*/ 286 h 1545"/>
                <a:gd name="T50" fmla="*/ 220 w 1664"/>
                <a:gd name="T51" fmla="*/ 301 h 1545"/>
                <a:gd name="T52" fmla="*/ 293 w 1664"/>
                <a:gd name="T53" fmla="*/ 289 h 1545"/>
                <a:gd name="T54" fmla="*/ 366 w 1664"/>
                <a:gd name="T55" fmla="*/ 260 h 1545"/>
                <a:gd name="T56" fmla="*/ 401 w 1664"/>
                <a:gd name="T57" fmla="*/ 171 h 1545"/>
                <a:gd name="T58" fmla="*/ 478 w 1664"/>
                <a:gd name="T59" fmla="*/ 99 h 1545"/>
                <a:gd name="T60" fmla="*/ 563 w 1664"/>
                <a:gd name="T61" fmla="*/ 98 h 1545"/>
                <a:gd name="T62" fmla="*/ 571 w 1664"/>
                <a:gd name="T63" fmla="*/ 142 h 1545"/>
                <a:gd name="T64" fmla="*/ 622 w 1664"/>
                <a:gd name="T65" fmla="*/ 202 h 1545"/>
                <a:gd name="T66" fmla="*/ 710 w 1664"/>
                <a:gd name="T67" fmla="*/ 210 h 1545"/>
                <a:gd name="T68" fmla="*/ 757 w 1664"/>
                <a:gd name="T69" fmla="*/ 145 h 1545"/>
                <a:gd name="T70" fmla="*/ 809 w 1664"/>
                <a:gd name="T71" fmla="*/ 100 h 1545"/>
                <a:gd name="T72" fmla="*/ 940 w 1664"/>
                <a:gd name="T73" fmla="*/ 113 h 1545"/>
                <a:gd name="T74" fmla="*/ 1040 w 1664"/>
                <a:gd name="T75" fmla="*/ 85 h 1545"/>
                <a:gd name="T76" fmla="*/ 1265 w 1664"/>
                <a:gd name="T77" fmla="*/ 11 h 1545"/>
                <a:gd name="T78" fmla="*/ 1263 w 1664"/>
                <a:gd name="T79" fmla="*/ 96 h 1545"/>
                <a:gd name="T80" fmla="*/ 1361 w 1664"/>
                <a:gd name="T81" fmla="*/ 161 h 1545"/>
                <a:gd name="T82" fmla="*/ 1526 w 1664"/>
                <a:gd name="T83" fmla="*/ 342 h 1545"/>
                <a:gd name="T84" fmla="*/ 1489 w 1664"/>
                <a:gd name="T85" fmla="*/ 494 h 1545"/>
                <a:gd name="T86" fmla="*/ 1587 w 1664"/>
                <a:gd name="T87" fmla="*/ 576 h 1545"/>
                <a:gd name="T88" fmla="*/ 1630 w 1664"/>
                <a:gd name="T89" fmla="*/ 626 h 1545"/>
                <a:gd name="T90" fmla="*/ 1651 w 1664"/>
                <a:gd name="T91" fmla="*/ 703 h 1545"/>
                <a:gd name="T92" fmla="*/ 1641 w 1664"/>
                <a:gd name="T93" fmla="*/ 776 h 1545"/>
                <a:gd name="T94" fmla="*/ 1591 w 1664"/>
                <a:gd name="T95" fmla="*/ 913 h 1545"/>
                <a:gd name="T96" fmla="*/ 1569 w 1664"/>
                <a:gd name="T97" fmla="*/ 1087 h 1545"/>
                <a:gd name="T98" fmla="*/ 1524 w 1664"/>
                <a:gd name="T99" fmla="*/ 1156 h 1545"/>
                <a:gd name="T100" fmla="*/ 1603 w 1664"/>
                <a:gd name="T101" fmla="*/ 1344 h 1545"/>
                <a:gd name="T102" fmla="*/ 1548 w 1664"/>
                <a:gd name="T103" fmla="*/ 1481 h 1545"/>
                <a:gd name="T104" fmla="*/ 1462 w 1664"/>
                <a:gd name="T105" fmla="*/ 1530 h 1545"/>
                <a:gd name="T106" fmla="*/ 1362 w 1664"/>
                <a:gd name="T107" fmla="*/ 1457 h 1545"/>
                <a:gd name="T108" fmla="*/ 1240 w 1664"/>
                <a:gd name="T109" fmla="*/ 1542 h 1545"/>
                <a:gd name="T110" fmla="*/ 1173 w 1664"/>
                <a:gd name="T111" fmla="*/ 1378 h 1545"/>
                <a:gd name="T112" fmla="*/ 1111 w 1664"/>
                <a:gd name="T113" fmla="*/ 1336 h 1545"/>
                <a:gd name="T114" fmla="*/ 1033 w 1664"/>
                <a:gd name="T115" fmla="*/ 1379 h 1545"/>
                <a:gd name="T116" fmla="*/ 964 w 1664"/>
                <a:gd name="T117" fmla="*/ 1344 h 1545"/>
                <a:gd name="T118" fmla="*/ 894 w 1664"/>
                <a:gd name="T119" fmla="*/ 1327 h 1545"/>
                <a:gd name="T120" fmla="*/ 829 w 1664"/>
                <a:gd name="T121" fmla="*/ 1354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64" h="1545">
                  <a:moveTo>
                    <a:pt x="829" y="1354"/>
                  </a:moveTo>
                  <a:lnTo>
                    <a:pt x="810" y="1353"/>
                  </a:lnTo>
                  <a:lnTo>
                    <a:pt x="752" y="1360"/>
                  </a:lnTo>
                  <a:lnTo>
                    <a:pt x="737" y="1356"/>
                  </a:lnTo>
                  <a:lnTo>
                    <a:pt x="722" y="1362"/>
                  </a:lnTo>
                  <a:lnTo>
                    <a:pt x="718" y="1352"/>
                  </a:lnTo>
                  <a:lnTo>
                    <a:pt x="725" y="1333"/>
                  </a:lnTo>
                  <a:lnTo>
                    <a:pt x="726" y="1323"/>
                  </a:lnTo>
                  <a:lnTo>
                    <a:pt x="716" y="1311"/>
                  </a:lnTo>
                  <a:lnTo>
                    <a:pt x="707" y="1305"/>
                  </a:lnTo>
                  <a:lnTo>
                    <a:pt x="694" y="1286"/>
                  </a:lnTo>
                  <a:lnTo>
                    <a:pt x="700" y="1263"/>
                  </a:lnTo>
                  <a:lnTo>
                    <a:pt x="734" y="1239"/>
                  </a:lnTo>
                  <a:lnTo>
                    <a:pt x="737" y="1227"/>
                  </a:lnTo>
                  <a:lnTo>
                    <a:pt x="738" y="1215"/>
                  </a:lnTo>
                  <a:lnTo>
                    <a:pt x="746" y="1205"/>
                  </a:lnTo>
                  <a:lnTo>
                    <a:pt x="754" y="1197"/>
                  </a:lnTo>
                  <a:lnTo>
                    <a:pt x="768" y="1181"/>
                  </a:lnTo>
                  <a:lnTo>
                    <a:pt x="765" y="1162"/>
                  </a:lnTo>
                  <a:lnTo>
                    <a:pt x="746" y="1152"/>
                  </a:lnTo>
                  <a:lnTo>
                    <a:pt x="737" y="1137"/>
                  </a:lnTo>
                  <a:lnTo>
                    <a:pt x="743" y="1121"/>
                  </a:lnTo>
                  <a:lnTo>
                    <a:pt x="730" y="1109"/>
                  </a:lnTo>
                  <a:lnTo>
                    <a:pt x="707" y="1102"/>
                  </a:lnTo>
                  <a:lnTo>
                    <a:pt x="694" y="1085"/>
                  </a:lnTo>
                  <a:lnTo>
                    <a:pt x="708" y="1074"/>
                  </a:lnTo>
                  <a:lnTo>
                    <a:pt x="728" y="1073"/>
                  </a:lnTo>
                  <a:lnTo>
                    <a:pt x="744" y="1061"/>
                  </a:lnTo>
                  <a:lnTo>
                    <a:pt x="745" y="1038"/>
                  </a:lnTo>
                  <a:lnTo>
                    <a:pt x="733" y="939"/>
                  </a:lnTo>
                  <a:lnTo>
                    <a:pt x="704" y="918"/>
                  </a:lnTo>
                  <a:lnTo>
                    <a:pt x="611" y="919"/>
                  </a:lnTo>
                  <a:lnTo>
                    <a:pt x="564" y="915"/>
                  </a:lnTo>
                  <a:lnTo>
                    <a:pt x="521" y="897"/>
                  </a:lnTo>
                  <a:lnTo>
                    <a:pt x="494" y="860"/>
                  </a:lnTo>
                  <a:lnTo>
                    <a:pt x="508" y="843"/>
                  </a:lnTo>
                  <a:lnTo>
                    <a:pt x="529" y="831"/>
                  </a:lnTo>
                  <a:lnTo>
                    <a:pt x="545" y="809"/>
                  </a:lnTo>
                  <a:lnTo>
                    <a:pt x="564" y="794"/>
                  </a:lnTo>
                  <a:lnTo>
                    <a:pt x="584" y="780"/>
                  </a:lnTo>
                  <a:lnTo>
                    <a:pt x="601" y="761"/>
                  </a:lnTo>
                  <a:lnTo>
                    <a:pt x="602" y="741"/>
                  </a:lnTo>
                  <a:lnTo>
                    <a:pt x="583" y="728"/>
                  </a:lnTo>
                  <a:lnTo>
                    <a:pt x="539" y="712"/>
                  </a:lnTo>
                  <a:lnTo>
                    <a:pt x="525" y="699"/>
                  </a:lnTo>
                  <a:lnTo>
                    <a:pt x="534" y="677"/>
                  </a:lnTo>
                  <a:lnTo>
                    <a:pt x="533" y="626"/>
                  </a:lnTo>
                  <a:lnTo>
                    <a:pt x="499" y="598"/>
                  </a:lnTo>
                  <a:lnTo>
                    <a:pt x="478" y="605"/>
                  </a:lnTo>
                  <a:lnTo>
                    <a:pt x="467" y="603"/>
                  </a:lnTo>
                  <a:lnTo>
                    <a:pt x="463" y="551"/>
                  </a:lnTo>
                  <a:lnTo>
                    <a:pt x="458" y="539"/>
                  </a:lnTo>
                  <a:lnTo>
                    <a:pt x="439" y="533"/>
                  </a:lnTo>
                  <a:lnTo>
                    <a:pt x="416" y="531"/>
                  </a:lnTo>
                  <a:lnTo>
                    <a:pt x="397" y="539"/>
                  </a:lnTo>
                  <a:lnTo>
                    <a:pt x="399" y="564"/>
                  </a:lnTo>
                  <a:lnTo>
                    <a:pt x="385" y="574"/>
                  </a:lnTo>
                  <a:lnTo>
                    <a:pt x="362" y="569"/>
                  </a:lnTo>
                  <a:lnTo>
                    <a:pt x="339" y="574"/>
                  </a:lnTo>
                  <a:lnTo>
                    <a:pt x="294" y="594"/>
                  </a:lnTo>
                  <a:lnTo>
                    <a:pt x="273" y="591"/>
                  </a:lnTo>
                  <a:lnTo>
                    <a:pt x="266" y="572"/>
                  </a:lnTo>
                  <a:lnTo>
                    <a:pt x="250" y="561"/>
                  </a:lnTo>
                  <a:lnTo>
                    <a:pt x="206" y="570"/>
                  </a:lnTo>
                  <a:lnTo>
                    <a:pt x="132" y="626"/>
                  </a:lnTo>
                  <a:lnTo>
                    <a:pt x="100" y="662"/>
                  </a:lnTo>
                  <a:lnTo>
                    <a:pt x="86" y="681"/>
                  </a:lnTo>
                  <a:lnTo>
                    <a:pt x="71" y="700"/>
                  </a:lnTo>
                  <a:lnTo>
                    <a:pt x="48" y="702"/>
                  </a:lnTo>
                  <a:lnTo>
                    <a:pt x="39" y="681"/>
                  </a:lnTo>
                  <a:lnTo>
                    <a:pt x="22" y="662"/>
                  </a:lnTo>
                  <a:lnTo>
                    <a:pt x="3" y="648"/>
                  </a:lnTo>
                  <a:lnTo>
                    <a:pt x="0" y="626"/>
                  </a:lnTo>
                  <a:lnTo>
                    <a:pt x="2" y="615"/>
                  </a:lnTo>
                  <a:lnTo>
                    <a:pt x="5" y="607"/>
                  </a:lnTo>
                  <a:lnTo>
                    <a:pt x="6" y="598"/>
                  </a:lnTo>
                  <a:lnTo>
                    <a:pt x="6" y="582"/>
                  </a:lnTo>
                  <a:lnTo>
                    <a:pt x="7" y="574"/>
                  </a:lnTo>
                  <a:lnTo>
                    <a:pt x="17" y="554"/>
                  </a:lnTo>
                  <a:lnTo>
                    <a:pt x="19" y="539"/>
                  </a:lnTo>
                  <a:lnTo>
                    <a:pt x="20" y="533"/>
                  </a:lnTo>
                  <a:lnTo>
                    <a:pt x="19" y="526"/>
                  </a:lnTo>
                  <a:lnTo>
                    <a:pt x="8" y="494"/>
                  </a:lnTo>
                  <a:lnTo>
                    <a:pt x="7" y="478"/>
                  </a:lnTo>
                  <a:lnTo>
                    <a:pt x="13" y="426"/>
                  </a:lnTo>
                  <a:lnTo>
                    <a:pt x="17" y="411"/>
                  </a:lnTo>
                  <a:lnTo>
                    <a:pt x="29" y="397"/>
                  </a:lnTo>
                  <a:lnTo>
                    <a:pt x="42" y="392"/>
                  </a:lnTo>
                  <a:lnTo>
                    <a:pt x="71" y="382"/>
                  </a:lnTo>
                  <a:lnTo>
                    <a:pt x="79" y="374"/>
                  </a:lnTo>
                  <a:lnTo>
                    <a:pt x="82" y="366"/>
                  </a:lnTo>
                  <a:lnTo>
                    <a:pt x="82" y="358"/>
                  </a:lnTo>
                  <a:lnTo>
                    <a:pt x="83" y="350"/>
                  </a:lnTo>
                  <a:lnTo>
                    <a:pt x="87" y="342"/>
                  </a:lnTo>
                  <a:lnTo>
                    <a:pt x="93" y="338"/>
                  </a:lnTo>
                  <a:lnTo>
                    <a:pt x="110" y="332"/>
                  </a:lnTo>
                  <a:lnTo>
                    <a:pt x="115" y="328"/>
                  </a:lnTo>
                  <a:lnTo>
                    <a:pt x="123" y="320"/>
                  </a:lnTo>
                  <a:lnTo>
                    <a:pt x="133" y="296"/>
                  </a:lnTo>
                  <a:lnTo>
                    <a:pt x="141" y="286"/>
                  </a:lnTo>
                  <a:lnTo>
                    <a:pt x="154" y="282"/>
                  </a:lnTo>
                  <a:lnTo>
                    <a:pt x="167" y="284"/>
                  </a:lnTo>
                  <a:lnTo>
                    <a:pt x="206" y="298"/>
                  </a:lnTo>
                  <a:lnTo>
                    <a:pt x="220" y="301"/>
                  </a:lnTo>
                  <a:lnTo>
                    <a:pt x="234" y="301"/>
                  </a:lnTo>
                  <a:lnTo>
                    <a:pt x="275" y="289"/>
                  </a:lnTo>
                  <a:lnTo>
                    <a:pt x="282" y="288"/>
                  </a:lnTo>
                  <a:lnTo>
                    <a:pt x="293" y="289"/>
                  </a:lnTo>
                  <a:lnTo>
                    <a:pt x="297" y="288"/>
                  </a:lnTo>
                  <a:lnTo>
                    <a:pt x="303" y="286"/>
                  </a:lnTo>
                  <a:lnTo>
                    <a:pt x="354" y="266"/>
                  </a:lnTo>
                  <a:lnTo>
                    <a:pt x="366" y="260"/>
                  </a:lnTo>
                  <a:lnTo>
                    <a:pt x="374" y="251"/>
                  </a:lnTo>
                  <a:lnTo>
                    <a:pt x="384" y="241"/>
                  </a:lnTo>
                  <a:lnTo>
                    <a:pt x="390" y="228"/>
                  </a:lnTo>
                  <a:lnTo>
                    <a:pt x="401" y="171"/>
                  </a:lnTo>
                  <a:lnTo>
                    <a:pt x="408" y="154"/>
                  </a:lnTo>
                  <a:lnTo>
                    <a:pt x="421" y="138"/>
                  </a:lnTo>
                  <a:lnTo>
                    <a:pt x="465" y="111"/>
                  </a:lnTo>
                  <a:lnTo>
                    <a:pt x="478" y="99"/>
                  </a:lnTo>
                  <a:lnTo>
                    <a:pt x="486" y="79"/>
                  </a:lnTo>
                  <a:lnTo>
                    <a:pt x="515" y="93"/>
                  </a:lnTo>
                  <a:lnTo>
                    <a:pt x="531" y="98"/>
                  </a:lnTo>
                  <a:lnTo>
                    <a:pt x="563" y="98"/>
                  </a:lnTo>
                  <a:lnTo>
                    <a:pt x="577" y="109"/>
                  </a:lnTo>
                  <a:lnTo>
                    <a:pt x="583" y="123"/>
                  </a:lnTo>
                  <a:lnTo>
                    <a:pt x="581" y="134"/>
                  </a:lnTo>
                  <a:lnTo>
                    <a:pt x="571" y="142"/>
                  </a:lnTo>
                  <a:lnTo>
                    <a:pt x="555" y="159"/>
                  </a:lnTo>
                  <a:lnTo>
                    <a:pt x="555" y="176"/>
                  </a:lnTo>
                  <a:lnTo>
                    <a:pt x="601" y="189"/>
                  </a:lnTo>
                  <a:lnTo>
                    <a:pt x="622" y="202"/>
                  </a:lnTo>
                  <a:lnTo>
                    <a:pt x="655" y="235"/>
                  </a:lnTo>
                  <a:lnTo>
                    <a:pt x="675" y="238"/>
                  </a:lnTo>
                  <a:lnTo>
                    <a:pt x="695" y="227"/>
                  </a:lnTo>
                  <a:lnTo>
                    <a:pt x="710" y="210"/>
                  </a:lnTo>
                  <a:lnTo>
                    <a:pt x="710" y="193"/>
                  </a:lnTo>
                  <a:lnTo>
                    <a:pt x="700" y="176"/>
                  </a:lnTo>
                  <a:lnTo>
                    <a:pt x="710" y="144"/>
                  </a:lnTo>
                  <a:lnTo>
                    <a:pt x="757" y="145"/>
                  </a:lnTo>
                  <a:lnTo>
                    <a:pt x="779" y="152"/>
                  </a:lnTo>
                  <a:lnTo>
                    <a:pt x="795" y="143"/>
                  </a:lnTo>
                  <a:lnTo>
                    <a:pt x="800" y="120"/>
                  </a:lnTo>
                  <a:lnTo>
                    <a:pt x="809" y="100"/>
                  </a:lnTo>
                  <a:lnTo>
                    <a:pt x="848" y="78"/>
                  </a:lnTo>
                  <a:lnTo>
                    <a:pt x="894" y="87"/>
                  </a:lnTo>
                  <a:lnTo>
                    <a:pt x="917" y="98"/>
                  </a:lnTo>
                  <a:lnTo>
                    <a:pt x="940" y="113"/>
                  </a:lnTo>
                  <a:lnTo>
                    <a:pt x="952" y="129"/>
                  </a:lnTo>
                  <a:lnTo>
                    <a:pt x="968" y="137"/>
                  </a:lnTo>
                  <a:lnTo>
                    <a:pt x="1019" y="116"/>
                  </a:lnTo>
                  <a:lnTo>
                    <a:pt x="1040" y="85"/>
                  </a:lnTo>
                  <a:lnTo>
                    <a:pt x="1082" y="81"/>
                  </a:lnTo>
                  <a:lnTo>
                    <a:pt x="1155" y="28"/>
                  </a:lnTo>
                  <a:lnTo>
                    <a:pt x="1243" y="0"/>
                  </a:lnTo>
                  <a:lnTo>
                    <a:pt x="1265" y="11"/>
                  </a:lnTo>
                  <a:lnTo>
                    <a:pt x="1264" y="34"/>
                  </a:lnTo>
                  <a:lnTo>
                    <a:pt x="1252" y="55"/>
                  </a:lnTo>
                  <a:lnTo>
                    <a:pt x="1249" y="76"/>
                  </a:lnTo>
                  <a:lnTo>
                    <a:pt x="1263" y="96"/>
                  </a:lnTo>
                  <a:lnTo>
                    <a:pt x="1282" y="110"/>
                  </a:lnTo>
                  <a:lnTo>
                    <a:pt x="1325" y="126"/>
                  </a:lnTo>
                  <a:lnTo>
                    <a:pt x="1346" y="140"/>
                  </a:lnTo>
                  <a:lnTo>
                    <a:pt x="1361" y="161"/>
                  </a:lnTo>
                  <a:lnTo>
                    <a:pt x="1404" y="176"/>
                  </a:lnTo>
                  <a:lnTo>
                    <a:pt x="1451" y="189"/>
                  </a:lnTo>
                  <a:lnTo>
                    <a:pt x="1514" y="256"/>
                  </a:lnTo>
                  <a:lnTo>
                    <a:pt x="1526" y="342"/>
                  </a:lnTo>
                  <a:lnTo>
                    <a:pt x="1514" y="391"/>
                  </a:lnTo>
                  <a:lnTo>
                    <a:pt x="1524" y="463"/>
                  </a:lnTo>
                  <a:lnTo>
                    <a:pt x="1515" y="488"/>
                  </a:lnTo>
                  <a:lnTo>
                    <a:pt x="1489" y="494"/>
                  </a:lnTo>
                  <a:lnTo>
                    <a:pt x="1476" y="510"/>
                  </a:lnTo>
                  <a:lnTo>
                    <a:pt x="1510" y="538"/>
                  </a:lnTo>
                  <a:lnTo>
                    <a:pt x="1559" y="545"/>
                  </a:lnTo>
                  <a:lnTo>
                    <a:pt x="1587" y="576"/>
                  </a:lnTo>
                  <a:lnTo>
                    <a:pt x="1597" y="582"/>
                  </a:lnTo>
                  <a:lnTo>
                    <a:pt x="1624" y="589"/>
                  </a:lnTo>
                  <a:lnTo>
                    <a:pt x="1636" y="586"/>
                  </a:lnTo>
                  <a:lnTo>
                    <a:pt x="1630" y="626"/>
                  </a:lnTo>
                  <a:lnTo>
                    <a:pt x="1609" y="663"/>
                  </a:lnTo>
                  <a:lnTo>
                    <a:pt x="1617" y="680"/>
                  </a:lnTo>
                  <a:lnTo>
                    <a:pt x="1636" y="689"/>
                  </a:lnTo>
                  <a:lnTo>
                    <a:pt x="1651" y="703"/>
                  </a:lnTo>
                  <a:lnTo>
                    <a:pt x="1664" y="718"/>
                  </a:lnTo>
                  <a:lnTo>
                    <a:pt x="1659" y="736"/>
                  </a:lnTo>
                  <a:lnTo>
                    <a:pt x="1656" y="757"/>
                  </a:lnTo>
                  <a:lnTo>
                    <a:pt x="1641" y="776"/>
                  </a:lnTo>
                  <a:lnTo>
                    <a:pt x="1617" y="786"/>
                  </a:lnTo>
                  <a:lnTo>
                    <a:pt x="1587" y="820"/>
                  </a:lnTo>
                  <a:lnTo>
                    <a:pt x="1575" y="867"/>
                  </a:lnTo>
                  <a:lnTo>
                    <a:pt x="1591" y="913"/>
                  </a:lnTo>
                  <a:lnTo>
                    <a:pt x="1567" y="995"/>
                  </a:lnTo>
                  <a:lnTo>
                    <a:pt x="1567" y="1043"/>
                  </a:lnTo>
                  <a:lnTo>
                    <a:pt x="1564" y="1066"/>
                  </a:lnTo>
                  <a:lnTo>
                    <a:pt x="1569" y="1087"/>
                  </a:lnTo>
                  <a:lnTo>
                    <a:pt x="1544" y="1123"/>
                  </a:lnTo>
                  <a:lnTo>
                    <a:pt x="1544" y="1133"/>
                  </a:lnTo>
                  <a:lnTo>
                    <a:pt x="1542" y="1143"/>
                  </a:lnTo>
                  <a:lnTo>
                    <a:pt x="1524" y="1156"/>
                  </a:lnTo>
                  <a:lnTo>
                    <a:pt x="1525" y="1244"/>
                  </a:lnTo>
                  <a:lnTo>
                    <a:pt x="1550" y="1281"/>
                  </a:lnTo>
                  <a:lnTo>
                    <a:pt x="1578" y="1311"/>
                  </a:lnTo>
                  <a:lnTo>
                    <a:pt x="1603" y="1344"/>
                  </a:lnTo>
                  <a:lnTo>
                    <a:pt x="1600" y="1381"/>
                  </a:lnTo>
                  <a:lnTo>
                    <a:pt x="1587" y="1417"/>
                  </a:lnTo>
                  <a:lnTo>
                    <a:pt x="1564" y="1444"/>
                  </a:lnTo>
                  <a:lnTo>
                    <a:pt x="1548" y="1481"/>
                  </a:lnTo>
                  <a:lnTo>
                    <a:pt x="1529" y="1515"/>
                  </a:lnTo>
                  <a:lnTo>
                    <a:pt x="1502" y="1542"/>
                  </a:lnTo>
                  <a:lnTo>
                    <a:pt x="1478" y="1545"/>
                  </a:lnTo>
                  <a:lnTo>
                    <a:pt x="1462" y="1530"/>
                  </a:lnTo>
                  <a:lnTo>
                    <a:pt x="1454" y="1516"/>
                  </a:lnTo>
                  <a:lnTo>
                    <a:pt x="1442" y="1504"/>
                  </a:lnTo>
                  <a:lnTo>
                    <a:pt x="1417" y="1472"/>
                  </a:lnTo>
                  <a:lnTo>
                    <a:pt x="1362" y="1457"/>
                  </a:lnTo>
                  <a:lnTo>
                    <a:pt x="1341" y="1449"/>
                  </a:lnTo>
                  <a:lnTo>
                    <a:pt x="1325" y="1465"/>
                  </a:lnTo>
                  <a:lnTo>
                    <a:pt x="1290" y="1514"/>
                  </a:lnTo>
                  <a:lnTo>
                    <a:pt x="1240" y="1542"/>
                  </a:lnTo>
                  <a:lnTo>
                    <a:pt x="1224" y="1482"/>
                  </a:lnTo>
                  <a:lnTo>
                    <a:pt x="1219" y="1409"/>
                  </a:lnTo>
                  <a:lnTo>
                    <a:pt x="1194" y="1394"/>
                  </a:lnTo>
                  <a:lnTo>
                    <a:pt x="1173" y="1378"/>
                  </a:lnTo>
                  <a:lnTo>
                    <a:pt x="1174" y="1362"/>
                  </a:lnTo>
                  <a:lnTo>
                    <a:pt x="1169" y="1349"/>
                  </a:lnTo>
                  <a:lnTo>
                    <a:pt x="1149" y="1331"/>
                  </a:lnTo>
                  <a:lnTo>
                    <a:pt x="1111" y="1336"/>
                  </a:lnTo>
                  <a:lnTo>
                    <a:pt x="1087" y="1379"/>
                  </a:lnTo>
                  <a:lnTo>
                    <a:pt x="1066" y="1389"/>
                  </a:lnTo>
                  <a:lnTo>
                    <a:pt x="1043" y="1380"/>
                  </a:lnTo>
                  <a:lnTo>
                    <a:pt x="1033" y="1379"/>
                  </a:lnTo>
                  <a:lnTo>
                    <a:pt x="1009" y="1366"/>
                  </a:lnTo>
                  <a:lnTo>
                    <a:pt x="987" y="1368"/>
                  </a:lnTo>
                  <a:lnTo>
                    <a:pt x="974" y="1360"/>
                  </a:lnTo>
                  <a:lnTo>
                    <a:pt x="964" y="1344"/>
                  </a:lnTo>
                  <a:lnTo>
                    <a:pt x="946" y="1352"/>
                  </a:lnTo>
                  <a:lnTo>
                    <a:pt x="927" y="1355"/>
                  </a:lnTo>
                  <a:lnTo>
                    <a:pt x="917" y="1335"/>
                  </a:lnTo>
                  <a:lnTo>
                    <a:pt x="894" y="1327"/>
                  </a:lnTo>
                  <a:lnTo>
                    <a:pt x="875" y="1353"/>
                  </a:lnTo>
                  <a:lnTo>
                    <a:pt x="861" y="1363"/>
                  </a:lnTo>
                  <a:lnTo>
                    <a:pt x="846" y="1356"/>
                  </a:lnTo>
                  <a:lnTo>
                    <a:pt x="829" y="1354"/>
                  </a:lnTo>
                  <a:close/>
                </a:path>
              </a:pathLst>
            </a:custGeom>
            <a:solidFill>
              <a:srgbClr val="E6E6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76"/>
            <p:cNvSpPr>
              <a:spLocks/>
            </p:cNvSpPr>
            <p:nvPr/>
          </p:nvSpPr>
          <p:spPr bwMode="auto">
            <a:xfrm>
              <a:off x="5881688" y="2951163"/>
              <a:ext cx="881063" cy="817563"/>
            </a:xfrm>
            <a:custGeom>
              <a:avLst/>
              <a:gdLst>
                <a:gd name="T0" fmla="*/ 737 w 1664"/>
                <a:gd name="T1" fmla="*/ 1356 h 1545"/>
                <a:gd name="T2" fmla="*/ 726 w 1664"/>
                <a:gd name="T3" fmla="*/ 1323 h 1545"/>
                <a:gd name="T4" fmla="*/ 700 w 1664"/>
                <a:gd name="T5" fmla="*/ 1263 h 1545"/>
                <a:gd name="T6" fmla="*/ 746 w 1664"/>
                <a:gd name="T7" fmla="*/ 1205 h 1545"/>
                <a:gd name="T8" fmla="*/ 746 w 1664"/>
                <a:gd name="T9" fmla="*/ 1152 h 1545"/>
                <a:gd name="T10" fmla="*/ 707 w 1664"/>
                <a:gd name="T11" fmla="*/ 1102 h 1545"/>
                <a:gd name="T12" fmla="*/ 744 w 1664"/>
                <a:gd name="T13" fmla="*/ 1061 h 1545"/>
                <a:gd name="T14" fmla="*/ 611 w 1664"/>
                <a:gd name="T15" fmla="*/ 919 h 1545"/>
                <a:gd name="T16" fmla="*/ 508 w 1664"/>
                <a:gd name="T17" fmla="*/ 843 h 1545"/>
                <a:gd name="T18" fmla="*/ 584 w 1664"/>
                <a:gd name="T19" fmla="*/ 780 h 1545"/>
                <a:gd name="T20" fmla="*/ 539 w 1664"/>
                <a:gd name="T21" fmla="*/ 712 h 1545"/>
                <a:gd name="T22" fmla="*/ 499 w 1664"/>
                <a:gd name="T23" fmla="*/ 598 h 1545"/>
                <a:gd name="T24" fmla="*/ 458 w 1664"/>
                <a:gd name="T25" fmla="*/ 539 h 1545"/>
                <a:gd name="T26" fmla="*/ 399 w 1664"/>
                <a:gd name="T27" fmla="*/ 564 h 1545"/>
                <a:gd name="T28" fmla="*/ 294 w 1664"/>
                <a:gd name="T29" fmla="*/ 594 h 1545"/>
                <a:gd name="T30" fmla="*/ 206 w 1664"/>
                <a:gd name="T31" fmla="*/ 570 h 1545"/>
                <a:gd name="T32" fmla="*/ 71 w 1664"/>
                <a:gd name="T33" fmla="*/ 700 h 1545"/>
                <a:gd name="T34" fmla="*/ 3 w 1664"/>
                <a:gd name="T35" fmla="*/ 648 h 1545"/>
                <a:gd name="T36" fmla="*/ 6 w 1664"/>
                <a:gd name="T37" fmla="*/ 598 h 1545"/>
                <a:gd name="T38" fmla="*/ 19 w 1664"/>
                <a:gd name="T39" fmla="*/ 539 h 1545"/>
                <a:gd name="T40" fmla="*/ 7 w 1664"/>
                <a:gd name="T41" fmla="*/ 478 h 1545"/>
                <a:gd name="T42" fmla="*/ 42 w 1664"/>
                <a:gd name="T43" fmla="*/ 392 h 1545"/>
                <a:gd name="T44" fmla="*/ 82 w 1664"/>
                <a:gd name="T45" fmla="*/ 358 h 1545"/>
                <a:gd name="T46" fmla="*/ 110 w 1664"/>
                <a:gd name="T47" fmla="*/ 332 h 1545"/>
                <a:gd name="T48" fmla="*/ 141 w 1664"/>
                <a:gd name="T49" fmla="*/ 286 h 1545"/>
                <a:gd name="T50" fmla="*/ 220 w 1664"/>
                <a:gd name="T51" fmla="*/ 301 h 1545"/>
                <a:gd name="T52" fmla="*/ 293 w 1664"/>
                <a:gd name="T53" fmla="*/ 289 h 1545"/>
                <a:gd name="T54" fmla="*/ 366 w 1664"/>
                <a:gd name="T55" fmla="*/ 260 h 1545"/>
                <a:gd name="T56" fmla="*/ 401 w 1664"/>
                <a:gd name="T57" fmla="*/ 171 h 1545"/>
                <a:gd name="T58" fmla="*/ 478 w 1664"/>
                <a:gd name="T59" fmla="*/ 99 h 1545"/>
                <a:gd name="T60" fmla="*/ 563 w 1664"/>
                <a:gd name="T61" fmla="*/ 98 h 1545"/>
                <a:gd name="T62" fmla="*/ 571 w 1664"/>
                <a:gd name="T63" fmla="*/ 142 h 1545"/>
                <a:gd name="T64" fmla="*/ 622 w 1664"/>
                <a:gd name="T65" fmla="*/ 202 h 1545"/>
                <a:gd name="T66" fmla="*/ 710 w 1664"/>
                <a:gd name="T67" fmla="*/ 210 h 1545"/>
                <a:gd name="T68" fmla="*/ 757 w 1664"/>
                <a:gd name="T69" fmla="*/ 145 h 1545"/>
                <a:gd name="T70" fmla="*/ 809 w 1664"/>
                <a:gd name="T71" fmla="*/ 100 h 1545"/>
                <a:gd name="T72" fmla="*/ 940 w 1664"/>
                <a:gd name="T73" fmla="*/ 113 h 1545"/>
                <a:gd name="T74" fmla="*/ 1040 w 1664"/>
                <a:gd name="T75" fmla="*/ 85 h 1545"/>
                <a:gd name="T76" fmla="*/ 1265 w 1664"/>
                <a:gd name="T77" fmla="*/ 11 h 1545"/>
                <a:gd name="T78" fmla="*/ 1263 w 1664"/>
                <a:gd name="T79" fmla="*/ 96 h 1545"/>
                <a:gd name="T80" fmla="*/ 1361 w 1664"/>
                <a:gd name="T81" fmla="*/ 161 h 1545"/>
                <a:gd name="T82" fmla="*/ 1526 w 1664"/>
                <a:gd name="T83" fmla="*/ 342 h 1545"/>
                <a:gd name="T84" fmla="*/ 1489 w 1664"/>
                <a:gd name="T85" fmla="*/ 494 h 1545"/>
                <a:gd name="T86" fmla="*/ 1587 w 1664"/>
                <a:gd name="T87" fmla="*/ 576 h 1545"/>
                <a:gd name="T88" fmla="*/ 1630 w 1664"/>
                <a:gd name="T89" fmla="*/ 626 h 1545"/>
                <a:gd name="T90" fmla="*/ 1651 w 1664"/>
                <a:gd name="T91" fmla="*/ 703 h 1545"/>
                <a:gd name="T92" fmla="*/ 1641 w 1664"/>
                <a:gd name="T93" fmla="*/ 776 h 1545"/>
                <a:gd name="T94" fmla="*/ 1591 w 1664"/>
                <a:gd name="T95" fmla="*/ 913 h 1545"/>
                <a:gd name="T96" fmla="*/ 1569 w 1664"/>
                <a:gd name="T97" fmla="*/ 1087 h 1545"/>
                <a:gd name="T98" fmla="*/ 1524 w 1664"/>
                <a:gd name="T99" fmla="*/ 1156 h 1545"/>
                <a:gd name="T100" fmla="*/ 1603 w 1664"/>
                <a:gd name="T101" fmla="*/ 1344 h 1545"/>
                <a:gd name="T102" fmla="*/ 1548 w 1664"/>
                <a:gd name="T103" fmla="*/ 1481 h 1545"/>
                <a:gd name="T104" fmla="*/ 1462 w 1664"/>
                <a:gd name="T105" fmla="*/ 1530 h 1545"/>
                <a:gd name="T106" fmla="*/ 1362 w 1664"/>
                <a:gd name="T107" fmla="*/ 1457 h 1545"/>
                <a:gd name="T108" fmla="*/ 1240 w 1664"/>
                <a:gd name="T109" fmla="*/ 1542 h 1545"/>
                <a:gd name="T110" fmla="*/ 1173 w 1664"/>
                <a:gd name="T111" fmla="*/ 1378 h 1545"/>
                <a:gd name="T112" fmla="*/ 1111 w 1664"/>
                <a:gd name="T113" fmla="*/ 1336 h 1545"/>
                <a:gd name="T114" fmla="*/ 1033 w 1664"/>
                <a:gd name="T115" fmla="*/ 1379 h 1545"/>
                <a:gd name="T116" fmla="*/ 964 w 1664"/>
                <a:gd name="T117" fmla="*/ 1344 h 1545"/>
                <a:gd name="T118" fmla="*/ 894 w 1664"/>
                <a:gd name="T119" fmla="*/ 1327 h 1545"/>
                <a:gd name="T120" fmla="*/ 829 w 1664"/>
                <a:gd name="T121" fmla="*/ 1354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64" h="1545">
                  <a:moveTo>
                    <a:pt x="829" y="1354"/>
                  </a:moveTo>
                  <a:lnTo>
                    <a:pt x="810" y="1353"/>
                  </a:lnTo>
                  <a:lnTo>
                    <a:pt x="752" y="1360"/>
                  </a:lnTo>
                  <a:lnTo>
                    <a:pt x="737" y="1356"/>
                  </a:lnTo>
                  <a:lnTo>
                    <a:pt x="722" y="1362"/>
                  </a:lnTo>
                  <a:lnTo>
                    <a:pt x="718" y="1352"/>
                  </a:lnTo>
                  <a:lnTo>
                    <a:pt x="725" y="1333"/>
                  </a:lnTo>
                  <a:lnTo>
                    <a:pt x="726" y="1323"/>
                  </a:lnTo>
                  <a:lnTo>
                    <a:pt x="716" y="1311"/>
                  </a:lnTo>
                  <a:lnTo>
                    <a:pt x="707" y="1305"/>
                  </a:lnTo>
                  <a:lnTo>
                    <a:pt x="694" y="1286"/>
                  </a:lnTo>
                  <a:lnTo>
                    <a:pt x="700" y="1263"/>
                  </a:lnTo>
                  <a:lnTo>
                    <a:pt x="734" y="1239"/>
                  </a:lnTo>
                  <a:lnTo>
                    <a:pt x="737" y="1227"/>
                  </a:lnTo>
                  <a:lnTo>
                    <a:pt x="738" y="1215"/>
                  </a:lnTo>
                  <a:lnTo>
                    <a:pt x="746" y="1205"/>
                  </a:lnTo>
                  <a:lnTo>
                    <a:pt x="754" y="1197"/>
                  </a:lnTo>
                  <a:lnTo>
                    <a:pt x="768" y="1181"/>
                  </a:lnTo>
                  <a:lnTo>
                    <a:pt x="765" y="1162"/>
                  </a:lnTo>
                  <a:lnTo>
                    <a:pt x="746" y="1152"/>
                  </a:lnTo>
                  <a:lnTo>
                    <a:pt x="737" y="1137"/>
                  </a:lnTo>
                  <a:lnTo>
                    <a:pt x="743" y="1121"/>
                  </a:lnTo>
                  <a:lnTo>
                    <a:pt x="730" y="1109"/>
                  </a:lnTo>
                  <a:lnTo>
                    <a:pt x="707" y="1102"/>
                  </a:lnTo>
                  <a:lnTo>
                    <a:pt x="694" y="1085"/>
                  </a:lnTo>
                  <a:lnTo>
                    <a:pt x="708" y="1074"/>
                  </a:lnTo>
                  <a:lnTo>
                    <a:pt x="728" y="1073"/>
                  </a:lnTo>
                  <a:lnTo>
                    <a:pt x="744" y="1061"/>
                  </a:lnTo>
                  <a:lnTo>
                    <a:pt x="745" y="1038"/>
                  </a:lnTo>
                  <a:lnTo>
                    <a:pt x="733" y="939"/>
                  </a:lnTo>
                  <a:lnTo>
                    <a:pt x="704" y="918"/>
                  </a:lnTo>
                  <a:lnTo>
                    <a:pt x="611" y="919"/>
                  </a:lnTo>
                  <a:lnTo>
                    <a:pt x="564" y="915"/>
                  </a:lnTo>
                  <a:lnTo>
                    <a:pt x="521" y="897"/>
                  </a:lnTo>
                  <a:lnTo>
                    <a:pt x="494" y="860"/>
                  </a:lnTo>
                  <a:lnTo>
                    <a:pt x="508" y="843"/>
                  </a:lnTo>
                  <a:lnTo>
                    <a:pt x="529" y="831"/>
                  </a:lnTo>
                  <a:lnTo>
                    <a:pt x="545" y="809"/>
                  </a:lnTo>
                  <a:lnTo>
                    <a:pt x="564" y="794"/>
                  </a:lnTo>
                  <a:lnTo>
                    <a:pt x="584" y="780"/>
                  </a:lnTo>
                  <a:lnTo>
                    <a:pt x="601" y="761"/>
                  </a:lnTo>
                  <a:lnTo>
                    <a:pt x="602" y="741"/>
                  </a:lnTo>
                  <a:lnTo>
                    <a:pt x="583" y="728"/>
                  </a:lnTo>
                  <a:lnTo>
                    <a:pt x="539" y="712"/>
                  </a:lnTo>
                  <a:lnTo>
                    <a:pt x="525" y="699"/>
                  </a:lnTo>
                  <a:lnTo>
                    <a:pt x="534" y="677"/>
                  </a:lnTo>
                  <a:lnTo>
                    <a:pt x="533" y="626"/>
                  </a:lnTo>
                  <a:lnTo>
                    <a:pt x="499" y="598"/>
                  </a:lnTo>
                  <a:lnTo>
                    <a:pt x="478" y="605"/>
                  </a:lnTo>
                  <a:lnTo>
                    <a:pt x="467" y="603"/>
                  </a:lnTo>
                  <a:lnTo>
                    <a:pt x="463" y="551"/>
                  </a:lnTo>
                  <a:lnTo>
                    <a:pt x="458" y="539"/>
                  </a:lnTo>
                  <a:lnTo>
                    <a:pt x="439" y="533"/>
                  </a:lnTo>
                  <a:lnTo>
                    <a:pt x="416" y="531"/>
                  </a:lnTo>
                  <a:lnTo>
                    <a:pt x="397" y="539"/>
                  </a:lnTo>
                  <a:lnTo>
                    <a:pt x="399" y="564"/>
                  </a:lnTo>
                  <a:lnTo>
                    <a:pt x="385" y="574"/>
                  </a:lnTo>
                  <a:lnTo>
                    <a:pt x="362" y="569"/>
                  </a:lnTo>
                  <a:lnTo>
                    <a:pt x="339" y="574"/>
                  </a:lnTo>
                  <a:lnTo>
                    <a:pt x="294" y="594"/>
                  </a:lnTo>
                  <a:lnTo>
                    <a:pt x="273" y="591"/>
                  </a:lnTo>
                  <a:lnTo>
                    <a:pt x="266" y="572"/>
                  </a:lnTo>
                  <a:lnTo>
                    <a:pt x="250" y="561"/>
                  </a:lnTo>
                  <a:lnTo>
                    <a:pt x="206" y="570"/>
                  </a:lnTo>
                  <a:lnTo>
                    <a:pt x="132" y="626"/>
                  </a:lnTo>
                  <a:lnTo>
                    <a:pt x="100" y="662"/>
                  </a:lnTo>
                  <a:lnTo>
                    <a:pt x="86" y="681"/>
                  </a:lnTo>
                  <a:lnTo>
                    <a:pt x="71" y="700"/>
                  </a:lnTo>
                  <a:lnTo>
                    <a:pt x="48" y="702"/>
                  </a:lnTo>
                  <a:lnTo>
                    <a:pt x="39" y="681"/>
                  </a:lnTo>
                  <a:lnTo>
                    <a:pt x="22" y="662"/>
                  </a:lnTo>
                  <a:lnTo>
                    <a:pt x="3" y="648"/>
                  </a:lnTo>
                  <a:lnTo>
                    <a:pt x="0" y="626"/>
                  </a:lnTo>
                  <a:lnTo>
                    <a:pt x="2" y="615"/>
                  </a:lnTo>
                  <a:lnTo>
                    <a:pt x="5" y="607"/>
                  </a:lnTo>
                  <a:lnTo>
                    <a:pt x="6" y="598"/>
                  </a:lnTo>
                  <a:lnTo>
                    <a:pt x="6" y="582"/>
                  </a:lnTo>
                  <a:lnTo>
                    <a:pt x="7" y="574"/>
                  </a:lnTo>
                  <a:lnTo>
                    <a:pt x="17" y="554"/>
                  </a:lnTo>
                  <a:lnTo>
                    <a:pt x="19" y="539"/>
                  </a:lnTo>
                  <a:lnTo>
                    <a:pt x="20" y="533"/>
                  </a:lnTo>
                  <a:lnTo>
                    <a:pt x="19" y="526"/>
                  </a:lnTo>
                  <a:lnTo>
                    <a:pt x="8" y="494"/>
                  </a:lnTo>
                  <a:lnTo>
                    <a:pt x="7" y="478"/>
                  </a:lnTo>
                  <a:lnTo>
                    <a:pt x="13" y="426"/>
                  </a:lnTo>
                  <a:lnTo>
                    <a:pt x="17" y="411"/>
                  </a:lnTo>
                  <a:lnTo>
                    <a:pt x="29" y="397"/>
                  </a:lnTo>
                  <a:lnTo>
                    <a:pt x="42" y="392"/>
                  </a:lnTo>
                  <a:lnTo>
                    <a:pt x="71" y="382"/>
                  </a:lnTo>
                  <a:lnTo>
                    <a:pt x="79" y="374"/>
                  </a:lnTo>
                  <a:lnTo>
                    <a:pt x="82" y="366"/>
                  </a:lnTo>
                  <a:lnTo>
                    <a:pt x="82" y="358"/>
                  </a:lnTo>
                  <a:lnTo>
                    <a:pt x="83" y="350"/>
                  </a:lnTo>
                  <a:lnTo>
                    <a:pt x="87" y="342"/>
                  </a:lnTo>
                  <a:lnTo>
                    <a:pt x="93" y="338"/>
                  </a:lnTo>
                  <a:lnTo>
                    <a:pt x="110" y="332"/>
                  </a:lnTo>
                  <a:lnTo>
                    <a:pt x="115" y="328"/>
                  </a:lnTo>
                  <a:lnTo>
                    <a:pt x="123" y="320"/>
                  </a:lnTo>
                  <a:lnTo>
                    <a:pt x="133" y="296"/>
                  </a:lnTo>
                  <a:lnTo>
                    <a:pt x="141" y="286"/>
                  </a:lnTo>
                  <a:lnTo>
                    <a:pt x="154" y="282"/>
                  </a:lnTo>
                  <a:lnTo>
                    <a:pt x="167" y="284"/>
                  </a:lnTo>
                  <a:lnTo>
                    <a:pt x="206" y="298"/>
                  </a:lnTo>
                  <a:lnTo>
                    <a:pt x="220" y="301"/>
                  </a:lnTo>
                  <a:lnTo>
                    <a:pt x="234" y="301"/>
                  </a:lnTo>
                  <a:lnTo>
                    <a:pt x="275" y="289"/>
                  </a:lnTo>
                  <a:lnTo>
                    <a:pt x="282" y="288"/>
                  </a:lnTo>
                  <a:lnTo>
                    <a:pt x="293" y="289"/>
                  </a:lnTo>
                  <a:lnTo>
                    <a:pt x="297" y="288"/>
                  </a:lnTo>
                  <a:lnTo>
                    <a:pt x="303" y="286"/>
                  </a:lnTo>
                  <a:lnTo>
                    <a:pt x="354" y="266"/>
                  </a:lnTo>
                  <a:lnTo>
                    <a:pt x="366" y="260"/>
                  </a:lnTo>
                  <a:lnTo>
                    <a:pt x="374" y="251"/>
                  </a:lnTo>
                  <a:lnTo>
                    <a:pt x="384" y="241"/>
                  </a:lnTo>
                  <a:lnTo>
                    <a:pt x="390" y="228"/>
                  </a:lnTo>
                  <a:lnTo>
                    <a:pt x="401" y="171"/>
                  </a:lnTo>
                  <a:lnTo>
                    <a:pt x="408" y="154"/>
                  </a:lnTo>
                  <a:lnTo>
                    <a:pt x="421" y="138"/>
                  </a:lnTo>
                  <a:lnTo>
                    <a:pt x="465" y="111"/>
                  </a:lnTo>
                  <a:lnTo>
                    <a:pt x="478" y="99"/>
                  </a:lnTo>
                  <a:lnTo>
                    <a:pt x="486" y="79"/>
                  </a:lnTo>
                  <a:lnTo>
                    <a:pt x="515" y="93"/>
                  </a:lnTo>
                  <a:lnTo>
                    <a:pt x="531" y="98"/>
                  </a:lnTo>
                  <a:lnTo>
                    <a:pt x="563" y="98"/>
                  </a:lnTo>
                  <a:lnTo>
                    <a:pt x="577" y="109"/>
                  </a:lnTo>
                  <a:lnTo>
                    <a:pt x="583" y="123"/>
                  </a:lnTo>
                  <a:lnTo>
                    <a:pt x="581" y="134"/>
                  </a:lnTo>
                  <a:lnTo>
                    <a:pt x="571" y="142"/>
                  </a:lnTo>
                  <a:lnTo>
                    <a:pt x="555" y="159"/>
                  </a:lnTo>
                  <a:lnTo>
                    <a:pt x="555" y="176"/>
                  </a:lnTo>
                  <a:lnTo>
                    <a:pt x="601" y="189"/>
                  </a:lnTo>
                  <a:lnTo>
                    <a:pt x="622" y="202"/>
                  </a:lnTo>
                  <a:lnTo>
                    <a:pt x="655" y="235"/>
                  </a:lnTo>
                  <a:lnTo>
                    <a:pt x="675" y="238"/>
                  </a:lnTo>
                  <a:lnTo>
                    <a:pt x="695" y="227"/>
                  </a:lnTo>
                  <a:lnTo>
                    <a:pt x="710" y="210"/>
                  </a:lnTo>
                  <a:lnTo>
                    <a:pt x="710" y="193"/>
                  </a:lnTo>
                  <a:lnTo>
                    <a:pt x="700" y="176"/>
                  </a:lnTo>
                  <a:lnTo>
                    <a:pt x="710" y="144"/>
                  </a:lnTo>
                  <a:lnTo>
                    <a:pt x="757" y="145"/>
                  </a:lnTo>
                  <a:lnTo>
                    <a:pt x="779" y="152"/>
                  </a:lnTo>
                  <a:lnTo>
                    <a:pt x="795" y="143"/>
                  </a:lnTo>
                  <a:lnTo>
                    <a:pt x="800" y="120"/>
                  </a:lnTo>
                  <a:lnTo>
                    <a:pt x="809" y="100"/>
                  </a:lnTo>
                  <a:lnTo>
                    <a:pt x="848" y="78"/>
                  </a:lnTo>
                  <a:lnTo>
                    <a:pt x="894" y="87"/>
                  </a:lnTo>
                  <a:lnTo>
                    <a:pt x="917" y="98"/>
                  </a:lnTo>
                  <a:lnTo>
                    <a:pt x="940" y="113"/>
                  </a:lnTo>
                  <a:lnTo>
                    <a:pt x="952" y="129"/>
                  </a:lnTo>
                  <a:lnTo>
                    <a:pt x="968" y="137"/>
                  </a:lnTo>
                  <a:lnTo>
                    <a:pt x="1019" y="116"/>
                  </a:lnTo>
                  <a:lnTo>
                    <a:pt x="1040" y="85"/>
                  </a:lnTo>
                  <a:lnTo>
                    <a:pt x="1082" y="81"/>
                  </a:lnTo>
                  <a:lnTo>
                    <a:pt x="1155" y="28"/>
                  </a:lnTo>
                  <a:lnTo>
                    <a:pt x="1243" y="0"/>
                  </a:lnTo>
                  <a:lnTo>
                    <a:pt x="1265" y="11"/>
                  </a:lnTo>
                  <a:lnTo>
                    <a:pt x="1264" y="34"/>
                  </a:lnTo>
                  <a:lnTo>
                    <a:pt x="1252" y="55"/>
                  </a:lnTo>
                  <a:lnTo>
                    <a:pt x="1249" y="76"/>
                  </a:lnTo>
                  <a:lnTo>
                    <a:pt x="1263" y="96"/>
                  </a:lnTo>
                  <a:lnTo>
                    <a:pt x="1282" y="110"/>
                  </a:lnTo>
                  <a:lnTo>
                    <a:pt x="1325" y="126"/>
                  </a:lnTo>
                  <a:lnTo>
                    <a:pt x="1346" y="140"/>
                  </a:lnTo>
                  <a:lnTo>
                    <a:pt x="1361" y="161"/>
                  </a:lnTo>
                  <a:lnTo>
                    <a:pt x="1404" y="176"/>
                  </a:lnTo>
                  <a:lnTo>
                    <a:pt x="1451" y="189"/>
                  </a:lnTo>
                  <a:lnTo>
                    <a:pt x="1514" y="256"/>
                  </a:lnTo>
                  <a:lnTo>
                    <a:pt x="1526" y="342"/>
                  </a:lnTo>
                  <a:lnTo>
                    <a:pt x="1514" y="391"/>
                  </a:lnTo>
                  <a:lnTo>
                    <a:pt x="1524" y="463"/>
                  </a:lnTo>
                  <a:lnTo>
                    <a:pt x="1515" y="488"/>
                  </a:lnTo>
                  <a:lnTo>
                    <a:pt x="1489" y="494"/>
                  </a:lnTo>
                  <a:lnTo>
                    <a:pt x="1476" y="510"/>
                  </a:lnTo>
                  <a:lnTo>
                    <a:pt x="1510" y="538"/>
                  </a:lnTo>
                  <a:lnTo>
                    <a:pt x="1559" y="545"/>
                  </a:lnTo>
                  <a:lnTo>
                    <a:pt x="1587" y="576"/>
                  </a:lnTo>
                  <a:lnTo>
                    <a:pt x="1597" y="582"/>
                  </a:lnTo>
                  <a:lnTo>
                    <a:pt x="1624" y="589"/>
                  </a:lnTo>
                  <a:lnTo>
                    <a:pt x="1636" y="586"/>
                  </a:lnTo>
                  <a:lnTo>
                    <a:pt x="1630" y="626"/>
                  </a:lnTo>
                  <a:lnTo>
                    <a:pt x="1609" y="663"/>
                  </a:lnTo>
                  <a:lnTo>
                    <a:pt x="1617" y="680"/>
                  </a:lnTo>
                  <a:lnTo>
                    <a:pt x="1636" y="689"/>
                  </a:lnTo>
                  <a:lnTo>
                    <a:pt x="1651" y="703"/>
                  </a:lnTo>
                  <a:lnTo>
                    <a:pt x="1664" y="718"/>
                  </a:lnTo>
                  <a:lnTo>
                    <a:pt x="1659" y="736"/>
                  </a:lnTo>
                  <a:lnTo>
                    <a:pt x="1656" y="757"/>
                  </a:lnTo>
                  <a:lnTo>
                    <a:pt x="1641" y="776"/>
                  </a:lnTo>
                  <a:lnTo>
                    <a:pt x="1617" y="786"/>
                  </a:lnTo>
                  <a:lnTo>
                    <a:pt x="1587" y="820"/>
                  </a:lnTo>
                  <a:lnTo>
                    <a:pt x="1575" y="867"/>
                  </a:lnTo>
                  <a:lnTo>
                    <a:pt x="1591" y="913"/>
                  </a:lnTo>
                  <a:lnTo>
                    <a:pt x="1567" y="995"/>
                  </a:lnTo>
                  <a:lnTo>
                    <a:pt x="1567" y="1043"/>
                  </a:lnTo>
                  <a:lnTo>
                    <a:pt x="1564" y="1066"/>
                  </a:lnTo>
                  <a:lnTo>
                    <a:pt x="1569" y="1087"/>
                  </a:lnTo>
                  <a:lnTo>
                    <a:pt x="1544" y="1123"/>
                  </a:lnTo>
                  <a:lnTo>
                    <a:pt x="1544" y="1133"/>
                  </a:lnTo>
                  <a:lnTo>
                    <a:pt x="1542" y="1143"/>
                  </a:lnTo>
                  <a:lnTo>
                    <a:pt x="1524" y="1156"/>
                  </a:lnTo>
                  <a:lnTo>
                    <a:pt x="1525" y="1244"/>
                  </a:lnTo>
                  <a:lnTo>
                    <a:pt x="1550" y="1281"/>
                  </a:lnTo>
                  <a:lnTo>
                    <a:pt x="1578" y="1311"/>
                  </a:lnTo>
                  <a:lnTo>
                    <a:pt x="1603" y="1344"/>
                  </a:lnTo>
                  <a:lnTo>
                    <a:pt x="1600" y="1381"/>
                  </a:lnTo>
                  <a:lnTo>
                    <a:pt x="1587" y="1417"/>
                  </a:lnTo>
                  <a:lnTo>
                    <a:pt x="1564" y="1444"/>
                  </a:lnTo>
                  <a:lnTo>
                    <a:pt x="1548" y="1481"/>
                  </a:lnTo>
                  <a:lnTo>
                    <a:pt x="1529" y="1515"/>
                  </a:lnTo>
                  <a:lnTo>
                    <a:pt x="1502" y="1542"/>
                  </a:lnTo>
                  <a:lnTo>
                    <a:pt x="1478" y="1545"/>
                  </a:lnTo>
                  <a:lnTo>
                    <a:pt x="1462" y="1530"/>
                  </a:lnTo>
                  <a:lnTo>
                    <a:pt x="1454" y="1516"/>
                  </a:lnTo>
                  <a:lnTo>
                    <a:pt x="1442" y="1504"/>
                  </a:lnTo>
                  <a:lnTo>
                    <a:pt x="1417" y="1472"/>
                  </a:lnTo>
                  <a:lnTo>
                    <a:pt x="1362" y="1457"/>
                  </a:lnTo>
                  <a:lnTo>
                    <a:pt x="1341" y="1449"/>
                  </a:lnTo>
                  <a:lnTo>
                    <a:pt x="1325" y="1465"/>
                  </a:lnTo>
                  <a:lnTo>
                    <a:pt x="1290" y="1514"/>
                  </a:lnTo>
                  <a:lnTo>
                    <a:pt x="1240" y="1542"/>
                  </a:lnTo>
                  <a:lnTo>
                    <a:pt x="1224" y="1482"/>
                  </a:lnTo>
                  <a:lnTo>
                    <a:pt x="1219" y="1409"/>
                  </a:lnTo>
                  <a:lnTo>
                    <a:pt x="1194" y="1394"/>
                  </a:lnTo>
                  <a:lnTo>
                    <a:pt x="1173" y="1378"/>
                  </a:lnTo>
                  <a:lnTo>
                    <a:pt x="1174" y="1362"/>
                  </a:lnTo>
                  <a:lnTo>
                    <a:pt x="1169" y="1349"/>
                  </a:lnTo>
                  <a:lnTo>
                    <a:pt x="1149" y="1331"/>
                  </a:lnTo>
                  <a:lnTo>
                    <a:pt x="1111" y="1336"/>
                  </a:lnTo>
                  <a:lnTo>
                    <a:pt x="1087" y="1379"/>
                  </a:lnTo>
                  <a:lnTo>
                    <a:pt x="1066" y="1389"/>
                  </a:lnTo>
                  <a:lnTo>
                    <a:pt x="1043" y="1380"/>
                  </a:lnTo>
                  <a:lnTo>
                    <a:pt x="1033" y="1379"/>
                  </a:lnTo>
                  <a:lnTo>
                    <a:pt x="1009" y="1366"/>
                  </a:lnTo>
                  <a:lnTo>
                    <a:pt x="987" y="1368"/>
                  </a:lnTo>
                  <a:lnTo>
                    <a:pt x="974" y="1360"/>
                  </a:lnTo>
                  <a:lnTo>
                    <a:pt x="964" y="1344"/>
                  </a:lnTo>
                  <a:lnTo>
                    <a:pt x="946" y="1352"/>
                  </a:lnTo>
                  <a:lnTo>
                    <a:pt x="927" y="1355"/>
                  </a:lnTo>
                  <a:lnTo>
                    <a:pt x="917" y="1335"/>
                  </a:lnTo>
                  <a:lnTo>
                    <a:pt x="894" y="1327"/>
                  </a:lnTo>
                  <a:lnTo>
                    <a:pt x="875" y="1353"/>
                  </a:lnTo>
                  <a:lnTo>
                    <a:pt x="861" y="1363"/>
                  </a:lnTo>
                  <a:lnTo>
                    <a:pt x="846" y="1356"/>
                  </a:lnTo>
                  <a:lnTo>
                    <a:pt x="829" y="1354"/>
                  </a:lnTo>
                  <a:close/>
                </a:path>
              </a:pathLst>
            </a:custGeom>
            <a:noFill/>
            <a:ln w="6">
              <a:solidFill>
                <a:srgbClr val="6C6D7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Freeform 77"/>
            <p:cNvSpPr>
              <a:spLocks/>
            </p:cNvSpPr>
            <p:nvPr/>
          </p:nvSpPr>
          <p:spPr bwMode="auto">
            <a:xfrm>
              <a:off x="5637213" y="3854451"/>
              <a:ext cx="828675" cy="723900"/>
            </a:xfrm>
            <a:custGeom>
              <a:avLst/>
              <a:gdLst>
                <a:gd name="T0" fmla="*/ 1429 w 1565"/>
                <a:gd name="T1" fmla="*/ 477 h 1368"/>
                <a:gd name="T2" fmla="*/ 1475 w 1565"/>
                <a:gd name="T3" fmla="*/ 587 h 1368"/>
                <a:gd name="T4" fmla="*/ 1499 w 1565"/>
                <a:gd name="T5" fmla="*/ 777 h 1368"/>
                <a:gd name="T6" fmla="*/ 1565 w 1565"/>
                <a:gd name="T7" fmla="*/ 820 h 1368"/>
                <a:gd name="T8" fmla="*/ 1533 w 1565"/>
                <a:gd name="T9" fmla="*/ 928 h 1368"/>
                <a:gd name="T10" fmla="*/ 1414 w 1565"/>
                <a:gd name="T11" fmla="*/ 1067 h 1368"/>
                <a:gd name="T12" fmla="*/ 1326 w 1565"/>
                <a:gd name="T13" fmla="*/ 1030 h 1368"/>
                <a:gd name="T14" fmla="*/ 1233 w 1565"/>
                <a:gd name="T15" fmla="*/ 1037 h 1368"/>
                <a:gd name="T16" fmla="*/ 1136 w 1565"/>
                <a:gd name="T17" fmla="*/ 1129 h 1368"/>
                <a:gd name="T18" fmla="*/ 1018 w 1565"/>
                <a:gd name="T19" fmla="*/ 1206 h 1368"/>
                <a:gd name="T20" fmla="*/ 1001 w 1565"/>
                <a:gd name="T21" fmla="*/ 1175 h 1368"/>
                <a:gd name="T22" fmla="*/ 920 w 1565"/>
                <a:gd name="T23" fmla="*/ 1255 h 1368"/>
                <a:gd name="T24" fmla="*/ 857 w 1565"/>
                <a:gd name="T25" fmla="*/ 1368 h 1368"/>
                <a:gd name="T26" fmla="*/ 821 w 1565"/>
                <a:gd name="T27" fmla="*/ 1355 h 1368"/>
                <a:gd name="T28" fmla="*/ 807 w 1565"/>
                <a:gd name="T29" fmla="*/ 1205 h 1368"/>
                <a:gd name="T30" fmla="*/ 828 w 1565"/>
                <a:gd name="T31" fmla="*/ 1104 h 1368"/>
                <a:gd name="T32" fmla="*/ 834 w 1565"/>
                <a:gd name="T33" fmla="*/ 1050 h 1368"/>
                <a:gd name="T34" fmla="*/ 846 w 1565"/>
                <a:gd name="T35" fmla="*/ 972 h 1368"/>
                <a:gd name="T36" fmla="*/ 818 w 1565"/>
                <a:gd name="T37" fmla="*/ 935 h 1368"/>
                <a:gd name="T38" fmla="*/ 791 w 1565"/>
                <a:gd name="T39" fmla="*/ 904 h 1368"/>
                <a:gd name="T40" fmla="*/ 711 w 1565"/>
                <a:gd name="T41" fmla="*/ 910 h 1368"/>
                <a:gd name="T42" fmla="*/ 671 w 1565"/>
                <a:gd name="T43" fmla="*/ 839 h 1368"/>
                <a:gd name="T44" fmla="*/ 602 w 1565"/>
                <a:gd name="T45" fmla="*/ 822 h 1368"/>
                <a:gd name="T46" fmla="*/ 554 w 1565"/>
                <a:gd name="T47" fmla="*/ 793 h 1368"/>
                <a:gd name="T48" fmla="*/ 468 w 1565"/>
                <a:gd name="T49" fmla="*/ 792 h 1368"/>
                <a:gd name="T50" fmla="*/ 454 w 1565"/>
                <a:gd name="T51" fmla="*/ 733 h 1368"/>
                <a:gd name="T52" fmla="*/ 381 w 1565"/>
                <a:gd name="T53" fmla="*/ 681 h 1368"/>
                <a:gd name="T54" fmla="*/ 286 w 1565"/>
                <a:gd name="T55" fmla="*/ 609 h 1368"/>
                <a:gd name="T56" fmla="*/ 191 w 1565"/>
                <a:gd name="T57" fmla="*/ 568 h 1368"/>
                <a:gd name="T58" fmla="*/ 183 w 1565"/>
                <a:gd name="T59" fmla="*/ 475 h 1368"/>
                <a:gd name="T60" fmla="*/ 178 w 1565"/>
                <a:gd name="T61" fmla="*/ 445 h 1368"/>
                <a:gd name="T62" fmla="*/ 103 w 1565"/>
                <a:gd name="T63" fmla="*/ 458 h 1368"/>
                <a:gd name="T64" fmla="*/ 69 w 1565"/>
                <a:gd name="T65" fmla="*/ 352 h 1368"/>
                <a:gd name="T66" fmla="*/ 18 w 1565"/>
                <a:gd name="T67" fmla="*/ 298 h 1368"/>
                <a:gd name="T68" fmla="*/ 102 w 1565"/>
                <a:gd name="T69" fmla="*/ 130 h 1368"/>
                <a:gd name="T70" fmla="*/ 282 w 1565"/>
                <a:gd name="T71" fmla="*/ 207 h 1368"/>
                <a:gd name="T72" fmla="*/ 468 w 1565"/>
                <a:gd name="T73" fmla="*/ 207 h 1368"/>
                <a:gd name="T74" fmla="*/ 536 w 1565"/>
                <a:gd name="T75" fmla="*/ 6 h 1368"/>
                <a:gd name="T76" fmla="*/ 601 w 1565"/>
                <a:gd name="T77" fmla="*/ 21 h 1368"/>
                <a:gd name="T78" fmla="*/ 647 w 1565"/>
                <a:gd name="T79" fmla="*/ 63 h 1368"/>
                <a:gd name="T80" fmla="*/ 659 w 1565"/>
                <a:gd name="T81" fmla="*/ 103 h 1368"/>
                <a:gd name="T82" fmla="*/ 676 w 1565"/>
                <a:gd name="T83" fmla="*/ 162 h 1368"/>
                <a:gd name="T84" fmla="*/ 764 w 1565"/>
                <a:gd name="T85" fmla="*/ 247 h 1368"/>
                <a:gd name="T86" fmla="*/ 819 w 1565"/>
                <a:gd name="T87" fmla="*/ 318 h 1368"/>
                <a:gd name="T88" fmla="*/ 845 w 1565"/>
                <a:gd name="T89" fmla="*/ 303 h 1368"/>
                <a:gd name="T90" fmla="*/ 871 w 1565"/>
                <a:gd name="T91" fmla="*/ 276 h 1368"/>
                <a:gd name="T92" fmla="*/ 910 w 1565"/>
                <a:gd name="T93" fmla="*/ 231 h 1368"/>
                <a:gd name="T94" fmla="*/ 1002 w 1565"/>
                <a:gd name="T95" fmla="*/ 204 h 1368"/>
                <a:gd name="T96" fmla="*/ 1016 w 1565"/>
                <a:gd name="T97" fmla="*/ 317 h 1368"/>
                <a:gd name="T98" fmla="*/ 992 w 1565"/>
                <a:gd name="T99" fmla="*/ 485 h 1368"/>
                <a:gd name="T100" fmla="*/ 1003 w 1565"/>
                <a:gd name="T101" fmla="*/ 531 h 1368"/>
                <a:gd name="T102" fmla="*/ 1041 w 1565"/>
                <a:gd name="T103" fmla="*/ 502 h 1368"/>
                <a:gd name="T104" fmla="*/ 1327 w 1565"/>
                <a:gd name="T105" fmla="*/ 448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5" h="1368">
                  <a:moveTo>
                    <a:pt x="1415" y="439"/>
                  </a:moveTo>
                  <a:lnTo>
                    <a:pt x="1425" y="440"/>
                  </a:lnTo>
                  <a:lnTo>
                    <a:pt x="1433" y="441"/>
                  </a:lnTo>
                  <a:lnTo>
                    <a:pt x="1429" y="477"/>
                  </a:lnTo>
                  <a:lnTo>
                    <a:pt x="1432" y="510"/>
                  </a:lnTo>
                  <a:lnTo>
                    <a:pt x="1439" y="542"/>
                  </a:lnTo>
                  <a:lnTo>
                    <a:pt x="1458" y="568"/>
                  </a:lnTo>
                  <a:lnTo>
                    <a:pt x="1475" y="587"/>
                  </a:lnTo>
                  <a:lnTo>
                    <a:pt x="1488" y="609"/>
                  </a:lnTo>
                  <a:lnTo>
                    <a:pt x="1491" y="631"/>
                  </a:lnTo>
                  <a:lnTo>
                    <a:pt x="1489" y="702"/>
                  </a:lnTo>
                  <a:lnTo>
                    <a:pt x="1499" y="777"/>
                  </a:lnTo>
                  <a:lnTo>
                    <a:pt x="1505" y="800"/>
                  </a:lnTo>
                  <a:lnTo>
                    <a:pt x="1527" y="811"/>
                  </a:lnTo>
                  <a:lnTo>
                    <a:pt x="1549" y="809"/>
                  </a:lnTo>
                  <a:lnTo>
                    <a:pt x="1565" y="820"/>
                  </a:lnTo>
                  <a:lnTo>
                    <a:pt x="1552" y="840"/>
                  </a:lnTo>
                  <a:lnTo>
                    <a:pt x="1546" y="858"/>
                  </a:lnTo>
                  <a:lnTo>
                    <a:pt x="1543" y="878"/>
                  </a:lnTo>
                  <a:lnTo>
                    <a:pt x="1533" y="928"/>
                  </a:lnTo>
                  <a:lnTo>
                    <a:pt x="1507" y="970"/>
                  </a:lnTo>
                  <a:lnTo>
                    <a:pt x="1424" y="1015"/>
                  </a:lnTo>
                  <a:lnTo>
                    <a:pt x="1415" y="1039"/>
                  </a:lnTo>
                  <a:lnTo>
                    <a:pt x="1414" y="1067"/>
                  </a:lnTo>
                  <a:lnTo>
                    <a:pt x="1397" y="1072"/>
                  </a:lnTo>
                  <a:lnTo>
                    <a:pt x="1377" y="1064"/>
                  </a:lnTo>
                  <a:lnTo>
                    <a:pt x="1350" y="1043"/>
                  </a:lnTo>
                  <a:lnTo>
                    <a:pt x="1326" y="1030"/>
                  </a:lnTo>
                  <a:lnTo>
                    <a:pt x="1306" y="1011"/>
                  </a:lnTo>
                  <a:lnTo>
                    <a:pt x="1275" y="1010"/>
                  </a:lnTo>
                  <a:lnTo>
                    <a:pt x="1253" y="1022"/>
                  </a:lnTo>
                  <a:lnTo>
                    <a:pt x="1233" y="1037"/>
                  </a:lnTo>
                  <a:lnTo>
                    <a:pt x="1213" y="1044"/>
                  </a:lnTo>
                  <a:lnTo>
                    <a:pt x="1204" y="1053"/>
                  </a:lnTo>
                  <a:lnTo>
                    <a:pt x="1168" y="1101"/>
                  </a:lnTo>
                  <a:lnTo>
                    <a:pt x="1136" y="1129"/>
                  </a:lnTo>
                  <a:lnTo>
                    <a:pt x="1084" y="1164"/>
                  </a:lnTo>
                  <a:lnTo>
                    <a:pt x="1062" y="1193"/>
                  </a:lnTo>
                  <a:lnTo>
                    <a:pt x="1035" y="1214"/>
                  </a:lnTo>
                  <a:lnTo>
                    <a:pt x="1018" y="1206"/>
                  </a:lnTo>
                  <a:lnTo>
                    <a:pt x="1010" y="1192"/>
                  </a:lnTo>
                  <a:lnTo>
                    <a:pt x="1004" y="1188"/>
                  </a:lnTo>
                  <a:lnTo>
                    <a:pt x="1001" y="1179"/>
                  </a:lnTo>
                  <a:lnTo>
                    <a:pt x="1001" y="1175"/>
                  </a:lnTo>
                  <a:lnTo>
                    <a:pt x="1000" y="1169"/>
                  </a:lnTo>
                  <a:lnTo>
                    <a:pt x="980" y="1182"/>
                  </a:lnTo>
                  <a:lnTo>
                    <a:pt x="962" y="1215"/>
                  </a:lnTo>
                  <a:lnTo>
                    <a:pt x="920" y="1255"/>
                  </a:lnTo>
                  <a:lnTo>
                    <a:pt x="906" y="1284"/>
                  </a:lnTo>
                  <a:lnTo>
                    <a:pt x="893" y="1345"/>
                  </a:lnTo>
                  <a:lnTo>
                    <a:pt x="872" y="1366"/>
                  </a:lnTo>
                  <a:lnTo>
                    <a:pt x="857" y="1368"/>
                  </a:lnTo>
                  <a:lnTo>
                    <a:pt x="841" y="1365"/>
                  </a:lnTo>
                  <a:lnTo>
                    <a:pt x="826" y="1363"/>
                  </a:lnTo>
                  <a:lnTo>
                    <a:pt x="821" y="1365"/>
                  </a:lnTo>
                  <a:lnTo>
                    <a:pt x="821" y="1355"/>
                  </a:lnTo>
                  <a:lnTo>
                    <a:pt x="820" y="1346"/>
                  </a:lnTo>
                  <a:lnTo>
                    <a:pt x="807" y="1311"/>
                  </a:lnTo>
                  <a:lnTo>
                    <a:pt x="805" y="1284"/>
                  </a:lnTo>
                  <a:lnTo>
                    <a:pt x="807" y="1205"/>
                  </a:lnTo>
                  <a:lnTo>
                    <a:pt x="804" y="1174"/>
                  </a:lnTo>
                  <a:lnTo>
                    <a:pt x="805" y="1162"/>
                  </a:lnTo>
                  <a:lnTo>
                    <a:pt x="812" y="1140"/>
                  </a:lnTo>
                  <a:lnTo>
                    <a:pt x="828" y="1104"/>
                  </a:lnTo>
                  <a:lnTo>
                    <a:pt x="829" y="1099"/>
                  </a:lnTo>
                  <a:lnTo>
                    <a:pt x="829" y="1071"/>
                  </a:lnTo>
                  <a:lnTo>
                    <a:pt x="829" y="1065"/>
                  </a:lnTo>
                  <a:lnTo>
                    <a:pt x="834" y="1050"/>
                  </a:lnTo>
                  <a:lnTo>
                    <a:pt x="838" y="1019"/>
                  </a:lnTo>
                  <a:lnTo>
                    <a:pt x="845" y="995"/>
                  </a:lnTo>
                  <a:lnTo>
                    <a:pt x="847" y="984"/>
                  </a:lnTo>
                  <a:lnTo>
                    <a:pt x="846" y="972"/>
                  </a:lnTo>
                  <a:lnTo>
                    <a:pt x="845" y="967"/>
                  </a:lnTo>
                  <a:lnTo>
                    <a:pt x="834" y="946"/>
                  </a:lnTo>
                  <a:lnTo>
                    <a:pt x="833" y="939"/>
                  </a:lnTo>
                  <a:lnTo>
                    <a:pt x="818" y="935"/>
                  </a:lnTo>
                  <a:lnTo>
                    <a:pt x="810" y="931"/>
                  </a:lnTo>
                  <a:lnTo>
                    <a:pt x="807" y="919"/>
                  </a:lnTo>
                  <a:lnTo>
                    <a:pt x="801" y="911"/>
                  </a:lnTo>
                  <a:lnTo>
                    <a:pt x="791" y="904"/>
                  </a:lnTo>
                  <a:lnTo>
                    <a:pt x="774" y="906"/>
                  </a:lnTo>
                  <a:lnTo>
                    <a:pt x="749" y="916"/>
                  </a:lnTo>
                  <a:lnTo>
                    <a:pt x="718" y="921"/>
                  </a:lnTo>
                  <a:lnTo>
                    <a:pt x="711" y="910"/>
                  </a:lnTo>
                  <a:lnTo>
                    <a:pt x="708" y="897"/>
                  </a:lnTo>
                  <a:lnTo>
                    <a:pt x="700" y="888"/>
                  </a:lnTo>
                  <a:lnTo>
                    <a:pt x="687" y="852"/>
                  </a:lnTo>
                  <a:lnTo>
                    <a:pt x="671" y="839"/>
                  </a:lnTo>
                  <a:lnTo>
                    <a:pt x="658" y="837"/>
                  </a:lnTo>
                  <a:lnTo>
                    <a:pt x="634" y="842"/>
                  </a:lnTo>
                  <a:lnTo>
                    <a:pt x="619" y="841"/>
                  </a:lnTo>
                  <a:lnTo>
                    <a:pt x="602" y="822"/>
                  </a:lnTo>
                  <a:lnTo>
                    <a:pt x="581" y="809"/>
                  </a:lnTo>
                  <a:lnTo>
                    <a:pt x="573" y="800"/>
                  </a:lnTo>
                  <a:lnTo>
                    <a:pt x="565" y="791"/>
                  </a:lnTo>
                  <a:lnTo>
                    <a:pt x="554" y="793"/>
                  </a:lnTo>
                  <a:lnTo>
                    <a:pt x="542" y="800"/>
                  </a:lnTo>
                  <a:lnTo>
                    <a:pt x="512" y="812"/>
                  </a:lnTo>
                  <a:lnTo>
                    <a:pt x="484" y="813"/>
                  </a:lnTo>
                  <a:lnTo>
                    <a:pt x="468" y="792"/>
                  </a:lnTo>
                  <a:lnTo>
                    <a:pt x="476" y="764"/>
                  </a:lnTo>
                  <a:lnTo>
                    <a:pt x="470" y="751"/>
                  </a:lnTo>
                  <a:lnTo>
                    <a:pt x="451" y="743"/>
                  </a:lnTo>
                  <a:lnTo>
                    <a:pt x="454" y="733"/>
                  </a:lnTo>
                  <a:lnTo>
                    <a:pt x="444" y="725"/>
                  </a:lnTo>
                  <a:lnTo>
                    <a:pt x="431" y="727"/>
                  </a:lnTo>
                  <a:lnTo>
                    <a:pt x="420" y="722"/>
                  </a:lnTo>
                  <a:lnTo>
                    <a:pt x="381" y="681"/>
                  </a:lnTo>
                  <a:lnTo>
                    <a:pt x="351" y="631"/>
                  </a:lnTo>
                  <a:lnTo>
                    <a:pt x="354" y="608"/>
                  </a:lnTo>
                  <a:lnTo>
                    <a:pt x="335" y="600"/>
                  </a:lnTo>
                  <a:lnTo>
                    <a:pt x="286" y="609"/>
                  </a:lnTo>
                  <a:lnTo>
                    <a:pt x="257" y="600"/>
                  </a:lnTo>
                  <a:lnTo>
                    <a:pt x="209" y="576"/>
                  </a:lnTo>
                  <a:lnTo>
                    <a:pt x="199" y="568"/>
                  </a:lnTo>
                  <a:lnTo>
                    <a:pt x="191" y="568"/>
                  </a:lnTo>
                  <a:lnTo>
                    <a:pt x="170" y="551"/>
                  </a:lnTo>
                  <a:lnTo>
                    <a:pt x="160" y="524"/>
                  </a:lnTo>
                  <a:lnTo>
                    <a:pt x="166" y="497"/>
                  </a:lnTo>
                  <a:lnTo>
                    <a:pt x="183" y="475"/>
                  </a:lnTo>
                  <a:lnTo>
                    <a:pt x="197" y="468"/>
                  </a:lnTo>
                  <a:lnTo>
                    <a:pt x="198" y="454"/>
                  </a:lnTo>
                  <a:lnTo>
                    <a:pt x="189" y="447"/>
                  </a:lnTo>
                  <a:lnTo>
                    <a:pt x="178" y="445"/>
                  </a:lnTo>
                  <a:lnTo>
                    <a:pt x="155" y="448"/>
                  </a:lnTo>
                  <a:lnTo>
                    <a:pt x="132" y="453"/>
                  </a:lnTo>
                  <a:lnTo>
                    <a:pt x="115" y="463"/>
                  </a:lnTo>
                  <a:lnTo>
                    <a:pt x="103" y="458"/>
                  </a:lnTo>
                  <a:lnTo>
                    <a:pt x="102" y="432"/>
                  </a:lnTo>
                  <a:lnTo>
                    <a:pt x="115" y="415"/>
                  </a:lnTo>
                  <a:lnTo>
                    <a:pt x="112" y="377"/>
                  </a:lnTo>
                  <a:lnTo>
                    <a:pt x="69" y="352"/>
                  </a:lnTo>
                  <a:lnTo>
                    <a:pt x="44" y="330"/>
                  </a:lnTo>
                  <a:lnTo>
                    <a:pt x="38" y="318"/>
                  </a:lnTo>
                  <a:lnTo>
                    <a:pt x="28" y="308"/>
                  </a:lnTo>
                  <a:lnTo>
                    <a:pt x="18" y="298"/>
                  </a:lnTo>
                  <a:lnTo>
                    <a:pt x="0" y="263"/>
                  </a:lnTo>
                  <a:lnTo>
                    <a:pt x="4" y="243"/>
                  </a:lnTo>
                  <a:lnTo>
                    <a:pt x="75" y="154"/>
                  </a:lnTo>
                  <a:lnTo>
                    <a:pt x="102" y="130"/>
                  </a:lnTo>
                  <a:lnTo>
                    <a:pt x="127" y="139"/>
                  </a:lnTo>
                  <a:lnTo>
                    <a:pt x="158" y="169"/>
                  </a:lnTo>
                  <a:lnTo>
                    <a:pt x="221" y="193"/>
                  </a:lnTo>
                  <a:lnTo>
                    <a:pt x="282" y="207"/>
                  </a:lnTo>
                  <a:lnTo>
                    <a:pt x="367" y="211"/>
                  </a:lnTo>
                  <a:lnTo>
                    <a:pt x="436" y="226"/>
                  </a:lnTo>
                  <a:lnTo>
                    <a:pt x="456" y="222"/>
                  </a:lnTo>
                  <a:lnTo>
                    <a:pt x="468" y="207"/>
                  </a:lnTo>
                  <a:lnTo>
                    <a:pt x="475" y="190"/>
                  </a:lnTo>
                  <a:lnTo>
                    <a:pt x="484" y="125"/>
                  </a:lnTo>
                  <a:lnTo>
                    <a:pt x="509" y="39"/>
                  </a:lnTo>
                  <a:lnTo>
                    <a:pt x="536" y="6"/>
                  </a:lnTo>
                  <a:lnTo>
                    <a:pt x="563" y="0"/>
                  </a:lnTo>
                  <a:lnTo>
                    <a:pt x="574" y="1"/>
                  </a:lnTo>
                  <a:lnTo>
                    <a:pt x="578" y="6"/>
                  </a:lnTo>
                  <a:lnTo>
                    <a:pt x="601" y="21"/>
                  </a:lnTo>
                  <a:lnTo>
                    <a:pt x="614" y="24"/>
                  </a:lnTo>
                  <a:lnTo>
                    <a:pt x="623" y="28"/>
                  </a:lnTo>
                  <a:lnTo>
                    <a:pt x="632" y="36"/>
                  </a:lnTo>
                  <a:lnTo>
                    <a:pt x="647" y="63"/>
                  </a:lnTo>
                  <a:lnTo>
                    <a:pt x="648" y="74"/>
                  </a:lnTo>
                  <a:lnTo>
                    <a:pt x="648" y="78"/>
                  </a:lnTo>
                  <a:lnTo>
                    <a:pt x="658" y="97"/>
                  </a:lnTo>
                  <a:lnTo>
                    <a:pt x="659" y="103"/>
                  </a:lnTo>
                  <a:lnTo>
                    <a:pt x="663" y="104"/>
                  </a:lnTo>
                  <a:lnTo>
                    <a:pt x="665" y="109"/>
                  </a:lnTo>
                  <a:lnTo>
                    <a:pt x="669" y="132"/>
                  </a:lnTo>
                  <a:lnTo>
                    <a:pt x="676" y="162"/>
                  </a:lnTo>
                  <a:lnTo>
                    <a:pt x="690" y="190"/>
                  </a:lnTo>
                  <a:lnTo>
                    <a:pt x="695" y="193"/>
                  </a:lnTo>
                  <a:lnTo>
                    <a:pt x="756" y="239"/>
                  </a:lnTo>
                  <a:lnTo>
                    <a:pt x="764" y="247"/>
                  </a:lnTo>
                  <a:lnTo>
                    <a:pt x="787" y="286"/>
                  </a:lnTo>
                  <a:lnTo>
                    <a:pt x="811" y="310"/>
                  </a:lnTo>
                  <a:lnTo>
                    <a:pt x="819" y="315"/>
                  </a:lnTo>
                  <a:lnTo>
                    <a:pt x="819" y="318"/>
                  </a:lnTo>
                  <a:lnTo>
                    <a:pt x="829" y="326"/>
                  </a:lnTo>
                  <a:lnTo>
                    <a:pt x="830" y="330"/>
                  </a:lnTo>
                  <a:lnTo>
                    <a:pt x="841" y="319"/>
                  </a:lnTo>
                  <a:lnTo>
                    <a:pt x="845" y="303"/>
                  </a:lnTo>
                  <a:lnTo>
                    <a:pt x="852" y="287"/>
                  </a:lnTo>
                  <a:lnTo>
                    <a:pt x="860" y="280"/>
                  </a:lnTo>
                  <a:lnTo>
                    <a:pt x="868" y="286"/>
                  </a:lnTo>
                  <a:lnTo>
                    <a:pt x="871" y="276"/>
                  </a:lnTo>
                  <a:lnTo>
                    <a:pt x="870" y="262"/>
                  </a:lnTo>
                  <a:lnTo>
                    <a:pt x="881" y="251"/>
                  </a:lnTo>
                  <a:lnTo>
                    <a:pt x="893" y="248"/>
                  </a:lnTo>
                  <a:lnTo>
                    <a:pt x="910" y="231"/>
                  </a:lnTo>
                  <a:lnTo>
                    <a:pt x="919" y="206"/>
                  </a:lnTo>
                  <a:lnTo>
                    <a:pt x="957" y="205"/>
                  </a:lnTo>
                  <a:lnTo>
                    <a:pt x="980" y="207"/>
                  </a:lnTo>
                  <a:lnTo>
                    <a:pt x="1002" y="204"/>
                  </a:lnTo>
                  <a:lnTo>
                    <a:pt x="1007" y="203"/>
                  </a:lnTo>
                  <a:lnTo>
                    <a:pt x="1002" y="224"/>
                  </a:lnTo>
                  <a:lnTo>
                    <a:pt x="986" y="264"/>
                  </a:lnTo>
                  <a:lnTo>
                    <a:pt x="1016" y="317"/>
                  </a:lnTo>
                  <a:lnTo>
                    <a:pt x="1020" y="358"/>
                  </a:lnTo>
                  <a:lnTo>
                    <a:pt x="1010" y="448"/>
                  </a:lnTo>
                  <a:lnTo>
                    <a:pt x="1002" y="468"/>
                  </a:lnTo>
                  <a:lnTo>
                    <a:pt x="992" y="485"/>
                  </a:lnTo>
                  <a:lnTo>
                    <a:pt x="984" y="510"/>
                  </a:lnTo>
                  <a:lnTo>
                    <a:pt x="983" y="535"/>
                  </a:lnTo>
                  <a:lnTo>
                    <a:pt x="987" y="537"/>
                  </a:lnTo>
                  <a:lnTo>
                    <a:pt x="1003" y="531"/>
                  </a:lnTo>
                  <a:lnTo>
                    <a:pt x="1024" y="517"/>
                  </a:lnTo>
                  <a:lnTo>
                    <a:pt x="1036" y="506"/>
                  </a:lnTo>
                  <a:lnTo>
                    <a:pt x="1040" y="505"/>
                  </a:lnTo>
                  <a:lnTo>
                    <a:pt x="1041" y="502"/>
                  </a:lnTo>
                  <a:lnTo>
                    <a:pt x="1073" y="483"/>
                  </a:lnTo>
                  <a:lnTo>
                    <a:pt x="1197" y="440"/>
                  </a:lnTo>
                  <a:lnTo>
                    <a:pt x="1220" y="439"/>
                  </a:lnTo>
                  <a:lnTo>
                    <a:pt x="1327" y="448"/>
                  </a:lnTo>
                  <a:lnTo>
                    <a:pt x="1415" y="439"/>
                  </a:lnTo>
                  <a:close/>
                </a:path>
              </a:pathLst>
            </a:custGeom>
            <a:solidFill>
              <a:srgbClr val="E6E6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78"/>
            <p:cNvSpPr>
              <a:spLocks/>
            </p:cNvSpPr>
            <p:nvPr/>
          </p:nvSpPr>
          <p:spPr bwMode="auto">
            <a:xfrm>
              <a:off x="5637213" y="3854451"/>
              <a:ext cx="828675" cy="723900"/>
            </a:xfrm>
            <a:custGeom>
              <a:avLst/>
              <a:gdLst>
                <a:gd name="T0" fmla="*/ 1429 w 1565"/>
                <a:gd name="T1" fmla="*/ 477 h 1368"/>
                <a:gd name="T2" fmla="*/ 1475 w 1565"/>
                <a:gd name="T3" fmla="*/ 587 h 1368"/>
                <a:gd name="T4" fmla="*/ 1499 w 1565"/>
                <a:gd name="T5" fmla="*/ 777 h 1368"/>
                <a:gd name="T6" fmla="*/ 1565 w 1565"/>
                <a:gd name="T7" fmla="*/ 820 h 1368"/>
                <a:gd name="T8" fmla="*/ 1533 w 1565"/>
                <a:gd name="T9" fmla="*/ 928 h 1368"/>
                <a:gd name="T10" fmla="*/ 1414 w 1565"/>
                <a:gd name="T11" fmla="*/ 1067 h 1368"/>
                <a:gd name="T12" fmla="*/ 1326 w 1565"/>
                <a:gd name="T13" fmla="*/ 1030 h 1368"/>
                <a:gd name="T14" fmla="*/ 1233 w 1565"/>
                <a:gd name="T15" fmla="*/ 1037 h 1368"/>
                <a:gd name="T16" fmla="*/ 1136 w 1565"/>
                <a:gd name="T17" fmla="*/ 1129 h 1368"/>
                <a:gd name="T18" fmla="*/ 1018 w 1565"/>
                <a:gd name="T19" fmla="*/ 1206 h 1368"/>
                <a:gd name="T20" fmla="*/ 1001 w 1565"/>
                <a:gd name="T21" fmla="*/ 1175 h 1368"/>
                <a:gd name="T22" fmla="*/ 920 w 1565"/>
                <a:gd name="T23" fmla="*/ 1255 h 1368"/>
                <a:gd name="T24" fmla="*/ 857 w 1565"/>
                <a:gd name="T25" fmla="*/ 1368 h 1368"/>
                <a:gd name="T26" fmla="*/ 821 w 1565"/>
                <a:gd name="T27" fmla="*/ 1355 h 1368"/>
                <a:gd name="T28" fmla="*/ 807 w 1565"/>
                <a:gd name="T29" fmla="*/ 1205 h 1368"/>
                <a:gd name="T30" fmla="*/ 828 w 1565"/>
                <a:gd name="T31" fmla="*/ 1104 h 1368"/>
                <a:gd name="T32" fmla="*/ 834 w 1565"/>
                <a:gd name="T33" fmla="*/ 1050 h 1368"/>
                <a:gd name="T34" fmla="*/ 846 w 1565"/>
                <a:gd name="T35" fmla="*/ 972 h 1368"/>
                <a:gd name="T36" fmla="*/ 818 w 1565"/>
                <a:gd name="T37" fmla="*/ 935 h 1368"/>
                <a:gd name="T38" fmla="*/ 791 w 1565"/>
                <a:gd name="T39" fmla="*/ 904 h 1368"/>
                <a:gd name="T40" fmla="*/ 711 w 1565"/>
                <a:gd name="T41" fmla="*/ 910 h 1368"/>
                <a:gd name="T42" fmla="*/ 671 w 1565"/>
                <a:gd name="T43" fmla="*/ 839 h 1368"/>
                <a:gd name="T44" fmla="*/ 602 w 1565"/>
                <a:gd name="T45" fmla="*/ 822 h 1368"/>
                <a:gd name="T46" fmla="*/ 554 w 1565"/>
                <a:gd name="T47" fmla="*/ 793 h 1368"/>
                <a:gd name="T48" fmla="*/ 468 w 1565"/>
                <a:gd name="T49" fmla="*/ 792 h 1368"/>
                <a:gd name="T50" fmla="*/ 454 w 1565"/>
                <a:gd name="T51" fmla="*/ 733 h 1368"/>
                <a:gd name="T52" fmla="*/ 381 w 1565"/>
                <a:gd name="T53" fmla="*/ 681 h 1368"/>
                <a:gd name="T54" fmla="*/ 286 w 1565"/>
                <a:gd name="T55" fmla="*/ 609 h 1368"/>
                <a:gd name="T56" fmla="*/ 191 w 1565"/>
                <a:gd name="T57" fmla="*/ 568 h 1368"/>
                <a:gd name="T58" fmla="*/ 183 w 1565"/>
                <a:gd name="T59" fmla="*/ 475 h 1368"/>
                <a:gd name="T60" fmla="*/ 178 w 1565"/>
                <a:gd name="T61" fmla="*/ 445 h 1368"/>
                <a:gd name="T62" fmla="*/ 103 w 1565"/>
                <a:gd name="T63" fmla="*/ 458 h 1368"/>
                <a:gd name="T64" fmla="*/ 69 w 1565"/>
                <a:gd name="T65" fmla="*/ 352 h 1368"/>
                <a:gd name="T66" fmla="*/ 18 w 1565"/>
                <a:gd name="T67" fmla="*/ 298 h 1368"/>
                <a:gd name="T68" fmla="*/ 102 w 1565"/>
                <a:gd name="T69" fmla="*/ 130 h 1368"/>
                <a:gd name="T70" fmla="*/ 282 w 1565"/>
                <a:gd name="T71" fmla="*/ 207 h 1368"/>
                <a:gd name="T72" fmla="*/ 468 w 1565"/>
                <a:gd name="T73" fmla="*/ 207 h 1368"/>
                <a:gd name="T74" fmla="*/ 536 w 1565"/>
                <a:gd name="T75" fmla="*/ 6 h 1368"/>
                <a:gd name="T76" fmla="*/ 601 w 1565"/>
                <a:gd name="T77" fmla="*/ 21 h 1368"/>
                <a:gd name="T78" fmla="*/ 647 w 1565"/>
                <a:gd name="T79" fmla="*/ 63 h 1368"/>
                <a:gd name="T80" fmla="*/ 659 w 1565"/>
                <a:gd name="T81" fmla="*/ 103 h 1368"/>
                <a:gd name="T82" fmla="*/ 676 w 1565"/>
                <a:gd name="T83" fmla="*/ 162 h 1368"/>
                <a:gd name="T84" fmla="*/ 764 w 1565"/>
                <a:gd name="T85" fmla="*/ 247 h 1368"/>
                <a:gd name="T86" fmla="*/ 819 w 1565"/>
                <a:gd name="T87" fmla="*/ 318 h 1368"/>
                <a:gd name="T88" fmla="*/ 845 w 1565"/>
                <a:gd name="T89" fmla="*/ 303 h 1368"/>
                <a:gd name="T90" fmla="*/ 871 w 1565"/>
                <a:gd name="T91" fmla="*/ 276 h 1368"/>
                <a:gd name="T92" fmla="*/ 910 w 1565"/>
                <a:gd name="T93" fmla="*/ 231 h 1368"/>
                <a:gd name="T94" fmla="*/ 1002 w 1565"/>
                <a:gd name="T95" fmla="*/ 204 h 1368"/>
                <a:gd name="T96" fmla="*/ 1016 w 1565"/>
                <a:gd name="T97" fmla="*/ 317 h 1368"/>
                <a:gd name="T98" fmla="*/ 992 w 1565"/>
                <a:gd name="T99" fmla="*/ 485 h 1368"/>
                <a:gd name="T100" fmla="*/ 1003 w 1565"/>
                <a:gd name="T101" fmla="*/ 531 h 1368"/>
                <a:gd name="T102" fmla="*/ 1041 w 1565"/>
                <a:gd name="T103" fmla="*/ 502 h 1368"/>
                <a:gd name="T104" fmla="*/ 1327 w 1565"/>
                <a:gd name="T105" fmla="*/ 448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5" h="1368">
                  <a:moveTo>
                    <a:pt x="1415" y="439"/>
                  </a:moveTo>
                  <a:lnTo>
                    <a:pt x="1425" y="440"/>
                  </a:lnTo>
                  <a:lnTo>
                    <a:pt x="1433" y="441"/>
                  </a:lnTo>
                  <a:lnTo>
                    <a:pt x="1429" y="477"/>
                  </a:lnTo>
                  <a:lnTo>
                    <a:pt x="1432" y="510"/>
                  </a:lnTo>
                  <a:lnTo>
                    <a:pt x="1439" y="542"/>
                  </a:lnTo>
                  <a:lnTo>
                    <a:pt x="1458" y="568"/>
                  </a:lnTo>
                  <a:lnTo>
                    <a:pt x="1475" y="587"/>
                  </a:lnTo>
                  <a:lnTo>
                    <a:pt x="1488" y="609"/>
                  </a:lnTo>
                  <a:lnTo>
                    <a:pt x="1491" y="631"/>
                  </a:lnTo>
                  <a:lnTo>
                    <a:pt x="1489" y="702"/>
                  </a:lnTo>
                  <a:lnTo>
                    <a:pt x="1499" y="777"/>
                  </a:lnTo>
                  <a:lnTo>
                    <a:pt x="1505" y="800"/>
                  </a:lnTo>
                  <a:lnTo>
                    <a:pt x="1527" y="811"/>
                  </a:lnTo>
                  <a:lnTo>
                    <a:pt x="1549" y="809"/>
                  </a:lnTo>
                  <a:lnTo>
                    <a:pt x="1565" y="820"/>
                  </a:lnTo>
                  <a:lnTo>
                    <a:pt x="1552" y="840"/>
                  </a:lnTo>
                  <a:lnTo>
                    <a:pt x="1546" y="858"/>
                  </a:lnTo>
                  <a:lnTo>
                    <a:pt x="1543" y="878"/>
                  </a:lnTo>
                  <a:lnTo>
                    <a:pt x="1533" y="928"/>
                  </a:lnTo>
                  <a:lnTo>
                    <a:pt x="1507" y="970"/>
                  </a:lnTo>
                  <a:lnTo>
                    <a:pt x="1424" y="1015"/>
                  </a:lnTo>
                  <a:lnTo>
                    <a:pt x="1415" y="1039"/>
                  </a:lnTo>
                  <a:lnTo>
                    <a:pt x="1414" y="1067"/>
                  </a:lnTo>
                  <a:lnTo>
                    <a:pt x="1397" y="1072"/>
                  </a:lnTo>
                  <a:lnTo>
                    <a:pt x="1377" y="1064"/>
                  </a:lnTo>
                  <a:lnTo>
                    <a:pt x="1350" y="1043"/>
                  </a:lnTo>
                  <a:lnTo>
                    <a:pt x="1326" y="1030"/>
                  </a:lnTo>
                  <a:lnTo>
                    <a:pt x="1306" y="1011"/>
                  </a:lnTo>
                  <a:lnTo>
                    <a:pt x="1275" y="1010"/>
                  </a:lnTo>
                  <a:lnTo>
                    <a:pt x="1253" y="1022"/>
                  </a:lnTo>
                  <a:lnTo>
                    <a:pt x="1233" y="1037"/>
                  </a:lnTo>
                  <a:lnTo>
                    <a:pt x="1213" y="1044"/>
                  </a:lnTo>
                  <a:lnTo>
                    <a:pt x="1204" y="1053"/>
                  </a:lnTo>
                  <a:lnTo>
                    <a:pt x="1168" y="1101"/>
                  </a:lnTo>
                  <a:lnTo>
                    <a:pt x="1136" y="1129"/>
                  </a:lnTo>
                  <a:lnTo>
                    <a:pt x="1084" y="1164"/>
                  </a:lnTo>
                  <a:lnTo>
                    <a:pt x="1062" y="1193"/>
                  </a:lnTo>
                  <a:lnTo>
                    <a:pt x="1035" y="1214"/>
                  </a:lnTo>
                  <a:lnTo>
                    <a:pt x="1018" y="1206"/>
                  </a:lnTo>
                  <a:lnTo>
                    <a:pt x="1010" y="1192"/>
                  </a:lnTo>
                  <a:lnTo>
                    <a:pt x="1004" y="1188"/>
                  </a:lnTo>
                  <a:lnTo>
                    <a:pt x="1001" y="1179"/>
                  </a:lnTo>
                  <a:lnTo>
                    <a:pt x="1001" y="1175"/>
                  </a:lnTo>
                  <a:lnTo>
                    <a:pt x="1000" y="1169"/>
                  </a:lnTo>
                  <a:lnTo>
                    <a:pt x="980" y="1182"/>
                  </a:lnTo>
                  <a:lnTo>
                    <a:pt x="962" y="1215"/>
                  </a:lnTo>
                  <a:lnTo>
                    <a:pt x="920" y="1255"/>
                  </a:lnTo>
                  <a:lnTo>
                    <a:pt x="906" y="1284"/>
                  </a:lnTo>
                  <a:lnTo>
                    <a:pt x="893" y="1345"/>
                  </a:lnTo>
                  <a:lnTo>
                    <a:pt x="872" y="1366"/>
                  </a:lnTo>
                  <a:lnTo>
                    <a:pt x="857" y="1368"/>
                  </a:lnTo>
                  <a:lnTo>
                    <a:pt x="841" y="1365"/>
                  </a:lnTo>
                  <a:lnTo>
                    <a:pt x="826" y="1363"/>
                  </a:lnTo>
                  <a:lnTo>
                    <a:pt x="821" y="1365"/>
                  </a:lnTo>
                  <a:lnTo>
                    <a:pt x="821" y="1355"/>
                  </a:lnTo>
                  <a:lnTo>
                    <a:pt x="820" y="1346"/>
                  </a:lnTo>
                  <a:lnTo>
                    <a:pt x="807" y="1311"/>
                  </a:lnTo>
                  <a:lnTo>
                    <a:pt x="805" y="1284"/>
                  </a:lnTo>
                  <a:lnTo>
                    <a:pt x="807" y="1205"/>
                  </a:lnTo>
                  <a:lnTo>
                    <a:pt x="804" y="1174"/>
                  </a:lnTo>
                  <a:lnTo>
                    <a:pt x="805" y="1162"/>
                  </a:lnTo>
                  <a:lnTo>
                    <a:pt x="812" y="1140"/>
                  </a:lnTo>
                  <a:lnTo>
                    <a:pt x="828" y="1104"/>
                  </a:lnTo>
                  <a:lnTo>
                    <a:pt x="829" y="1099"/>
                  </a:lnTo>
                  <a:lnTo>
                    <a:pt x="829" y="1071"/>
                  </a:lnTo>
                  <a:lnTo>
                    <a:pt x="829" y="1065"/>
                  </a:lnTo>
                  <a:lnTo>
                    <a:pt x="834" y="1050"/>
                  </a:lnTo>
                  <a:lnTo>
                    <a:pt x="838" y="1019"/>
                  </a:lnTo>
                  <a:lnTo>
                    <a:pt x="845" y="995"/>
                  </a:lnTo>
                  <a:lnTo>
                    <a:pt x="847" y="984"/>
                  </a:lnTo>
                  <a:lnTo>
                    <a:pt x="846" y="972"/>
                  </a:lnTo>
                  <a:lnTo>
                    <a:pt x="845" y="967"/>
                  </a:lnTo>
                  <a:lnTo>
                    <a:pt x="834" y="946"/>
                  </a:lnTo>
                  <a:lnTo>
                    <a:pt x="833" y="939"/>
                  </a:lnTo>
                  <a:lnTo>
                    <a:pt x="818" y="935"/>
                  </a:lnTo>
                  <a:lnTo>
                    <a:pt x="810" y="931"/>
                  </a:lnTo>
                  <a:lnTo>
                    <a:pt x="807" y="919"/>
                  </a:lnTo>
                  <a:lnTo>
                    <a:pt x="801" y="911"/>
                  </a:lnTo>
                  <a:lnTo>
                    <a:pt x="791" y="904"/>
                  </a:lnTo>
                  <a:lnTo>
                    <a:pt x="774" y="906"/>
                  </a:lnTo>
                  <a:lnTo>
                    <a:pt x="749" y="916"/>
                  </a:lnTo>
                  <a:lnTo>
                    <a:pt x="718" y="921"/>
                  </a:lnTo>
                  <a:lnTo>
                    <a:pt x="711" y="910"/>
                  </a:lnTo>
                  <a:lnTo>
                    <a:pt x="708" y="897"/>
                  </a:lnTo>
                  <a:lnTo>
                    <a:pt x="700" y="888"/>
                  </a:lnTo>
                  <a:lnTo>
                    <a:pt x="687" y="852"/>
                  </a:lnTo>
                  <a:lnTo>
                    <a:pt x="671" y="839"/>
                  </a:lnTo>
                  <a:lnTo>
                    <a:pt x="658" y="837"/>
                  </a:lnTo>
                  <a:lnTo>
                    <a:pt x="634" y="842"/>
                  </a:lnTo>
                  <a:lnTo>
                    <a:pt x="619" y="841"/>
                  </a:lnTo>
                  <a:lnTo>
                    <a:pt x="602" y="822"/>
                  </a:lnTo>
                  <a:lnTo>
                    <a:pt x="581" y="809"/>
                  </a:lnTo>
                  <a:lnTo>
                    <a:pt x="573" y="800"/>
                  </a:lnTo>
                  <a:lnTo>
                    <a:pt x="565" y="791"/>
                  </a:lnTo>
                  <a:lnTo>
                    <a:pt x="554" y="793"/>
                  </a:lnTo>
                  <a:lnTo>
                    <a:pt x="542" y="800"/>
                  </a:lnTo>
                  <a:lnTo>
                    <a:pt x="512" y="812"/>
                  </a:lnTo>
                  <a:lnTo>
                    <a:pt x="484" y="813"/>
                  </a:lnTo>
                  <a:lnTo>
                    <a:pt x="468" y="792"/>
                  </a:lnTo>
                  <a:lnTo>
                    <a:pt x="476" y="764"/>
                  </a:lnTo>
                  <a:lnTo>
                    <a:pt x="470" y="751"/>
                  </a:lnTo>
                  <a:lnTo>
                    <a:pt x="451" y="743"/>
                  </a:lnTo>
                  <a:lnTo>
                    <a:pt x="454" y="733"/>
                  </a:lnTo>
                  <a:lnTo>
                    <a:pt x="444" y="725"/>
                  </a:lnTo>
                  <a:lnTo>
                    <a:pt x="431" y="727"/>
                  </a:lnTo>
                  <a:lnTo>
                    <a:pt x="420" y="722"/>
                  </a:lnTo>
                  <a:lnTo>
                    <a:pt x="381" y="681"/>
                  </a:lnTo>
                  <a:lnTo>
                    <a:pt x="351" y="631"/>
                  </a:lnTo>
                  <a:lnTo>
                    <a:pt x="354" y="608"/>
                  </a:lnTo>
                  <a:lnTo>
                    <a:pt x="335" y="600"/>
                  </a:lnTo>
                  <a:lnTo>
                    <a:pt x="286" y="609"/>
                  </a:lnTo>
                  <a:lnTo>
                    <a:pt x="257" y="600"/>
                  </a:lnTo>
                  <a:lnTo>
                    <a:pt x="209" y="576"/>
                  </a:lnTo>
                  <a:lnTo>
                    <a:pt x="199" y="568"/>
                  </a:lnTo>
                  <a:lnTo>
                    <a:pt x="191" y="568"/>
                  </a:lnTo>
                  <a:lnTo>
                    <a:pt x="170" y="551"/>
                  </a:lnTo>
                  <a:lnTo>
                    <a:pt x="160" y="524"/>
                  </a:lnTo>
                  <a:lnTo>
                    <a:pt x="166" y="497"/>
                  </a:lnTo>
                  <a:lnTo>
                    <a:pt x="183" y="475"/>
                  </a:lnTo>
                  <a:lnTo>
                    <a:pt x="197" y="468"/>
                  </a:lnTo>
                  <a:lnTo>
                    <a:pt x="198" y="454"/>
                  </a:lnTo>
                  <a:lnTo>
                    <a:pt x="189" y="447"/>
                  </a:lnTo>
                  <a:lnTo>
                    <a:pt x="178" y="445"/>
                  </a:lnTo>
                  <a:lnTo>
                    <a:pt x="155" y="448"/>
                  </a:lnTo>
                  <a:lnTo>
                    <a:pt x="132" y="453"/>
                  </a:lnTo>
                  <a:lnTo>
                    <a:pt x="115" y="463"/>
                  </a:lnTo>
                  <a:lnTo>
                    <a:pt x="103" y="458"/>
                  </a:lnTo>
                  <a:lnTo>
                    <a:pt x="102" y="432"/>
                  </a:lnTo>
                  <a:lnTo>
                    <a:pt x="115" y="415"/>
                  </a:lnTo>
                  <a:lnTo>
                    <a:pt x="112" y="377"/>
                  </a:lnTo>
                  <a:lnTo>
                    <a:pt x="69" y="352"/>
                  </a:lnTo>
                  <a:lnTo>
                    <a:pt x="44" y="330"/>
                  </a:lnTo>
                  <a:lnTo>
                    <a:pt x="38" y="318"/>
                  </a:lnTo>
                  <a:lnTo>
                    <a:pt x="28" y="308"/>
                  </a:lnTo>
                  <a:lnTo>
                    <a:pt x="18" y="298"/>
                  </a:lnTo>
                  <a:lnTo>
                    <a:pt x="0" y="263"/>
                  </a:lnTo>
                  <a:lnTo>
                    <a:pt x="4" y="243"/>
                  </a:lnTo>
                  <a:lnTo>
                    <a:pt x="75" y="154"/>
                  </a:lnTo>
                  <a:lnTo>
                    <a:pt x="102" y="130"/>
                  </a:lnTo>
                  <a:lnTo>
                    <a:pt x="127" y="139"/>
                  </a:lnTo>
                  <a:lnTo>
                    <a:pt x="158" y="169"/>
                  </a:lnTo>
                  <a:lnTo>
                    <a:pt x="221" y="193"/>
                  </a:lnTo>
                  <a:lnTo>
                    <a:pt x="282" y="207"/>
                  </a:lnTo>
                  <a:lnTo>
                    <a:pt x="367" y="211"/>
                  </a:lnTo>
                  <a:lnTo>
                    <a:pt x="436" y="226"/>
                  </a:lnTo>
                  <a:lnTo>
                    <a:pt x="456" y="222"/>
                  </a:lnTo>
                  <a:lnTo>
                    <a:pt x="468" y="207"/>
                  </a:lnTo>
                  <a:lnTo>
                    <a:pt x="475" y="190"/>
                  </a:lnTo>
                  <a:lnTo>
                    <a:pt x="484" y="125"/>
                  </a:lnTo>
                  <a:lnTo>
                    <a:pt x="509" y="39"/>
                  </a:lnTo>
                  <a:lnTo>
                    <a:pt x="536" y="6"/>
                  </a:lnTo>
                  <a:lnTo>
                    <a:pt x="563" y="0"/>
                  </a:lnTo>
                  <a:lnTo>
                    <a:pt x="574" y="1"/>
                  </a:lnTo>
                  <a:lnTo>
                    <a:pt x="578" y="6"/>
                  </a:lnTo>
                  <a:lnTo>
                    <a:pt x="601" y="21"/>
                  </a:lnTo>
                  <a:lnTo>
                    <a:pt x="614" y="24"/>
                  </a:lnTo>
                  <a:lnTo>
                    <a:pt x="623" y="28"/>
                  </a:lnTo>
                  <a:lnTo>
                    <a:pt x="632" y="36"/>
                  </a:lnTo>
                  <a:lnTo>
                    <a:pt x="647" y="63"/>
                  </a:lnTo>
                  <a:lnTo>
                    <a:pt x="648" y="74"/>
                  </a:lnTo>
                  <a:lnTo>
                    <a:pt x="648" y="78"/>
                  </a:lnTo>
                  <a:lnTo>
                    <a:pt x="658" y="97"/>
                  </a:lnTo>
                  <a:lnTo>
                    <a:pt x="659" y="103"/>
                  </a:lnTo>
                  <a:lnTo>
                    <a:pt x="663" y="104"/>
                  </a:lnTo>
                  <a:lnTo>
                    <a:pt x="665" y="109"/>
                  </a:lnTo>
                  <a:lnTo>
                    <a:pt x="669" y="132"/>
                  </a:lnTo>
                  <a:lnTo>
                    <a:pt x="676" y="162"/>
                  </a:lnTo>
                  <a:lnTo>
                    <a:pt x="690" y="190"/>
                  </a:lnTo>
                  <a:lnTo>
                    <a:pt x="695" y="193"/>
                  </a:lnTo>
                  <a:lnTo>
                    <a:pt x="756" y="239"/>
                  </a:lnTo>
                  <a:lnTo>
                    <a:pt x="764" y="247"/>
                  </a:lnTo>
                  <a:lnTo>
                    <a:pt x="787" y="286"/>
                  </a:lnTo>
                  <a:lnTo>
                    <a:pt x="811" y="310"/>
                  </a:lnTo>
                  <a:lnTo>
                    <a:pt x="819" y="315"/>
                  </a:lnTo>
                  <a:lnTo>
                    <a:pt x="819" y="318"/>
                  </a:lnTo>
                  <a:lnTo>
                    <a:pt x="829" y="326"/>
                  </a:lnTo>
                  <a:lnTo>
                    <a:pt x="830" y="330"/>
                  </a:lnTo>
                  <a:lnTo>
                    <a:pt x="841" y="319"/>
                  </a:lnTo>
                  <a:lnTo>
                    <a:pt x="845" y="303"/>
                  </a:lnTo>
                  <a:lnTo>
                    <a:pt x="852" y="287"/>
                  </a:lnTo>
                  <a:lnTo>
                    <a:pt x="860" y="280"/>
                  </a:lnTo>
                  <a:lnTo>
                    <a:pt x="868" y="286"/>
                  </a:lnTo>
                  <a:lnTo>
                    <a:pt x="871" y="276"/>
                  </a:lnTo>
                  <a:lnTo>
                    <a:pt x="870" y="262"/>
                  </a:lnTo>
                  <a:lnTo>
                    <a:pt x="881" y="251"/>
                  </a:lnTo>
                  <a:lnTo>
                    <a:pt x="893" y="248"/>
                  </a:lnTo>
                  <a:lnTo>
                    <a:pt x="910" y="231"/>
                  </a:lnTo>
                  <a:lnTo>
                    <a:pt x="919" y="206"/>
                  </a:lnTo>
                  <a:lnTo>
                    <a:pt x="957" y="205"/>
                  </a:lnTo>
                  <a:lnTo>
                    <a:pt x="980" y="207"/>
                  </a:lnTo>
                  <a:lnTo>
                    <a:pt x="1002" y="204"/>
                  </a:lnTo>
                  <a:lnTo>
                    <a:pt x="1007" y="203"/>
                  </a:lnTo>
                  <a:lnTo>
                    <a:pt x="1002" y="224"/>
                  </a:lnTo>
                  <a:lnTo>
                    <a:pt x="986" y="264"/>
                  </a:lnTo>
                  <a:lnTo>
                    <a:pt x="1016" y="317"/>
                  </a:lnTo>
                  <a:lnTo>
                    <a:pt x="1020" y="358"/>
                  </a:lnTo>
                  <a:lnTo>
                    <a:pt x="1010" y="448"/>
                  </a:lnTo>
                  <a:lnTo>
                    <a:pt x="1002" y="468"/>
                  </a:lnTo>
                  <a:lnTo>
                    <a:pt x="992" y="485"/>
                  </a:lnTo>
                  <a:lnTo>
                    <a:pt x="984" y="510"/>
                  </a:lnTo>
                  <a:lnTo>
                    <a:pt x="983" y="535"/>
                  </a:lnTo>
                  <a:lnTo>
                    <a:pt x="987" y="537"/>
                  </a:lnTo>
                  <a:lnTo>
                    <a:pt x="1003" y="531"/>
                  </a:lnTo>
                  <a:lnTo>
                    <a:pt x="1024" y="517"/>
                  </a:lnTo>
                  <a:lnTo>
                    <a:pt x="1036" y="506"/>
                  </a:lnTo>
                  <a:lnTo>
                    <a:pt x="1040" y="505"/>
                  </a:lnTo>
                  <a:lnTo>
                    <a:pt x="1041" y="502"/>
                  </a:lnTo>
                  <a:lnTo>
                    <a:pt x="1073" y="483"/>
                  </a:lnTo>
                  <a:lnTo>
                    <a:pt x="1197" y="440"/>
                  </a:lnTo>
                  <a:lnTo>
                    <a:pt x="1220" y="439"/>
                  </a:lnTo>
                  <a:lnTo>
                    <a:pt x="1327" y="448"/>
                  </a:lnTo>
                  <a:lnTo>
                    <a:pt x="1415" y="439"/>
                  </a:lnTo>
                  <a:close/>
                </a:path>
              </a:pathLst>
            </a:custGeom>
            <a:noFill/>
            <a:ln w="6">
              <a:solidFill>
                <a:srgbClr val="6C6D7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Freeform 79"/>
            <p:cNvSpPr>
              <a:spLocks/>
            </p:cNvSpPr>
            <p:nvPr/>
          </p:nvSpPr>
          <p:spPr bwMode="auto">
            <a:xfrm>
              <a:off x="6688138" y="3328988"/>
              <a:ext cx="685800" cy="654050"/>
            </a:xfrm>
            <a:custGeom>
              <a:avLst/>
              <a:gdLst>
                <a:gd name="T0" fmla="*/ 1219 w 1295"/>
                <a:gd name="T1" fmla="*/ 517 h 1236"/>
                <a:gd name="T2" fmla="*/ 1252 w 1295"/>
                <a:gd name="T3" fmla="*/ 554 h 1236"/>
                <a:gd name="T4" fmla="*/ 1251 w 1295"/>
                <a:gd name="T5" fmla="*/ 627 h 1236"/>
                <a:gd name="T6" fmla="*/ 1264 w 1295"/>
                <a:gd name="T7" fmla="*/ 692 h 1236"/>
                <a:gd name="T8" fmla="*/ 1291 w 1295"/>
                <a:gd name="T9" fmla="*/ 766 h 1236"/>
                <a:gd name="T10" fmla="*/ 1288 w 1295"/>
                <a:gd name="T11" fmla="*/ 804 h 1236"/>
                <a:gd name="T12" fmla="*/ 1295 w 1295"/>
                <a:gd name="T13" fmla="*/ 866 h 1236"/>
                <a:gd name="T14" fmla="*/ 1177 w 1295"/>
                <a:gd name="T15" fmla="*/ 953 h 1236"/>
                <a:gd name="T16" fmla="*/ 1004 w 1295"/>
                <a:gd name="T17" fmla="*/ 1025 h 1236"/>
                <a:gd name="T18" fmla="*/ 957 w 1295"/>
                <a:gd name="T19" fmla="*/ 1085 h 1236"/>
                <a:gd name="T20" fmla="*/ 895 w 1295"/>
                <a:gd name="T21" fmla="*/ 1125 h 1236"/>
                <a:gd name="T22" fmla="*/ 819 w 1295"/>
                <a:gd name="T23" fmla="*/ 1189 h 1236"/>
                <a:gd name="T24" fmla="*/ 735 w 1295"/>
                <a:gd name="T25" fmla="*/ 1232 h 1236"/>
                <a:gd name="T26" fmla="*/ 655 w 1295"/>
                <a:gd name="T27" fmla="*/ 1233 h 1236"/>
                <a:gd name="T28" fmla="*/ 598 w 1295"/>
                <a:gd name="T29" fmla="*/ 1180 h 1236"/>
                <a:gd name="T30" fmla="*/ 487 w 1295"/>
                <a:gd name="T31" fmla="*/ 1148 h 1236"/>
                <a:gd name="T32" fmla="*/ 390 w 1295"/>
                <a:gd name="T33" fmla="*/ 1170 h 1236"/>
                <a:gd name="T34" fmla="*/ 294 w 1295"/>
                <a:gd name="T35" fmla="*/ 1160 h 1236"/>
                <a:gd name="T36" fmla="*/ 229 w 1295"/>
                <a:gd name="T37" fmla="*/ 1106 h 1236"/>
                <a:gd name="T38" fmla="*/ 229 w 1295"/>
                <a:gd name="T39" fmla="*/ 1050 h 1236"/>
                <a:gd name="T40" fmla="*/ 202 w 1295"/>
                <a:gd name="T41" fmla="*/ 1001 h 1236"/>
                <a:gd name="T42" fmla="*/ 227 w 1295"/>
                <a:gd name="T43" fmla="*/ 956 h 1236"/>
                <a:gd name="T44" fmla="*/ 265 w 1295"/>
                <a:gd name="T45" fmla="*/ 928 h 1236"/>
                <a:gd name="T46" fmla="*/ 307 w 1295"/>
                <a:gd name="T47" fmla="*/ 877 h 1236"/>
                <a:gd name="T48" fmla="*/ 319 w 1295"/>
                <a:gd name="T49" fmla="*/ 838 h 1236"/>
                <a:gd name="T50" fmla="*/ 291 w 1295"/>
                <a:gd name="T51" fmla="*/ 814 h 1236"/>
                <a:gd name="T52" fmla="*/ 261 w 1295"/>
                <a:gd name="T53" fmla="*/ 822 h 1236"/>
                <a:gd name="T54" fmla="*/ 208 w 1295"/>
                <a:gd name="T55" fmla="*/ 825 h 1236"/>
                <a:gd name="T56" fmla="*/ 139 w 1295"/>
                <a:gd name="T57" fmla="*/ 788 h 1236"/>
                <a:gd name="T58" fmla="*/ 99 w 1295"/>
                <a:gd name="T59" fmla="*/ 723 h 1236"/>
                <a:gd name="T60" fmla="*/ 76 w 1295"/>
                <a:gd name="T61" fmla="*/ 669 h 1236"/>
                <a:gd name="T62" fmla="*/ 54 w 1295"/>
                <a:gd name="T63" fmla="*/ 599 h 1236"/>
                <a:gd name="T64" fmla="*/ 1 w 1295"/>
                <a:gd name="T65" fmla="*/ 532 h 1236"/>
                <a:gd name="T66" fmla="*/ 18 w 1295"/>
                <a:gd name="T67" fmla="*/ 431 h 1236"/>
                <a:gd name="T68" fmla="*/ 20 w 1295"/>
                <a:gd name="T69" fmla="*/ 411 h 1236"/>
                <a:gd name="T70" fmla="*/ 40 w 1295"/>
                <a:gd name="T71" fmla="*/ 354 h 1236"/>
                <a:gd name="T72" fmla="*/ 43 w 1295"/>
                <a:gd name="T73" fmla="*/ 283 h 1236"/>
                <a:gd name="T74" fmla="*/ 51 w 1295"/>
                <a:gd name="T75" fmla="*/ 155 h 1236"/>
                <a:gd name="T76" fmla="*/ 93 w 1295"/>
                <a:gd name="T77" fmla="*/ 74 h 1236"/>
                <a:gd name="T78" fmla="*/ 132 w 1295"/>
                <a:gd name="T79" fmla="*/ 45 h 1236"/>
                <a:gd name="T80" fmla="*/ 140 w 1295"/>
                <a:gd name="T81" fmla="*/ 6 h 1236"/>
                <a:gd name="T82" fmla="*/ 212 w 1295"/>
                <a:gd name="T83" fmla="*/ 9 h 1236"/>
                <a:gd name="T84" fmla="*/ 246 w 1295"/>
                <a:gd name="T85" fmla="*/ 69 h 1236"/>
                <a:gd name="T86" fmla="*/ 248 w 1295"/>
                <a:gd name="T87" fmla="*/ 199 h 1236"/>
                <a:gd name="T88" fmla="*/ 343 w 1295"/>
                <a:gd name="T89" fmla="*/ 202 h 1236"/>
                <a:gd name="T90" fmla="*/ 396 w 1295"/>
                <a:gd name="T91" fmla="*/ 259 h 1236"/>
                <a:gd name="T92" fmla="*/ 393 w 1295"/>
                <a:gd name="T93" fmla="*/ 327 h 1236"/>
                <a:gd name="T94" fmla="*/ 375 w 1295"/>
                <a:gd name="T95" fmla="*/ 362 h 1236"/>
                <a:gd name="T96" fmla="*/ 387 w 1295"/>
                <a:gd name="T97" fmla="*/ 396 h 1236"/>
                <a:gd name="T98" fmla="*/ 436 w 1295"/>
                <a:gd name="T99" fmla="*/ 435 h 1236"/>
                <a:gd name="T100" fmla="*/ 497 w 1295"/>
                <a:gd name="T101" fmla="*/ 485 h 1236"/>
                <a:gd name="T102" fmla="*/ 682 w 1295"/>
                <a:gd name="T103" fmla="*/ 495 h 1236"/>
                <a:gd name="T104" fmla="*/ 729 w 1295"/>
                <a:gd name="T105" fmla="*/ 482 h 1236"/>
                <a:gd name="T106" fmla="*/ 761 w 1295"/>
                <a:gd name="T107" fmla="*/ 430 h 1236"/>
                <a:gd name="T108" fmla="*/ 809 w 1295"/>
                <a:gd name="T109" fmla="*/ 395 h 1236"/>
                <a:gd name="T110" fmla="*/ 777 w 1295"/>
                <a:gd name="T111" fmla="*/ 339 h 1236"/>
                <a:gd name="T112" fmla="*/ 794 w 1295"/>
                <a:gd name="T113" fmla="*/ 318 h 1236"/>
                <a:gd name="T114" fmla="*/ 1117 w 1295"/>
                <a:gd name="T115" fmla="*/ 453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5" h="1236">
                  <a:moveTo>
                    <a:pt x="1117" y="453"/>
                  </a:moveTo>
                  <a:lnTo>
                    <a:pt x="1219" y="517"/>
                  </a:lnTo>
                  <a:lnTo>
                    <a:pt x="1238" y="525"/>
                  </a:lnTo>
                  <a:lnTo>
                    <a:pt x="1252" y="554"/>
                  </a:lnTo>
                  <a:lnTo>
                    <a:pt x="1256" y="587"/>
                  </a:lnTo>
                  <a:lnTo>
                    <a:pt x="1251" y="627"/>
                  </a:lnTo>
                  <a:lnTo>
                    <a:pt x="1258" y="674"/>
                  </a:lnTo>
                  <a:lnTo>
                    <a:pt x="1264" y="692"/>
                  </a:lnTo>
                  <a:lnTo>
                    <a:pt x="1274" y="708"/>
                  </a:lnTo>
                  <a:lnTo>
                    <a:pt x="1291" y="766"/>
                  </a:lnTo>
                  <a:lnTo>
                    <a:pt x="1291" y="786"/>
                  </a:lnTo>
                  <a:lnTo>
                    <a:pt x="1288" y="804"/>
                  </a:lnTo>
                  <a:lnTo>
                    <a:pt x="1294" y="843"/>
                  </a:lnTo>
                  <a:lnTo>
                    <a:pt x="1295" y="866"/>
                  </a:lnTo>
                  <a:lnTo>
                    <a:pt x="1275" y="906"/>
                  </a:lnTo>
                  <a:lnTo>
                    <a:pt x="1177" y="953"/>
                  </a:lnTo>
                  <a:lnTo>
                    <a:pt x="1033" y="989"/>
                  </a:lnTo>
                  <a:lnTo>
                    <a:pt x="1004" y="1025"/>
                  </a:lnTo>
                  <a:lnTo>
                    <a:pt x="989" y="1046"/>
                  </a:lnTo>
                  <a:lnTo>
                    <a:pt x="957" y="1085"/>
                  </a:lnTo>
                  <a:lnTo>
                    <a:pt x="940" y="1100"/>
                  </a:lnTo>
                  <a:lnTo>
                    <a:pt x="895" y="1125"/>
                  </a:lnTo>
                  <a:lnTo>
                    <a:pt x="855" y="1154"/>
                  </a:lnTo>
                  <a:lnTo>
                    <a:pt x="819" y="1189"/>
                  </a:lnTo>
                  <a:lnTo>
                    <a:pt x="779" y="1219"/>
                  </a:lnTo>
                  <a:lnTo>
                    <a:pt x="735" y="1232"/>
                  </a:lnTo>
                  <a:lnTo>
                    <a:pt x="687" y="1236"/>
                  </a:lnTo>
                  <a:lnTo>
                    <a:pt x="655" y="1233"/>
                  </a:lnTo>
                  <a:lnTo>
                    <a:pt x="632" y="1201"/>
                  </a:lnTo>
                  <a:lnTo>
                    <a:pt x="598" y="1180"/>
                  </a:lnTo>
                  <a:lnTo>
                    <a:pt x="526" y="1151"/>
                  </a:lnTo>
                  <a:lnTo>
                    <a:pt x="487" y="1148"/>
                  </a:lnTo>
                  <a:lnTo>
                    <a:pt x="448" y="1160"/>
                  </a:lnTo>
                  <a:lnTo>
                    <a:pt x="390" y="1170"/>
                  </a:lnTo>
                  <a:lnTo>
                    <a:pt x="332" y="1170"/>
                  </a:lnTo>
                  <a:lnTo>
                    <a:pt x="294" y="1160"/>
                  </a:lnTo>
                  <a:lnTo>
                    <a:pt x="243" y="1133"/>
                  </a:lnTo>
                  <a:lnTo>
                    <a:pt x="229" y="1106"/>
                  </a:lnTo>
                  <a:lnTo>
                    <a:pt x="234" y="1077"/>
                  </a:lnTo>
                  <a:lnTo>
                    <a:pt x="229" y="1050"/>
                  </a:lnTo>
                  <a:lnTo>
                    <a:pt x="215" y="1031"/>
                  </a:lnTo>
                  <a:lnTo>
                    <a:pt x="202" y="1001"/>
                  </a:lnTo>
                  <a:lnTo>
                    <a:pt x="213" y="974"/>
                  </a:lnTo>
                  <a:lnTo>
                    <a:pt x="227" y="956"/>
                  </a:lnTo>
                  <a:lnTo>
                    <a:pt x="243" y="934"/>
                  </a:lnTo>
                  <a:lnTo>
                    <a:pt x="265" y="928"/>
                  </a:lnTo>
                  <a:lnTo>
                    <a:pt x="280" y="913"/>
                  </a:lnTo>
                  <a:lnTo>
                    <a:pt x="307" y="877"/>
                  </a:lnTo>
                  <a:lnTo>
                    <a:pt x="316" y="857"/>
                  </a:lnTo>
                  <a:lnTo>
                    <a:pt x="319" y="838"/>
                  </a:lnTo>
                  <a:lnTo>
                    <a:pt x="307" y="825"/>
                  </a:lnTo>
                  <a:lnTo>
                    <a:pt x="291" y="814"/>
                  </a:lnTo>
                  <a:lnTo>
                    <a:pt x="272" y="818"/>
                  </a:lnTo>
                  <a:lnTo>
                    <a:pt x="261" y="822"/>
                  </a:lnTo>
                  <a:lnTo>
                    <a:pt x="251" y="825"/>
                  </a:lnTo>
                  <a:lnTo>
                    <a:pt x="208" y="825"/>
                  </a:lnTo>
                  <a:lnTo>
                    <a:pt x="167" y="818"/>
                  </a:lnTo>
                  <a:lnTo>
                    <a:pt x="139" y="788"/>
                  </a:lnTo>
                  <a:lnTo>
                    <a:pt x="128" y="745"/>
                  </a:lnTo>
                  <a:lnTo>
                    <a:pt x="99" y="723"/>
                  </a:lnTo>
                  <a:lnTo>
                    <a:pt x="63" y="705"/>
                  </a:lnTo>
                  <a:lnTo>
                    <a:pt x="76" y="669"/>
                  </a:lnTo>
                  <a:lnTo>
                    <a:pt x="79" y="632"/>
                  </a:lnTo>
                  <a:lnTo>
                    <a:pt x="54" y="599"/>
                  </a:lnTo>
                  <a:lnTo>
                    <a:pt x="26" y="569"/>
                  </a:lnTo>
                  <a:lnTo>
                    <a:pt x="1" y="532"/>
                  </a:lnTo>
                  <a:lnTo>
                    <a:pt x="0" y="444"/>
                  </a:lnTo>
                  <a:lnTo>
                    <a:pt x="18" y="431"/>
                  </a:lnTo>
                  <a:lnTo>
                    <a:pt x="20" y="421"/>
                  </a:lnTo>
                  <a:lnTo>
                    <a:pt x="20" y="411"/>
                  </a:lnTo>
                  <a:lnTo>
                    <a:pt x="45" y="375"/>
                  </a:lnTo>
                  <a:lnTo>
                    <a:pt x="40" y="354"/>
                  </a:lnTo>
                  <a:lnTo>
                    <a:pt x="43" y="331"/>
                  </a:lnTo>
                  <a:lnTo>
                    <a:pt x="43" y="283"/>
                  </a:lnTo>
                  <a:lnTo>
                    <a:pt x="67" y="201"/>
                  </a:lnTo>
                  <a:lnTo>
                    <a:pt x="51" y="155"/>
                  </a:lnTo>
                  <a:lnTo>
                    <a:pt x="63" y="108"/>
                  </a:lnTo>
                  <a:lnTo>
                    <a:pt x="93" y="74"/>
                  </a:lnTo>
                  <a:lnTo>
                    <a:pt x="117" y="64"/>
                  </a:lnTo>
                  <a:lnTo>
                    <a:pt x="132" y="45"/>
                  </a:lnTo>
                  <a:lnTo>
                    <a:pt x="135" y="24"/>
                  </a:lnTo>
                  <a:lnTo>
                    <a:pt x="140" y="6"/>
                  </a:lnTo>
                  <a:lnTo>
                    <a:pt x="176" y="0"/>
                  </a:lnTo>
                  <a:lnTo>
                    <a:pt x="212" y="9"/>
                  </a:lnTo>
                  <a:lnTo>
                    <a:pt x="235" y="36"/>
                  </a:lnTo>
                  <a:lnTo>
                    <a:pt x="246" y="69"/>
                  </a:lnTo>
                  <a:lnTo>
                    <a:pt x="250" y="101"/>
                  </a:lnTo>
                  <a:lnTo>
                    <a:pt x="248" y="199"/>
                  </a:lnTo>
                  <a:lnTo>
                    <a:pt x="272" y="215"/>
                  </a:lnTo>
                  <a:lnTo>
                    <a:pt x="343" y="202"/>
                  </a:lnTo>
                  <a:lnTo>
                    <a:pt x="384" y="216"/>
                  </a:lnTo>
                  <a:lnTo>
                    <a:pt x="396" y="259"/>
                  </a:lnTo>
                  <a:lnTo>
                    <a:pt x="399" y="310"/>
                  </a:lnTo>
                  <a:lnTo>
                    <a:pt x="393" y="327"/>
                  </a:lnTo>
                  <a:lnTo>
                    <a:pt x="384" y="343"/>
                  </a:lnTo>
                  <a:lnTo>
                    <a:pt x="375" y="362"/>
                  </a:lnTo>
                  <a:lnTo>
                    <a:pt x="372" y="381"/>
                  </a:lnTo>
                  <a:lnTo>
                    <a:pt x="387" y="396"/>
                  </a:lnTo>
                  <a:lnTo>
                    <a:pt x="409" y="402"/>
                  </a:lnTo>
                  <a:lnTo>
                    <a:pt x="436" y="435"/>
                  </a:lnTo>
                  <a:lnTo>
                    <a:pt x="458" y="472"/>
                  </a:lnTo>
                  <a:lnTo>
                    <a:pt x="497" y="485"/>
                  </a:lnTo>
                  <a:lnTo>
                    <a:pt x="584" y="500"/>
                  </a:lnTo>
                  <a:lnTo>
                    <a:pt x="682" y="495"/>
                  </a:lnTo>
                  <a:lnTo>
                    <a:pt x="705" y="490"/>
                  </a:lnTo>
                  <a:lnTo>
                    <a:pt x="729" y="482"/>
                  </a:lnTo>
                  <a:lnTo>
                    <a:pt x="745" y="444"/>
                  </a:lnTo>
                  <a:lnTo>
                    <a:pt x="761" y="430"/>
                  </a:lnTo>
                  <a:lnTo>
                    <a:pt x="802" y="414"/>
                  </a:lnTo>
                  <a:lnTo>
                    <a:pt x="809" y="395"/>
                  </a:lnTo>
                  <a:lnTo>
                    <a:pt x="800" y="372"/>
                  </a:lnTo>
                  <a:lnTo>
                    <a:pt x="777" y="339"/>
                  </a:lnTo>
                  <a:lnTo>
                    <a:pt x="785" y="324"/>
                  </a:lnTo>
                  <a:lnTo>
                    <a:pt x="794" y="318"/>
                  </a:lnTo>
                  <a:lnTo>
                    <a:pt x="813" y="314"/>
                  </a:lnTo>
                  <a:lnTo>
                    <a:pt x="1117" y="453"/>
                  </a:lnTo>
                  <a:close/>
                </a:path>
              </a:pathLst>
            </a:custGeom>
            <a:solidFill>
              <a:srgbClr val="E6E6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80"/>
            <p:cNvSpPr>
              <a:spLocks/>
            </p:cNvSpPr>
            <p:nvPr/>
          </p:nvSpPr>
          <p:spPr bwMode="auto">
            <a:xfrm>
              <a:off x="6688138" y="3328988"/>
              <a:ext cx="685800" cy="654050"/>
            </a:xfrm>
            <a:custGeom>
              <a:avLst/>
              <a:gdLst>
                <a:gd name="T0" fmla="*/ 1219 w 1295"/>
                <a:gd name="T1" fmla="*/ 517 h 1236"/>
                <a:gd name="T2" fmla="*/ 1252 w 1295"/>
                <a:gd name="T3" fmla="*/ 554 h 1236"/>
                <a:gd name="T4" fmla="*/ 1251 w 1295"/>
                <a:gd name="T5" fmla="*/ 627 h 1236"/>
                <a:gd name="T6" fmla="*/ 1264 w 1295"/>
                <a:gd name="T7" fmla="*/ 692 h 1236"/>
                <a:gd name="T8" fmla="*/ 1291 w 1295"/>
                <a:gd name="T9" fmla="*/ 766 h 1236"/>
                <a:gd name="T10" fmla="*/ 1288 w 1295"/>
                <a:gd name="T11" fmla="*/ 804 h 1236"/>
                <a:gd name="T12" fmla="*/ 1295 w 1295"/>
                <a:gd name="T13" fmla="*/ 866 h 1236"/>
                <a:gd name="T14" fmla="*/ 1177 w 1295"/>
                <a:gd name="T15" fmla="*/ 953 h 1236"/>
                <a:gd name="T16" fmla="*/ 1004 w 1295"/>
                <a:gd name="T17" fmla="*/ 1025 h 1236"/>
                <a:gd name="T18" fmla="*/ 957 w 1295"/>
                <a:gd name="T19" fmla="*/ 1085 h 1236"/>
                <a:gd name="T20" fmla="*/ 895 w 1295"/>
                <a:gd name="T21" fmla="*/ 1125 h 1236"/>
                <a:gd name="T22" fmla="*/ 819 w 1295"/>
                <a:gd name="T23" fmla="*/ 1189 h 1236"/>
                <a:gd name="T24" fmla="*/ 735 w 1295"/>
                <a:gd name="T25" fmla="*/ 1232 h 1236"/>
                <a:gd name="T26" fmla="*/ 655 w 1295"/>
                <a:gd name="T27" fmla="*/ 1233 h 1236"/>
                <a:gd name="T28" fmla="*/ 598 w 1295"/>
                <a:gd name="T29" fmla="*/ 1180 h 1236"/>
                <a:gd name="T30" fmla="*/ 487 w 1295"/>
                <a:gd name="T31" fmla="*/ 1148 h 1236"/>
                <a:gd name="T32" fmla="*/ 390 w 1295"/>
                <a:gd name="T33" fmla="*/ 1170 h 1236"/>
                <a:gd name="T34" fmla="*/ 294 w 1295"/>
                <a:gd name="T35" fmla="*/ 1160 h 1236"/>
                <a:gd name="T36" fmla="*/ 229 w 1295"/>
                <a:gd name="T37" fmla="*/ 1106 h 1236"/>
                <a:gd name="T38" fmla="*/ 229 w 1295"/>
                <a:gd name="T39" fmla="*/ 1050 h 1236"/>
                <a:gd name="T40" fmla="*/ 202 w 1295"/>
                <a:gd name="T41" fmla="*/ 1001 h 1236"/>
                <a:gd name="T42" fmla="*/ 227 w 1295"/>
                <a:gd name="T43" fmla="*/ 956 h 1236"/>
                <a:gd name="T44" fmla="*/ 265 w 1295"/>
                <a:gd name="T45" fmla="*/ 928 h 1236"/>
                <a:gd name="T46" fmla="*/ 307 w 1295"/>
                <a:gd name="T47" fmla="*/ 877 h 1236"/>
                <a:gd name="T48" fmla="*/ 319 w 1295"/>
                <a:gd name="T49" fmla="*/ 838 h 1236"/>
                <a:gd name="T50" fmla="*/ 291 w 1295"/>
                <a:gd name="T51" fmla="*/ 814 h 1236"/>
                <a:gd name="T52" fmla="*/ 261 w 1295"/>
                <a:gd name="T53" fmla="*/ 822 h 1236"/>
                <a:gd name="T54" fmla="*/ 208 w 1295"/>
                <a:gd name="T55" fmla="*/ 825 h 1236"/>
                <a:gd name="T56" fmla="*/ 139 w 1295"/>
                <a:gd name="T57" fmla="*/ 788 h 1236"/>
                <a:gd name="T58" fmla="*/ 99 w 1295"/>
                <a:gd name="T59" fmla="*/ 723 h 1236"/>
                <a:gd name="T60" fmla="*/ 76 w 1295"/>
                <a:gd name="T61" fmla="*/ 669 h 1236"/>
                <a:gd name="T62" fmla="*/ 54 w 1295"/>
                <a:gd name="T63" fmla="*/ 599 h 1236"/>
                <a:gd name="T64" fmla="*/ 1 w 1295"/>
                <a:gd name="T65" fmla="*/ 532 h 1236"/>
                <a:gd name="T66" fmla="*/ 18 w 1295"/>
                <a:gd name="T67" fmla="*/ 431 h 1236"/>
                <a:gd name="T68" fmla="*/ 20 w 1295"/>
                <a:gd name="T69" fmla="*/ 411 h 1236"/>
                <a:gd name="T70" fmla="*/ 40 w 1295"/>
                <a:gd name="T71" fmla="*/ 354 h 1236"/>
                <a:gd name="T72" fmla="*/ 43 w 1295"/>
                <a:gd name="T73" fmla="*/ 283 h 1236"/>
                <a:gd name="T74" fmla="*/ 51 w 1295"/>
                <a:gd name="T75" fmla="*/ 155 h 1236"/>
                <a:gd name="T76" fmla="*/ 93 w 1295"/>
                <a:gd name="T77" fmla="*/ 74 h 1236"/>
                <a:gd name="T78" fmla="*/ 132 w 1295"/>
                <a:gd name="T79" fmla="*/ 45 h 1236"/>
                <a:gd name="T80" fmla="*/ 140 w 1295"/>
                <a:gd name="T81" fmla="*/ 6 h 1236"/>
                <a:gd name="T82" fmla="*/ 212 w 1295"/>
                <a:gd name="T83" fmla="*/ 9 h 1236"/>
                <a:gd name="T84" fmla="*/ 246 w 1295"/>
                <a:gd name="T85" fmla="*/ 69 h 1236"/>
                <a:gd name="T86" fmla="*/ 248 w 1295"/>
                <a:gd name="T87" fmla="*/ 199 h 1236"/>
                <a:gd name="T88" fmla="*/ 343 w 1295"/>
                <a:gd name="T89" fmla="*/ 202 h 1236"/>
                <a:gd name="T90" fmla="*/ 396 w 1295"/>
                <a:gd name="T91" fmla="*/ 259 h 1236"/>
                <a:gd name="T92" fmla="*/ 393 w 1295"/>
                <a:gd name="T93" fmla="*/ 327 h 1236"/>
                <a:gd name="T94" fmla="*/ 375 w 1295"/>
                <a:gd name="T95" fmla="*/ 362 h 1236"/>
                <a:gd name="T96" fmla="*/ 387 w 1295"/>
                <a:gd name="T97" fmla="*/ 396 h 1236"/>
                <a:gd name="T98" fmla="*/ 436 w 1295"/>
                <a:gd name="T99" fmla="*/ 435 h 1236"/>
                <a:gd name="T100" fmla="*/ 497 w 1295"/>
                <a:gd name="T101" fmla="*/ 485 h 1236"/>
                <a:gd name="T102" fmla="*/ 682 w 1295"/>
                <a:gd name="T103" fmla="*/ 495 h 1236"/>
                <a:gd name="T104" fmla="*/ 729 w 1295"/>
                <a:gd name="T105" fmla="*/ 482 h 1236"/>
                <a:gd name="T106" fmla="*/ 761 w 1295"/>
                <a:gd name="T107" fmla="*/ 430 h 1236"/>
                <a:gd name="T108" fmla="*/ 809 w 1295"/>
                <a:gd name="T109" fmla="*/ 395 h 1236"/>
                <a:gd name="T110" fmla="*/ 777 w 1295"/>
                <a:gd name="T111" fmla="*/ 339 h 1236"/>
                <a:gd name="T112" fmla="*/ 794 w 1295"/>
                <a:gd name="T113" fmla="*/ 318 h 1236"/>
                <a:gd name="T114" fmla="*/ 1117 w 1295"/>
                <a:gd name="T115" fmla="*/ 453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5" h="1236">
                  <a:moveTo>
                    <a:pt x="1117" y="453"/>
                  </a:moveTo>
                  <a:lnTo>
                    <a:pt x="1219" y="517"/>
                  </a:lnTo>
                  <a:lnTo>
                    <a:pt x="1238" y="525"/>
                  </a:lnTo>
                  <a:lnTo>
                    <a:pt x="1252" y="554"/>
                  </a:lnTo>
                  <a:lnTo>
                    <a:pt x="1256" y="587"/>
                  </a:lnTo>
                  <a:lnTo>
                    <a:pt x="1251" y="627"/>
                  </a:lnTo>
                  <a:lnTo>
                    <a:pt x="1258" y="674"/>
                  </a:lnTo>
                  <a:lnTo>
                    <a:pt x="1264" y="692"/>
                  </a:lnTo>
                  <a:lnTo>
                    <a:pt x="1274" y="708"/>
                  </a:lnTo>
                  <a:lnTo>
                    <a:pt x="1291" y="766"/>
                  </a:lnTo>
                  <a:lnTo>
                    <a:pt x="1291" y="786"/>
                  </a:lnTo>
                  <a:lnTo>
                    <a:pt x="1288" y="804"/>
                  </a:lnTo>
                  <a:lnTo>
                    <a:pt x="1294" y="843"/>
                  </a:lnTo>
                  <a:lnTo>
                    <a:pt x="1295" y="866"/>
                  </a:lnTo>
                  <a:lnTo>
                    <a:pt x="1275" y="906"/>
                  </a:lnTo>
                  <a:lnTo>
                    <a:pt x="1177" y="953"/>
                  </a:lnTo>
                  <a:lnTo>
                    <a:pt x="1033" y="989"/>
                  </a:lnTo>
                  <a:lnTo>
                    <a:pt x="1004" y="1025"/>
                  </a:lnTo>
                  <a:lnTo>
                    <a:pt x="989" y="1046"/>
                  </a:lnTo>
                  <a:lnTo>
                    <a:pt x="957" y="1085"/>
                  </a:lnTo>
                  <a:lnTo>
                    <a:pt x="940" y="1100"/>
                  </a:lnTo>
                  <a:lnTo>
                    <a:pt x="895" y="1125"/>
                  </a:lnTo>
                  <a:lnTo>
                    <a:pt x="855" y="1154"/>
                  </a:lnTo>
                  <a:lnTo>
                    <a:pt x="819" y="1189"/>
                  </a:lnTo>
                  <a:lnTo>
                    <a:pt x="779" y="1219"/>
                  </a:lnTo>
                  <a:lnTo>
                    <a:pt x="735" y="1232"/>
                  </a:lnTo>
                  <a:lnTo>
                    <a:pt x="687" y="1236"/>
                  </a:lnTo>
                  <a:lnTo>
                    <a:pt x="655" y="1233"/>
                  </a:lnTo>
                  <a:lnTo>
                    <a:pt x="632" y="1201"/>
                  </a:lnTo>
                  <a:lnTo>
                    <a:pt x="598" y="1180"/>
                  </a:lnTo>
                  <a:lnTo>
                    <a:pt x="526" y="1151"/>
                  </a:lnTo>
                  <a:lnTo>
                    <a:pt x="487" y="1148"/>
                  </a:lnTo>
                  <a:lnTo>
                    <a:pt x="448" y="1160"/>
                  </a:lnTo>
                  <a:lnTo>
                    <a:pt x="390" y="1170"/>
                  </a:lnTo>
                  <a:lnTo>
                    <a:pt x="332" y="1170"/>
                  </a:lnTo>
                  <a:lnTo>
                    <a:pt x="294" y="1160"/>
                  </a:lnTo>
                  <a:lnTo>
                    <a:pt x="243" y="1133"/>
                  </a:lnTo>
                  <a:lnTo>
                    <a:pt x="229" y="1106"/>
                  </a:lnTo>
                  <a:lnTo>
                    <a:pt x="234" y="1077"/>
                  </a:lnTo>
                  <a:lnTo>
                    <a:pt x="229" y="1050"/>
                  </a:lnTo>
                  <a:lnTo>
                    <a:pt x="215" y="1031"/>
                  </a:lnTo>
                  <a:lnTo>
                    <a:pt x="202" y="1001"/>
                  </a:lnTo>
                  <a:lnTo>
                    <a:pt x="213" y="974"/>
                  </a:lnTo>
                  <a:lnTo>
                    <a:pt x="227" y="956"/>
                  </a:lnTo>
                  <a:lnTo>
                    <a:pt x="243" y="934"/>
                  </a:lnTo>
                  <a:lnTo>
                    <a:pt x="265" y="928"/>
                  </a:lnTo>
                  <a:lnTo>
                    <a:pt x="280" y="913"/>
                  </a:lnTo>
                  <a:lnTo>
                    <a:pt x="307" y="877"/>
                  </a:lnTo>
                  <a:lnTo>
                    <a:pt x="316" y="857"/>
                  </a:lnTo>
                  <a:lnTo>
                    <a:pt x="319" y="838"/>
                  </a:lnTo>
                  <a:lnTo>
                    <a:pt x="307" y="825"/>
                  </a:lnTo>
                  <a:lnTo>
                    <a:pt x="291" y="814"/>
                  </a:lnTo>
                  <a:lnTo>
                    <a:pt x="272" y="818"/>
                  </a:lnTo>
                  <a:lnTo>
                    <a:pt x="261" y="822"/>
                  </a:lnTo>
                  <a:lnTo>
                    <a:pt x="251" y="825"/>
                  </a:lnTo>
                  <a:lnTo>
                    <a:pt x="208" y="825"/>
                  </a:lnTo>
                  <a:lnTo>
                    <a:pt x="167" y="818"/>
                  </a:lnTo>
                  <a:lnTo>
                    <a:pt x="139" y="788"/>
                  </a:lnTo>
                  <a:lnTo>
                    <a:pt x="128" y="745"/>
                  </a:lnTo>
                  <a:lnTo>
                    <a:pt x="99" y="723"/>
                  </a:lnTo>
                  <a:lnTo>
                    <a:pt x="63" y="705"/>
                  </a:lnTo>
                  <a:lnTo>
                    <a:pt x="76" y="669"/>
                  </a:lnTo>
                  <a:lnTo>
                    <a:pt x="79" y="632"/>
                  </a:lnTo>
                  <a:lnTo>
                    <a:pt x="54" y="599"/>
                  </a:lnTo>
                  <a:lnTo>
                    <a:pt x="26" y="569"/>
                  </a:lnTo>
                  <a:lnTo>
                    <a:pt x="1" y="532"/>
                  </a:lnTo>
                  <a:lnTo>
                    <a:pt x="0" y="444"/>
                  </a:lnTo>
                  <a:lnTo>
                    <a:pt x="18" y="431"/>
                  </a:lnTo>
                  <a:lnTo>
                    <a:pt x="20" y="421"/>
                  </a:lnTo>
                  <a:lnTo>
                    <a:pt x="20" y="411"/>
                  </a:lnTo>
                  <a:lnTo>
                    <a:pt x="45" y="375"/>
                  </a:lnTo>
                  <a:lnTo>
                    <a:pt x="40" y="354"/>
                  </a:lnTo>
                  <a:lnTo>
                    <a:pt x="43" y="331"/>
                  </a:lnTo>
                  <a:lnTo>
                    <a:pt x="43" y="283"/>
                  </a:lnTo>
                  <a:lnTo>
                    <a:pt x="67" y="201"/>
                  </a:lnTo>
                  <a:lnTo>
                    <a:pt x="51" y="155"/>
                  </a:lnTo>
                  <a:lnTo>
                    <a:pt x="63" y="108"/>
                  </a:lnTo>
                  <a:lnTo>
                    <a:pt x="93" y="74"/>
                  </a:lnTo>
                  <a:lnTo>
                    <a:pt x="117" y="64"/>
                  </a:lnTo>
                  <a:lnTo>
                    <a:pt x="132" y="45"/>
                  </a:lnTo>
                  <a:lnTo>
                    <a:pt x="135" y="24"/>
                  </a:lnTo>
                  <a:lnTo>
                    <a:pt x="140" y="6"/>
                  </a:lnTo>
                  <a:lnTo>
                    <a:pt x="176" y="0"/>
                  </a:lnTo>
                  <a:lnTo>
                    <a:pt x="212" y="9"/>
                  </a:lnTo>
                  <a:lnTo>
                    <a:pt x="235" y="36"/>
                  </a:lnTo>
                  <a:lnTo>
                    <a:pt x="246" y="69"/>
                  </a:lnTo>
                  <a:lnTo>
                    <a:pt x="250" y="101"/>
                  </a:lnTo>
                  <a:lnTo>
                    <a:pt x="248" y="199"/>
                  </a:lnTo>
                  <a:lnTo>
                    <a:pt x="272" y="215"/>
                  </a:lnTo>
                  <a:lnTo>
                    <a:pt x="343" y="202"/>
                  </a:lnTo>
                  <a:lnTo>
                    <a:pt x="384" y="216"/>
                  </a:lnTo>
                  <a:lnTo>
                    <a:pt x="396" y="259"/>
                  </a:lnTo>
                  <a:lnTo>
                    <a:pt x="399" y="310"/>
                  </a:lnTo>
                  <a:lnTo>
                    <a:pt x="393" y="327"/>
                  </a:lnTo>
                  <a:lnTo>
                    <a:pt x="384" y="343"/>
                  </a:lnTo>
                  <a:lnTo>
                    <a:pt x="375" y="362"/>
                  </a:lnTo>
                  <a:lnTo>
                    <a:pt x="372" y="381"/>
                  </a:lnTo>
                  <a:lnTo>
                    <a:pt x="387" y="396"/>
                  </a:lnTo>
                  <a:lnTo>
                    <a:pt x="409" y="402"/>
                  </a:lnTo>
                  <a:lnTo>
                    <a:pt x="436" y="435"/>
                  </a:lnTo>
                  <a:lnTo>
                    <a:pt x="458" y="472"/>
                  </a:lnTo>
                  <a:lnTo>
                    <a:pt x="497" y="485"/>
                  </a:lnTo>
                  <a:lnTo>
                    <a:pt x="584" y="500"/>
                  </a:lnTo>
                  <a:lnTo>
                    <a:pt x="682" y="495"/>
                  </a:lnTo>
                  <a:lnTo>
                    <a:pt x="705" y="490"/>
                  </a:lnTo>
                  <a:lnTo>
                    <a:pt x="729" y="482"/>
                  </a:lnTo>
                  <a:lnTo>
                    <a:pt x="745" y="444"/>
                  </a:lnTo>
                  <a:lnTo>
                    <a:pt x="761" y="430"/>
                  </a:lnTo>
                  <a:lnTo>
                    <a:pt x="802" y="414"/>
                  </a:lnTo>
                  <a:lnTo>
                    <a:pt x="809" y="395"/>
                  </a:lnTo>
                  <a:lnTo>
                    <a:pt x="800" y="372"/>
                  </a:lnTo>
                  <a:lnTo>
                    <a:pt x="777" y="339"/>
                  </a:lnTo>
                  <a:lnTo>
                    <a:pt x="785" y="324"/>
                  </a:lnTo>
                  <a:lnTo>
                    <a:pt x="794" y="318"/>
                  </a:lnTo>
                  <a:lnTo>
                    <a:pt x="813" y="314"/>
                  </a:lnTo>
                  <a:lnTo>
                    <a:pt x="1117" y="453"/>
                  </a:lnTo>
                  <a:close/>
                </a:path>
              </a:pathLst>
            </a:custGeom>
            <a:noFill/>
            <a:ln w="6">
              <a:solidFill>
                <a:srgbClr val="6C6D7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Freeform 81"/>
            <p:cNvSpPr>
              <a:spLocks/>
            </p:cNvSpPr>
            <p:nvPr/>
          </p:nvSpPr>
          <p:spPr bwMode="auto">
            <a:xfrm>
              <a:off x="6157913" y="3656013"/>
              <a:ext cx="876300" cy="512763"/>
            </a:xfrm>
            <a:custGeom>
              <a:avLst/>
              <a:gdLst>
                <a:gd name="T0" fmla="*/ 1657 w 1657"/>
                <a:gd name="T1" fmla="*/ 614 h 970"/>
                <a:gd name="T2" fmla="*/ 1597 w 1657"/>
                <a:gd name="T3" fmla="*/ 658 h 970"/>
                <a:gd name="T4" fmla="*/ 1543 w 1657"/>
                <a:gd name="T5" fmla="*/ 648 h 970"/>
                <a:gd name="T6" fmla="*/ 1484 w 1657"/>
                <a:gd name="T7" fmla="*/ 635 h 970"/>
                <a:gd name="T8" fmla="*/ 1464 w 1657"/>
                <a:gd name="T9" fmla="*/ 684 h 970"/>
                <a:gd name="T10" fmla="*/ 1496 w 1657"/>
                <a:gd name="T11" fmla="*/ 768 h 970"/>
                <a:gd name="T12" fmla="*/ 1491 w 1657"/>
                <a:gd name="T13" fmla="*/ 807 h 970"/>
                <a:gd name="T14" fmla="*/ 1262 w 1657"/>
                <a:gd name="T15" fmla="*/ 796 h 970"/>
                <a:gd name="T16" fmla="*/ 1171 w 1657"/>
                <a:gd name="T17" fmla="*/ 801 h 970"/>
                <a:gd name="T18" fmla="*/ 920 w 1657"/>
                <a:gd name="T19" fmla="*/ 758 h 970"/>
                <a:gd name="T20" fmla="*/ 890 w 1657"/>
                <a:gd name="T21" fmla="*/ 876 h 970"/>
                <a:gd name="T22" fmla="*/ 915 w 1657"/>
                <a:gd name="T23" fmla="*/ 970 h 970"/>
                <a:gd name="T24" fmla="*/ 896 w 1657"/>
                <a:gd name="T25" fmla="*/ 964 h 970"/>
                <a:gd name="T26" fmla="*/ 838 w 1657"/>
                <a:gd name="T27" fmla="*/ 921 h 970"/>
                <a:gd name="T28" fmla="*/ 780 w 1657"/>
                <a:gd name="T29" fmla="*/ 908 h 970"/>
                <a:gd name="T30" fmla="*/ 679 w 1657"/>
                <a:gd name="T31" fmla="*/ 877 h 970"/>
                <a:gd name="T32" fmla="*/ 616 w 1657"/>
                <a:gd name="T33" fmla="*/ 848 h 970"/>
                <a:gd name="T34" fmla="*/ 520 w 1657"/>
                <a:gd name="T35" fmla="*/ 829 h 970"/>
                <a:gd name="T36" fmla="*/ 442 w 1657"/>
                <a:gd name="T37" fmla="*/ 814 h 970"/>
                <a:gd name="T38" fmla="*/ 237 w 1657"/>
                <a:gd name="T39" fmla="*/ 813 h 970"/>
                <a:gd name="T40" fmla="*/ 58 w 1657"/>
                <a:gd name="T41" fmla="*/ 876 h 970"/>
                <a:gd name="T42" fmla="*/ 41 w 1657"/>
                <a:gd name="T43" fmla="*/ 891 h 970"/>
                <a:gd name="T44" fmla="*/ 0 w 1657"/>
                <a:gd name="T45" fmla="*/ 909 h 970"/>
                <a:gd name="T46" fmla="*/ 19 w 1657"/>
                <a:gd name="T47" fmla="*/ 842 h 970"/>
                <a:gd name="T48" fmla="*/ 33 w 1657"/>
                <a:gd name="T49" fmla="*/ 691 h 970"/>
                <a:gd name="T50" fmla="*/ 24 w 1657"/>
                <a:gd name="T51" fmla="*/ 577 h 970"/>
                <a:gd name="T52" fmla="*/ 281 w 1657"/>
                <a:gd name="T53" fmla="*/ 501 h 970"/>
                <a:gd name="T54" fmla="*/ 356 w 1657"/>
                <a:gd name="T55" fmla="*/ 362 h 970"/>
                <a:gd name="T56" fmla="*/ 384 w 1657"/>
                <a:gd name="T57" fmla="*/ 139 h 970"/>
                <a:gd name="T58" fmla="*/ 418 w 1657"/>
                <a:gd name="T59" fmla="*/ 50 h 970"/>
                <a:gd name="T60" fmla="*/ 424 w 1657"/>
                <a:gd name="T61" fmla="*/ 21 h 970"/>
                <a:gd name="T62" fmla="*/ 465 w 1657"/>
                <a:gd name="T63" fmla="*/ 37 h 970"/>
                <a:gd name="T64" fmla="*/ 511 w 1657"/>
                <a:gd name="T65" fmla="*/ 48 h 970"/>
                <a:gd name="T66" fmla="*/ 589 w 1657"/>
                <a:gd name="T67" fmla="*/ 5 h 970"/>
                <a:gd name="T68" fmla="*/ 652 w 1657"/>
                <a:gd name="T69" fmla="*/ 31 h 970"/>
                <a:gd name="T70" fmla="*/ 697 w 1657"/>
                <a:gd name="T71" fmla="*/ 78 h 970"/>
                <a:gd name="T72" fmla="*/ 768 w 1657"/>
                <a:gd name="T73" fmla="*/ 183 h 970"/>
                <a:gd name="T74" fmla="*/ 840 w 1657"/>
                <a:gd name="T75" fmla="*/ 126 h 970"/>
                <a:gd name="T76" fmla="*/ 932 w 1657"/>
                <a:gd name="T77" fmla="*/ 185 h 970"/>
                <a:gd name="T78" fmla="*/ 980 w 1657"/>
                <a:gd name="T79" fmla="*/ 211 h 970"/>
                <a:gd name="T80" fmla="*/ 1042 w 1657"/>
                <a:gd name="T81" fmla="*/ 113 h 970"/>
                <a:gd name="T82" fmla="*/ 1130 w 1657"/>
                <a:gd name="T83" fmla="*/ 126 h 970"/>
                <a:gd name="T84" fmla="*/ 1210 w 1657"/>
                <a:gd name="T85" fmla="*/ 206 h 970"/>
                <a:gd name="T86" fmla="*/ 1274 w 1657"/>
                <a:gd name="T87" fmla="*/ 199 h 970"/>
                <a:gd name="T88" fmla="*/ 1321 w 1657"/>
                <a:gd name="T89" fmla="*/ 219 h 970"/>
                <a:gd name="T90" fmla="*/ 1282 w 1657"/>
                <a:gd name="T91" fmla="*/ 294 h 970"/>
                <a:gd name="T92" fmla="*/ 1229 w 1657"/>
                <a:gd name="T93" fmla="*/ 337 h 970"/>
                <a:gd name="T94" fmla="*/ 1217 w 1657"/>
                <a:gd name="T95" fmla="*/ 412 h 970"/>
                <a:gd name="T96" fmla="*/ 1231 w 1657"/>
                <a:gd name="T97" fmla="*/ 487 h 970"/>
                <a:gd name="T98" fmla="*/ 1334 w 1657"/>
                <a:gd name="T99" fmla="*/ 551 h 970"/>
                <a:gd name="T100" fmla="*/ 1489 w 1657"/>
                <a:gd name="T101" fmla="*/ 529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57" h="970">
                  <a:moveTo>
                    <a:pt x="1600" y="561"/>
                  </a:moveTo>
                  <a:lnTo>
                    <a:pt x="1634" y="582"/>
                  </a:lnTo>
                  <a:lnTo>
                    <a:pt x="1657" y="614"/>
                  </a:lnTo>
                  <a:lnTo>
                    <a:pt x="1640" y="641"/>
                  </a:lnTo>
                  <a:lnTo>
                    <a:pt x="1615" y="658"/>
                  </a:lnTo>
                  <a:lnTo>
                    <a:pt x="1597" y="658"/>
                  </a:lnTo>
                  <a:lnTo>
                    <a:pt x="1579" y="655"/>
                  </a:lnTo>
                  <a:lnTo>
                    <a:pt x="1560" y="651"/>
                  </a:lnTo>
                  <a:lnTo>
                    <a:pt x="1543" y="648"/>
                  </a:lnTo>
                  <a:lnTo>
                    <a:pt x="1528" y="639"/>
                  </a:lnTo>
                  <a:lnTo>
                    <a:pt x="1498" y="630"/>
                  </a:lnTo>
                  <a:lnTo>
                    <a:pt x="1484" y="635"/>
                  </a:lnTo>
                  <a:lnTo>
                    <a:pt x="1473" y="650"/>
                  </a:lnTo>
                  <a:lnTo>
                    <a:pt x="1466" y="666"/>
                  </a:lnTo>
                  <a:lnTo>
                    <a:pt x="1464" y="684"/>
                  </a:lnTo>
                  <a:lnTo>
                    <a:pt x="1495" y="725"/>
                  </a:lnTo>
                  <a:lnTo>
                    <a:pt x="1498" y="758"/>
                  </a:lnTo>
                  <a:lnTo>
                    <a:pt x="1496" y="768"/>
                  </a:lnTo>
                  <a:lnTo>
                    <a:pt x="1503" y="780"/>
                  </a:lnTo>
                  <a:lnTo>
                    <a:pt x="1504" y="796"/>
                  </a:lnTo>
                  <a:lnTo>
                    <a:pt x="1491" y="807"/>
                  </a:lnTo>
                  <a:lnTo>
                    <a:pt x="1402" y="866"/>
                  </a:lnTo>
                  <a:lnTo>
                    <a:pt x="1379" y="885"/>
                  </a:lnTo>
                  <a:lnTo>
                    <a:pt x="1262" y="796"/>
                  </a:lnTo>
                  <a:lnTo>
                    <a:pt x="1262" y="801"/>
                  </a:lnTo>
                  <a:lnTo>
                    <a:pt x="1240" y="803"/>
                  </a:lnTo>
                  <a:lnTo>
                    <a:pt x="1171" y="801"/>
                  </a:lnTo>
                  <a:lnTo>
                    <a:pt x="1127" y="790"/>
                  </a:lnTo>
                  <a:lnTo>
                    <a:pt x="1002" y="749"/>
                  </a:lnTo>
                  <a:lnTo>
                    <a:pt x="920" y="758"/>
                  </a:lnTo>
                  <a:lnTo>
                    <a:pt x="885" y="788"/>
                  </a:lnTo>
                  <a:lnTo>
                    <a:pt x="876" y="831"/>
                  </a:lnTo>
                  <a:lnTo>
                    <a:pt x="890" y="876"/>
                  </a:lnTo>
                  <a:lnTo>
                    <a:pt x="919" y="939"/>
                  </a:lnTo>
                  <a:lnTo>
                    <a:pt x="923" y="961"/>
                  </a:lnTo>
                  <a:lnTo>
                    <a:pt x="915" y="970"/>
                  </a:lnTo>
                  <a:lnTo>
                    <a:pt x="912" y="970"/>
                  </a:lnTo>
                  <a:lnTo>
                    <a:pt x="903" y="967"/>
                  </a:lnTo>
                  <a:lnTo>
                    <a:pt x="896" y="964"/>
                  </a:lnTo>
                  <a:lnTo>
                    <a:pt x="881" y="953"/>
                  </a:lnTo>
                  <a:lnTo>
                    <a:pt x="853" y="936"/>
                  </a:lnTo>
                  <a:lnTo>
                    <a:pt x="838" y="921"/>
                  </a:lnTo>
                  <a:lnTo>
                    <a:pt x="820" y="916"/>
                  </a:lnTo>
                  <a:lnTo>
                    <a:pt x="800" y="915"/>
                  </a:lnTo>
                  <a:lnTo>
                    <a:pt x="780" y="908"/>
                  </a:lnTo>
                  <a:lnTo>
                    <a:pt x="747" y="890"/>
                  </a:lnTo>
                  <a:lnTo>
                    <a:pt x="730" y="885"/>
                  </a:lnTo>
                  <a:lnTo>
                    <a:pt x="679" y="877"/>
                  </a:lnTo>
                  <a:lnTo>
                    <a:pt x="669" y="872"/>
                  </a:lnTo>
                  <a:lnTo>
                    <a:pt x="636" y="853"/>
                  </a:lnTo>
                  <a:lnTo>
                    <a:pt x="616" y="848"/>
                  </a:lnTo>
                  <a:lnTo>
                    <a:pt x="573" y="843"/>
                  </a:lnTo>
                  <a:lnTo>
                    <a:pt x="550" y="838"/>
                  </a:lnTo>
                  <a:lnTo>
                    <a:pt x="520" y="829"/>
                  </a:lnTo>
                  <a:lnTo>
                    <a:pt x="481" y="823"/>
                  </a:lnTo>
                  <a:lnTo>
                    <a:pt x="450" y="815"/>
                  </a:lnTo>
                  <a:lnTo>
                    <a:pt x="442" y="814"/>
                  </a:lnTo>
                  <a:lnTo>
                    <a:pt x="432" y="813"/>
                  </a:lnTo>
                  <a:lnTo>
                    <a:pt x="344" y="822"/>
                  </a:lnTo>
                  <a:lnTo>
                    <a:pt x="237" y="813"/>
                  </a:lnTo>
                  <a:lnTo>
                    <a:pt x="214" y="814"/>
                  </a:lnTo>
                  <a:lnTo>
                    <a:pt x="90" y="857"/>
                  </a:lnTo>
                  <a:lnTo>
                    <a:pt x="58" y="876"/>
                  </a:lnTo>
                  <a:lnTo>
                    <a:pt x="57" y="879"/>
                  </a:lnTo>
                  <a:lnTo>
                    <a:pt x="53" y="880"/>
                  </a:lnTo>
                  <a:lnTo>
                    <a:pt x="41" y="891"/>
                  </a:lnTo>
                  <a:lnTo>
                    <a:pt x="20" y="905"/>
                  </a:lnTo>
                  <a:lnTo>
                    <a:pt x="4" y="911"/>
                  </a:lnTo>
                  <a:lnTo>
                    <a:pt x="0" y="909"/>
                  </a:lnTo>
                  <a:lnTo>
                    <a:pt x="1" y="884"/>
                  </a:lnTo>
                  <a:lnTo>
                    <a:pt x="9" y="859"/>
                  </a:lnTo>
                  <a:lnTo>
                    <a:pt x="19" y="842"/>
                  </a:lnTo>
                  <a:lnTo>
                    <a:pt x="27" y="822"/>
                  </a:lnTo>
                  <a:lnTo>
                    <a:pt x="37" y="732"/>
                  </a:lnTo>
                  <a:lnTo>
                    <a:pt x="33" y="691"/>
                  </a:lnTo>
                  <a:lnTo>
                    <a:pt x="3" y="638"/>
                  </a:lnTo>
                  <a:lnTo>
                    <a:pt x="19" y="598"/>
                  </a:lnTo>
                  <a:lnTo>
                    <a:pt x="24" y="577"/>
                  </a:lnTo>
                  <a:lnTo>
                    <a:pt x="114" y="564"/>
                  </a:lnTo>
                  <a:lnTo>
                    <a:pt x="201" y="540"/>
                  </a:lnTo>
                  <a:lnTo>
                    <a:pt x="281" y="501"/>
                  </a:lnTo>
                  <a:lnTo>
                    <a:pt x="307" y="470"/>
                  </a:lnTo>
                  <a:lnTo>
                    <a:pt x="329" y="437"/>
                  </a:lnTo>
                  <a:lnTo>
                    <a:pt x="356" y="362"/>
                  </a:lnTo>
                  <a:lnTo>
                    <a:pt x="384" y="238"/>
                  </a:lnTo>
                  <a:lnTo>
                    <a:pt x="382" y="176"/>
                  </a:lnTo>
                  <a:lnTo>
                    <a:pt x="384" y="139"/>
                  </a:lnTo>
                  <a:lnTo>
                    <a:pt x="398" y="73"/>
                  </a:lnTo>
                  <a:lnTo>
                    <a:pt x="410" y="51"/>
                  </a:lnTo>
                  <a:lnTo>
                    <a:pt x="418" y="50"/>
                  </a:lnTo>
                  <a:lnTo>
                    <a:pt x="424" y="45"/>
                  </a:lnTo>
                  <a:lnTo>
                    <a:pt x="426" y="33"/>
                  </a:lnTo>
                  <a:lnTo>
                    <a:pt x="424" y="21"/>
                  </a:lnTo>
                  <a:lnTo>
                    <a:pt x="442" y="13"/>
                  </a:lnTo>
                  <a:lnTo>
                    <a:pt x="452" y="29"/>
                  </a:lnTo>
                  <a:lnTo>
                    <a:pt x="465" y="37"/>
                  </a:lnTo>
                  <a:lnTo>
                    <a:pt x="487" y="35"/>
                  </a:lnTo>
                  <a:lnTo>
                    <a:pt x="501" y="47"/>
                  </a:lnTo>
                  <a:lnTo>
                    <a:pt x="511" y="48"/>
                  </a:lnTo>
                  <a:lnTo>
                    <a:pt x="544" y="58"/>
                  </a:lnTo>
                  <a:lnTo>
                    <a:pt x="565" y="48"/>
                  </a:lnTo>
                  <a:lnTo>
                    <a:pt x="589" y="5"/>
                  </a:lnTo>
                  <a:lnTo>
                    <a:pt x="627" y="0"/>
                  </a:lnTo>
                  <a:lnTo>
                    <a:pt x="647" y="18"/>
                  </a:lnTo>
                  <a:lnTo>
                    <a:pt x="652" y="31"/>
                  </a:lnTo>
                  <a:lnTo>
                    <a:pt x="651" y="47"/>
                  </a:lnTo>
                  <a:lnTo>
                    <a:pt x="672" y="63"/>
                  </a:lnTo>
                  <a:lnTo>
                    <a:pt x="697" y="78"/>
                  </a:lnTo>
                  <a:lnTo>
                    <a:pt x="702" y="151"/>
                  </a:lnTo>
                  <a:lnTo>
                    <a:pt x="718" y="211"/>
                  </a:lnTo>
                  <a:lnTo>
                    <a:pt x="768" y="183"/>
                  </a:lnTo>
                  <a:lnTo>
                    <a:pt x="803" y="134"/>
                  </a:lnTo>
                  <a:lnTo>
                    <a:pt x="819" y="118"/>
                  </a:lnTo>
                  <a:lnTo>
                    <a:pt x="840" y="126"/>
                  </a:lnTo>
                  <a:lnTo>
                    <a:pt x="895" y="141"/>
                  </a:lnTo>
                  <a:lnTo>
                    <a:pt x="920" y="173"/>
                  </a:lnTo>
                  <a:lnTo>
                    <a:pt x="932" y="185"/>
                  </a:lnTo>
                  <a:lnTo>
                    <a:pt x="940" y="199"/>
                  </a:lnTo>
                  <a:lnTo>
                    <a:pt x="956" y="214"/>
                  </a:lnTo>
                  <a:lnTo>
                    <a:pt x="980" y="211"/>
                  </a:lnTo>
                  <a:lnTo>
                    <a:pt x="1007" y="184"/>
                  </a:lnTo>
                  <a:lnTo>
                    <a:pt x="1026" y="150"/>
                  </a:lnTo>
                  <a:lnTo>
                    <a:pt x="1042" y="113"/>
                  </a:lnTo>
                  <a:lnTo>
                    <a:pt x="1065" y="86"/>
                  </a:lnTo>
                  <a:lnTo>
                    <a:pt x="1101" y="104"/>
                  </a:lnTo>
                  <a:lnTo>
                    <a:pt x="1130" y="126"/>
                  </a:lnTo>
                  <a:lnTo>
                    <a:pt x="1141" y="169"/>
                  </a:lnTo>
                  <a:lnTo>
                    <a:pt x="1169" y="199"/>
                  </a:lnTo>
                  <a:lnTo>
                    <a:pt x="1210" y="206"/>
                  </a:lnTo>
                  <a:lnTo>
                    <a:pt x="1253" y="206"/>
                  </a:lnTo>
                  <a:lnTo>
                    <a:pt x="1263" y="203"/>
                  </a:lnTo>
                  <a:lnTo>
                    <a:pt x="1274" y="199"/>
                  </a:lnTo>
                  <a:lnTo>
                    <a:pt x="1293" y="195"/>
                  </a:lnTo>
                  <a:lnTo>
                    <a:pt x="1309" y="206"/>
                  </a:lnTo>
                  <a:lnTo>
                    <a:pt x="1321" y="219"/>
                  </a:lnTo>
                  <a:lnTo>
                    <a:pt x="1318" y="238"/>
                  </a:lnTo>
                  <a:lnTo>
                    <a:pt x="1309" y="258"/>
                  </a:lnTo>
                  <a:lnTo>
                    <a:pt x="1282" y="294"/>
                  </a:lnTo>
                  <a:lnTo>
                    <a:pt x="1267" y="309"/>
                  </a:lnTo>
                  <a:lnTo>
                    <a:pt x="1245" y="315"/>
                  </a:lnTo>
                  <a:lnTo>
                    <a:pt x="1229" y="337"/>
                  </a:lnTo>
                  <a:lnTo>
                    <a:pt x="1215" y="355"/>
                  </a:lnTo>
                  <a:lnTo>
                    <a:pt x="1204" y="382"/>
                  </a:lnTo>
                  <a:lnTo>
                    <a:pt x="1217" y="412"/>
                  </a:lnTo>
                  <a:lnTo>
                    <a:pt x="1231" y="431"/>
                  </a:lnTo>
                  <a:lnTo>
                    <a:pt x="1236" y="458"/>
                  </a:lnTo>
                  <a:lnTo>
                    <a:pt x="1231" y="487"/>
                  </a:lnTo>
                  <a:lnTo>
                    <a:pt x="1245" y="514"/>
                  </a:lnTo>
                  <a:lnTo>
                    <a:pt x="1296" y="541"/>
                  </a:lnTo>
                  <a:lnTo>
                    <a:pt x="1334" y="551"/>
                  </a:lnTo>
                  <a:lnTo>
                    <a:pt x="1392" y="551"/>
                  </a:lnTo>
                  <a:lnTo>
                    <a:pt x="1450" y="541"/>
                  </a:lnTo>
                  <a:lnTo>
                    <a:pt x="1489" y="529"/>
                  </a:lnTo>
                  <a:lnTo>
                    <a:pt x="1528" y="532"/>
                  </a:lnTo>
                  <a:lnTo>
                    <a:pt x="1600" y="561"/>
                  </a:lnTo>
                  <a:close/>
                </a:path>
              </a:pathLst>
            </a:custGeom>
            <a:solidFill>
              <a:srgbClr val="E6E6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82"/>
            <p:cNvSpPr>
              <a:spLocks/>
            </p:cNvSpPr>
            <p:nvPr/>
          </p:nvSpPr>
          <p:spPr bwMode="auto">
            <a:xfrm>
              <a:off x="6157913" y="3656013"/>
              <a:ext cx="876300" cy="512763"/>
            </a:xfrm>
            <a:custGeom>
              <a:avLst/>
              <a:gdLst>
                <a:gd name="T0" fmla="*/ 1657 w 1657"/>
                <a:gd name="T1" fmla="*/ 614 h 970"/>
                <a:gd name="T2" fmla="*/ 1597 w 1657"/>
                <a:gd name="T3" fmla="*/ 658 h 970"/>
                <a:gd name="T4" fmla="*/ 1543 w 1657"/>
                <a:gd name="T5" fmla="*/ 648 h 970"/>
                <a:gd name="T6" fmla="*/ 1484 w 1657"/>
                <a:gd name="T7" fmla="*/ 635 h 970"/>
                <a:gd name="T8" fmla="*/ 1464 w 1657"/>
                <a:gd name="T9" fmla="*/ 684 h 970"/>
                <a:gd name="T10" fmla="*/ 1496 w 1657"/>
                <a:gd name="T11" fmla="*/ 768 h 970"/>
                <a:gd name="T12" fmla="*/ 1491 w 1657"/>
                <a:gd name="T13" fmla="*/ 807 h 970"/>
                <a:gd name="T14" fmla="*/ 1262 w 1657"/>
                <a:gd name="T15" fmla="*/ 796 h 970"/>
                <a:gd name="T16" fmla="*/ 1171 w 1657"/>
                <a:gd name="T17" fmla="*/ 801 h 970"/>
                <a:gd name="T18" fmla="*/ 920 w 1657"/>
                <a:gd name="T19" fmla="*/ 758 h 970"/>
                <a:gd name="T20" fmla="*/ 890 w 1657"/>
                <a:gd name="T21" fmla="*/ 876 h 970"/>
                <a:gd name="T22" fmla="*/ 915 w 1657"/>
                <a:gd name="T23" fmla="*/ 970 h 970"/>
                <a:gd name="T24" fmla="*/ 896 w 1657"/>
                <a:gd name="T25" fmla="*/ 964 h 970"/>
                <a:gd name="T26" fmla="*/ 838 w 1657"/>
                <a:gd name="T27" fmla="*/ 921 h 970"/>
                <a:gd name="T28" fmla="*/ 780 w 1657"/>
                <a:gd name="T29" fmla="*/ 908 h 970"/>
                <a:gd name="T30" fmla="*/ 679 w 1657"/>
                <a:gd name="T31" fmla="*/ 877 h 970"/>
                <a:gd name="T32" fmla="*/ 616 w 1657"/>
                <a:gd name="T33" fmla="*/ 848 h 970"/>
                <a:gd name="T34" fmla="*/ 520 w 1657"/>
                <a:gd name="T35" fmla="*/ 829 h 970"/>
                <a:gd name="T36" fmla="*/ 442 w 1657"/>
                <a:gd name="T37" fmla="*/ 814 h 970"/>
                <a:gd name="T38" fmla="*/ 237 w 1657"/>
                <a:gd name="T39" fmla="*/ 813 h 970"/>
                <a:gd name="T40" fmla="*/ 58 w 1657"/>
                <a:gd name="T41" fmla="*/ 876 h 970"/>
                <a:gd name="T42" fmla="*/ 41 w 1657"/>
                <a:gd name="T43" fmla="*/ 891 h 970"/>
                <a:gd name="T44" fmla="*/ 0 w 1657"/>
                <a:gd name="T45" fmla="*/ 909 h 970"/>
                <a:gd name="T46" fmla="*/ 19 w 1657"/>
                <a:gd name="T47" fmla="*/ 842 h 970"/>
                <a:gd name="T48" fmla="*/ 33 w 1657"/>
                <a:gd name="T49" fmla="*/ 691 h 970"/>
                <a:gd name="T50" fmla="*/ 24 w 1657"/>
                <a:gd name="T51" fmla="*/ 577 h 970"/>
                <a:gd name="T52" fmla="*/ 281 w 1657"/>
                <a:gd name="T53" fmla="*/ 501 h 970"/>
                <a:gd name="T54" fmla="*/ 356 w 1657"/>
                <a:gd name="T55" fmla="*/ 362 h 970"/>
                <a:gd name="T56" fmla="*/ 384 w 1657"/>
                <a:gd name="T57" fmla="*/ 139 h 970"/>
                <a:gd name="T58" fmla="*/ 418 w 1657"/>
                <a:gd name="T59" fmla="*/ 50 h 970"/>
                <a:gd name="T60" fmla="*/ 424 w 1657"/>
                <a:gd name="T61" fmla="*/ 21 h 970"/>
                <a:gd name="T62" fmla="*/ 465 w 1657"/>
                <a:gd name="T63" fmla="*/ 37 h 970"/>
                <a:gd name="T64" fmla="*/ 511 w 1657"/>
                <a:gd name="T65" fmla="*/ 48 h 970"/>
                <a:gd name="T66" fmla="*/ 589 w 1657"/>
                <a:gd name="T67" fmla="*/ 5 h 970"/>
                <a:gd name="T68" fmla="*/ 652 w 1657"/>
                <a:gd name="T69" fmla="*/ 31 h 970"/>
                <a:gd name="T70" fmla="*/ 697 w 1657"/>
                <a:gd name="T71" fmla="*/ 78 h 970"/>
                <a:gd name="T72" fmla="*/ 768 w 1657"/>
                <a:gd name="T73" fmla="*/ 183 h 970"/>
                <a:gd name="T74" fmla="*/ 840 w 1657"/>
                <a:gd name="T75" fmla="*/ 126 h 970"/>
                <a:gd name="T76" fmla="*/ 932 w 1657"/>
                <a:gd name="T77" fmla="*/ 185 h 970"/>
                <a:gd name="T78" fmla="*/ 980 w 1657"/>
                <a:gd name="T79" fmla="*/ 211 h 970"/>
                <a:gd name="T80" fmla="*/ 1042 w 1657"/>
                <a:gd name="T81" fmla="*/ 113 h 970"/>
                <a:gd name="T82" fmla="*/ 1130 w 1657"/>
                <a:gd name="T83" fmla="*/ 126 h 970"/>
                <a:gd name="T84" fmla="*/ 1210 w 1657"/>
                <a:gd name="T85" fmla="*/ 206 h 970"/>
                <a:gd name="T86" fmla="*/ 1274 w 1657"/>
                <a:gd name="T87" fmla="*/ 199 h 970"/>
                <a:gd name="T88" fmla="*/ 1321 w 1657"/>
                <a:gd name="T89" fmla="*/ 219 h 970"/>
                <a:gd name="T90" fmla="*/ 1282 w 1657"/>
                <a:gd name="T91" fmla="*/ 294 h 970"/>
                <a:gd name="T92" fmla="*/ 1229 w 1657"/>
                <a:gd name="T93" fmla="*/ 337 h 970"/>
                <a:gd name="T94" fmla="*/ 1217 w 1657"/>
                <a:gd name="T95" fmla="*/ 412 h 970"/>
                <a:gd name="T96" fmla="*/ 1231 w 1657"/>
                <a:gd name="T97" fmla="*/ 487 h 970"/>
                <a:gd name="T98" fmla="*/ 1334 w 1657"/>
                <a:gd name="T99" fmla="*/ 551 h 970"/>
                <a:gd name="T100" fmla="*/ 1489 w 1657"/>
                <a:gd name="T101" fmla="*/ 529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57" h="970">
                  <a:moveTo>
                    <a:pt x="1600" y="561"/>
                  </a:moveTo>
                  <a:lnTo>
                    <a:pt x="1634" y="582"/>
                  </a:lnTo>
                  <a:lnTo>
                    <a:pt x="1657" y="614"/>
                  </a:lnTo>
                  <a:lnTo>
                    <a:pt x="1640" y="641"/>
                  </a:lnTo>
                  <a:lnTo>
                    <a:pt x="1615" y="658"/>
                  </a:lnTo>
                  <a:lnTo>
                    <a:pt x="1597" y="658"/>
                  </a:lnTo>
                  <a:lnTo>
                    <a:pt x="1579" y="655"/>
                  </a:lnTo>
                  <a:lnTo>
                    <a:pt x="1560" y="651"/>
                  </a:lnTo>
                  <a:lnTo>
                    <a:pt x="1543" y="648"/>
                  </a:lnTo>
                  <a:lnTo>
                    <a:pt x="1528" y="639"/>
                  </a:lnTo>
                  <a:lnTo>
                    <a:pt x="1498" y="630"/>
                  </a:lnTo>
                  <a:lnTo>
                    <a:pt x="1484" y="635"/>
                  </a:lnTo>
                  <a:lnTo>
                    <a:pt x="1473" y="650"/>
                  </a:lnTo>
                  <a:lnTo>
                    <a:pt x="1466" y="666"/>
                  </a:lnTo>
                  <a:lnTo>
                    <a:pt x="1464" y="684"/>
                  </a:lnTo>
                  <a:lnTo>
                    <a:pt x="1495" y="725"/>
                  </a:lnTo>
                  <a:lnTo>
                    <a:pt x="1498" y="758"/>
                  </a:lnTo>
                  <a:lnTo>
                    <a:pt x="1496" y="768"/>
                  </a:lnTo>
                  <a:lnTo>
                    <a:pt x="1503" y="780"/>
                  </a:lnTo>
                  <a:lnTo>
                    <a:pt x="1504" y="796"/>
                  </a:lnTo>
                  <a:lnTo>
                    <a:pt x="1491" y="807"/>
                  </a:lnTo>
                  <a:lnTo>
                    <a:pt x="1402" y="866"/>
                  </a:lnTo>
                  <a:lnTo>
                    <a:pt x="1379" y="885"/>
                  </a:lnTo>
                  <a:lnTo>
                    <a:pt x="1262" y="796"/>
                  </a:lnTo>
                  <a:lnTo>
                    <a:pt x="1262" y="801"/>
                  </a:lnTo>
                  <a:lnTo>
                    <a:pt x="1240" y="803"/>
                  </a:lnTo>
                  <a:lnTo>
                    <a:pt x="1171" y="801"/>
                  </a:lnTo>
                  <a:lnTo>
                    <a:pt x="1127" y="790"/>
                  </a:lnTo>
                  <a:lnTo>
                    <a:pt x="1002" y="749"/>
                  </a:lnTo>
                  <a:lnTo>
                    <a:pt x="920" y="758"/>
                  </a:lnTo>
                  <a:lnTo>
                    <a:pt x="885" y="788"/>
                  </a:lnTo>
                  <a:lnTo>
                    <a:pt x="876" y="831"/>
                  </a:lnTo>
                  <a:lnTo>
                    <a:pt x="890" y="876"/>
                  </a:lnTo>
                  <a:lnTo>
                    <a:pt x="919" y="939"/>
                  </a:lnTo>
                  <a:lnTo>
                    <a:pt x="923" y="961"/>
                  </a:lnTo>
                  <a:lnTo>
                    <a:pt x="915" y="970"/>
                  </a:lnTo>
                  <a:lnTo>
                    <a:pt x="912" y="970"/>
                  </a:lnTo>
                  <a:lnTo>
                    <a:pt x="903" y="967"/>
                  </a:lnTo>
                  <a:lnTo>
                    <a:pt x="896" y="964"/>
                  </a:lnTo>
                  <a:lnTo>
                    <a:pt x="881" y="953"/>
                  </a:lnTo>
                  <a:lnTo>
                    <a:pt x="853" y="936"/>
                  </a:lnTo>
                  <a:lnTo>
                    <a:pt x="838" y="921"/>
                  </a:lnTo>
                  <a:lnTo>
                    <a:pt x="820" y="916"/>
                  </a:lnTo>
                  <a:lnTo>
                    <a:pt x="800" y="915"/>
                  </a:lnTo>
                  <a:lnTo>
                    <a:pt x="780" y="908"/>
                  </a:lnTo>
                  <a:lnTo>
                    <a:pt x="747" y="890"/>
                  </a:lnTo>
                  <a:lnTo>
                    <a:pt x="730" y="885"/>
                  </a:lnTo>
                  <a:lnTo>
                    <a:pt x="679" y="877"/>
                  </a:lnTo>
                  <a:lnTo>
                    <a:pt x="669" y="872"/>
                  </a:lnTo>
                  <a:lnTo>
                    <a:pt x="636" y="853"/>
                  </a:lnTo>
                  <a:lnTo>
                    <a:pt x="616" y="848"/>
                  </a:lnTo>
                  <a:lnTo>
                    <a:pt x="573" y="843"/>
                  </a:lnTo>
                  <a:lnTo>
                    <a:pt x="550" y="838"/>
                  </a:lnTo>
                  <a:lnTo>
                    <a:pt x="520" y="829"/>
                  </a:lnTo>
                  <a:lnTo>
                    <a:pt x="481" y="823"/>
                  </a:lnTo>
                  <a:lnTo>
                    <a:pt x="450" y="815"/>
                  </a:lnTo>
                  <a:lnTo>
                    <a:pt x="442" y="814"/>
                  </a:lnTo>
                  <a:lnTo>
                    <a:pt x="432" y="813"/>
                  </a:lnTo>
                  <a:lnTo>
                    <a:pt x="344" y="822"/>
                  </a:lnTo>
                  <a:lnTo>
                    <a:pt x="237" y="813"/>
                  </a:lnTo>
                  <a:lnTo>
                    <a:pt x="214" y="814"/>
                  </a:lnTo>
                  <a:lnTo>
                    <a:pt x="90" y="857"/>
                  </a:lnTo>
                  <a:lnTo>
                    <a:pt x="58" y="876"/>
                  </a:lnTo>
                  <a:lnTo>
                    <a:pt x="57" y="879"/>
                  </a:lnTo>
                  <a:lnTo>
                    <a:pt x="53" y="880"/>
                  </a:lnTo>
                  <a:lnTo>
                    <a:pt x="41" y="891"/>
                  </a:lnTo>
                  <a:lnTo>
                    <a:pt x="20" y="905"/>
                  </a:lnTo>
                  <a:lnTo>
                    <a:pt x="4" y="911"/>
                  </a:lnTo>
                  <a:lnTo>
                    <a:pt x="0" y="909"/>
                  </a:lnTo>
                  <a:lnTo>
                    <a:pt x="1" y="884"/>
                  </a:lnTo>
                  <a:lnTo>
                    <a:pt x="9" y="859"/>
                  </a:lnTo>
                  <a:lnTo>
                    <a:pt x="19" y="842"/>
                  </a:lnTo>
                  <a:lnTo>
                    <a:pt x="27" y="822"/>
                  </a:lnTo>
                  <a:lnTo>
                    <a:pt x="37" y="732"/>
                  </a:lnTo>
                  <a:lnTo>
                    <a:pt x="33" y="691"/>
                  </a:lnTo>
                  <a:lnTo>
                    <a:pt x="3" y="638"/>
                  </a:lnTo>
                  <a:lnTo>
                    <a:pt x="19" y="598"/>
                  </a:lnTo>
                  <a:lnTo>
                    <a:pt x="24" y="577"/>
                  </a:lnTo>
                  <a:lnTo>
                    <a:pt x="114" y="564"/>
                  </a:lnTo>
                  <a:lnTo>
                    <a:pt x="201" y="540"/>
                  </a:lnTo>
                  <a:lnTo>
                    <a:pt x="281" y="501"/>
                  </a:lnTo>
                  <a:lnTo>
                    <a:pt x="307" y="470"/>
                  </a:lnTo>
                  <a:lnTo>
                    <a:pt x="329" y="437"/>
                  </a:lnTo>
                  <a:lnTo>
                    <a:pt x="356" y="362"/>
                  </a:lnTo>
                  <a:lnTo>
                    <a:pt x="384" y="238"/>
                  </a:lnTo>
                  <a:lnTo>
                    <a:pt x="382" y="176"/>
                  </a:lnTo>
                  <a:lnTo>
                    <a:pt x="384" y="139"/>
                  </a:lnTo>
                  <a:lnTo>
                    <a:pt x="398" y="73"/>
                  </a:lnTo>
                  <a:lnTo>
                    <a:pt x="410" y="51"/>
                  </a:lnTo>
                  <a:lnTo>
                    <a:pt x="418" y="50"/>
                  </a:lnTo>
                  <a:lnTo>
                    <a:pt x="424" y="45"/>
                  </a:lnTo>
                  <a:lnTo>
                    <a:pt x="426" y="33"/>
                  </a:lnTo>
                  <a:lnTo>
                    <a:pt x="424" y="21"/>
                  </a:lnTo>
                  <a:lnTo>
                    <a:pt x="442" y="13"/>
                  </a:lnTo>
                  <a:lnTo>
                    <a:pt x="452" y="29"/>
                  </a:lnTo>
                  <a:lnTo>
                    <a:pt x="465" y="37"/>
                  </a:lnTo>
                  <a:lnTo>
                    <a:pt x="487" y="35"/>
                  </a:lnTo>
                  <a:lnTo>
                    <a:pt x="501" y="47"/>
                  </a:lnTo>
                  <a:lnTo>
                    <a:pt x="511" y="48"/>
                  </a:lnTo>
                  <a:lnTo>
                    <a:pt x="544" y="58"/>
                  </a:lnTo>
                  <a:lnTo>
                    <a:pt x="565" y="48"/>
                  </a:lnTo>
                  <a:lnTo>
                    <a:pt x="589" y="5"/>
                  </a:lnTo>
                  <a:lnTo>
                    <a:pt x="627" y="0"/>
                  </a:lnTo>
                  <a:lnTo>
                    <a:pt x="647" y="18"/>
                  </a:lnTo>
                  <a:lnTo>
                    <a:pt x="652" y="31"/>
                  </a:lnTo>
                  <a:lnTo>
                    <a:pt x="651" y="47"/>
                  </a:lnTo>
                  <a:lnTo>
                    <a:pt x="672" y="63"/>
                  </a:lnTo>
                  <a:lnTo>
                    <a:pt x="697" y="78"/>
                  </a:lnTo>
                  <a:lnTo>
                    <a:pt x="702" y="151"/>
                  </a:lnTo>
                  <a:lnTo>
                    <a:pt x="718" y="211"/>
                  </a:lnTo>
                  <a:lnTo>
                    <a:pt x="768" y="183"/>
                  </a:lnTo>
                  <a:lnTo>
                    <a:pt x="803" y="134"/>
                  </a:lnTo>
                  <a:lnTo>
                    <a:pt x="819" y="118"/>
                  </a:lnTo>
                  <a:lnTo>
                    <a:pt x="840" y="126"/>
                  </a:lnTo>
                  <a:lnTo>
                    <a:pt x="895" y="141"/>
                  </a:lnTo>
                  <a:lnTo>
                    <a:pt x="920" y="173"/>
                  </a:lnTo>
                  <a:lnTo>
                    <a:pt x="932" y="185"/>
                  </a:lnTo>
                  <a:lnTo>
                    <a:pt x="940" y="199"/>
                  </a:lnTo>
                  <a:lnTo>
                    <a:pt x="956" y="214"/>
                  </a:lnTo>
                  <a:lnTo>
                    <a:pt x="980" y="211"/>
                  </a:lnTo>
                  <a:lnTo>
                    <a:pt x="1007" y="184"/>
                  </a:lnTo>
                  <a:lnTo>
                    <a:pt x="1026" y="150"/>
                  </a:lnTo>
                  <a:lnTo>
                    <a:pt x="1042" y="113"/>
                  </a:lnTo>
                  <a:lnTo>
                    <a:pt x="1065" y="86"/>
                  </a:lnTo>
                  <a:lnTo>
                    <a:pt x="1101" y="104"/>
                  </a:lnTo>
                  <a:lnTo>
                    <a:pt x="1130" y="126"/>
                  </a:lnTo>
                  <a:lnTo>
                    <a:pt x="1141" y="169"/>
                  </a:lnTo>
                  <a:lnTo>
                    <a:pt x="1169" y="199"/>
                  </a:lnTo>
                  <a:lnTo>
                    <a:pt x="1210" y="206"/>
                  </a:lnTo>
                  <a:lnTo>
                    <a:pt x="1253" y="206"/>
                  </a:lnTo>
                  <a:lnTo>
                    <a:pt x="1263" y="203"/>
                  </a:lnTo>
                  <a:lnTo>
                    <a:pt x="1274" y="199"/>
                  </a:lnTo>
                  <a:lnTo>
                    <a:pt x="1293" y="195"/>
                  </a:lnTo>
                  <a:lnTo>
                    <a:pt x="1309" y="206"/>
                  </a:lnTo>
                  <a:lnTo>
                    <a:pt x="1321" y="219"/>
                  </a:lnTo>
                  <a:lnTo>
                    <a:pt x="1318" y="238"/>
                  </a:lnTo>
                  <a:lnTo>
                    <a:pt x="1309" y="258"/>
                  </a:lnTo>
                  <a:lnTo>
                    <a:pt x="1282" y="294"/>
                  </a:lnTo>
                  <a:lnTo>
                    <a:pt x="1267" y="309"/>
                  </a:lnTo>
                  <a:lnTo>
                    <a:pt x="1245" y="315"/>
                  </a:lnTo>
                  <a:lnTo>
                    <a:pt x="1229" y="337"/>
                  </a:lnTo>
                  <a:lnTo>
                    <a:pt x="1215" y="355"/>
                  </a:lnTo>
                  <a:lnTo>
                    <a:pt x="1204" y="382"/>
                  </a:lnTo>
                  <a:lnTo>
                    <a:pt x="1217" y="412"/>
                  </a:lnTo>
                  <a:lnTo>
                    <a:pt x="1231" y="431"/>
                  </a:lnTo>
                  <a:lnTo>
                    <a:pt x="1236" y="458"/>
                  </a:lnTo>
                  <a:lnTo>
                    <a:pt x="1231" y="487"/>
                  </a:lnTo>
                  <a:lnTo>
                    <a:pt x="1245" y="514"/>
                  </a:lnTo>
                  <a:lnTo>
                    <a:pt x="1296" y="541"/>
                  </a:lnTo>
                  <a:lnTo>
                    <a:pt x="1334" y="551"/>
                  </a:lnTo>
                  <a:lnTo>
                    <a:pt x="1392" y="551"/>
                  </a:lnTo>
                  <a:lnTo>
                    <a:pt x="1450" y="541"/>
                  </a:lnTo>
                  <a:lnTo>
                    <a:pt x="1489" y="529"/>
                  </a:lnTo>
                  <a:lnTo>
                    <a:pt x="1528" y="532"/>
                  </a:lnTo>
                  <a:lnTo>
                    <a:pt x="1600" y="561"/>
                  </a:lnTo>
                  <a:close/>
                </a:path>
              </a:pathLst>
            </a:custGeom>
            <a:noFill/>
            <a:ln w="6">
              <a:solidFill>
                <a:srgbClr val="6C6D7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Freeform 83"/>
            <p:cNvSpPr>
              <a:spLocks/>
            </p:cNvSpPr>
            <p:nvPr/>
          </p:nvSpPr>
          <p:spPr bwMode="auto">
            <a:xfrm>
              <a:off x="6542088" y="2463801"/>
              <a:ext cx="817563" cy="671513"/>
            </a:xfrm>
            <a:custGeom>
              <a:avLst/>
              <a:gdLst>
                <a:gd name="T0" fmla="*/ 713 w 1544"/>
                <a:gd name="T1" fmla="*/ 108 h 1269"/>
                <a:gd name="T2" fmla="*/ 914 w 1544"/>
                <a:gd name="T3" fmla="*/ 113 h 1269"/>
                <a:gd name="T4" fmla="*/ 944 w 1544"/>
                <a:gd name="T5" fmla="*/ 100 h 1269"/>
                <a:gd name="T6" fmla="*/ 1080 w 1544"/>
                <a:gd name="T7" fmla="*/ 96 h 1269"/>
                <a:gd name="T8" fmla="*/ 1149 w 1544"/>
                <a:gd name="T9" fmla="*/ 39 h 1269"/>
                <a:gd name="T10" fmla="*/ 1292 w 1544"/>
                <a:gd name="T11" fmla="*/ 8 h 1269"/>
                <a:gd name="T12" fmla="*/ 1356 w 1544"/>
                <a:gd name="T13" fmla="*/ 113 h 1269"/>
                <a:gd name="T14" fmla="*/ 1463 w 1544"/>
                <a:gd name="T15" fmla="*/ 119 h 1269"/>
                <a:gd name="T16" fmla="*/ 1531 w 1544"/>
                <a:gd name="T17" fmla="*/ 258 h 1269"/>
                <a:gd name="T18" fmla="*/ 1411 w 1544"/>
                <a:gd name="T19" fmla="*/ 331 h 1269"/>
                <a:gd name="T20" fmla="*/ 1322 w 1544"/>
                <a:gd name="T21" fmla="*/ 387 h 1269"/>
                <a:gd name="T22" fmla="*/ 1273 w 1544"/>
                <a:gd name="T23" fmla="*/ 582 h 1269"/>
                <a:gd name="T24" fmla="*/ 1033 w 1544"/>
                <a:gd name="T25" fmla="*/ 697 h 1269"/>
                <a:gd name="T26" fmla="*/ 961 w 1544"/>
                <a:gd name="T27" fmla="*/ 795 h 1269"/>
                <a:gd name="T28" fmla="*/ 1053 w 1544"/>
                <a:gd name="T29" fmla="*/ 807 h 1269"/>
                <a:gd name="T30" fmla="*/ 1039 w 1544"/>
                <a:gd name="T31" fmla="*/ 930 h 1269"/>
                <a:gd name="T32" fmla="*/ 1108 w 1544"/>
                <a:gd name="T33" fmla="*/ 989 h 1269"/>
                <a:gd name="T34" fmla="*/ 1363 w 1544"/>
                <a:gd name="T35" fmla="*/ 1104 h 1269"/>
                <a:gd name="T36" fmla="*/ 1369 w 1544"/>
                <a:gd name="T37" fmla="*/ 1168 h 1269"/>
                <a:gd name="T38" fmla="*/ 1279 w 1544"/>
                <a:gd name="T39" fmla="*/ 1269 h 1269"/>
                <a:gd name="T40" fmla="*/ 1100 w 1544"/>
                <a:gd name="T41" fmla="*/ 1242 h 1269"/>
                <a:gd name="T42" fmla="*/ 1076 w 1544"/>
                <a:gd name="T43" fmla="*/ 1091 h 1269"/>
                <a:gd name="T44" fmla="*/ 903 w 1544"/>
                <a:gd name="T45" fmla="*/ 1069 h 1269"/>
                <a:gd name="T46" fmla="*/ 762 w 1544"/>
                <a:gd name="T47" fmla="*/ 1027 h 1269"/>
                <a:gd name="T48" fmla="*/ 688 w 1544"/>
                <a:gd name="T49" fmla="*/ 992 h 1269"/>
                <a:gd name="T50" fmla="*/ 760 w 1544"/>
                <a:gd name="T51" fmla="*/ 898 h 1269"/>
                <a:gd name="T52" fmla="*/ 729 w 1544"/>
                <a:gd name="T53" fmla="*/ 865 h 1269"/>
                <a:gd name="T54" fmla="*/ 682 w 1544"/>
                <a:gd name="T55" fmla="*/ 795 h 1269"/>
                <a:gd name="T56" fmla="*/ 636 w 1544"/>
                <a:gd name="T57" fmla="*/ 747 h 1269"/>
                <a:gd name="T58" fmla="*/ 675 w 1544"/>
                <a:gd name="T59" fmla="*/ 666 h 1269"/>
                <a:gd name="T60" fmla="*/ 632 w 1544"/>
                <a:gd name="T61" fmla="*/ 588 h 1269"/>
                <a:gd name="T62" fmla="*/ 566 w 1544"/>
                <a:gd name="T63" fmla="*/ 571 h 1269"/>
                <a:gd name="T64" fmla="*/ 515 w 1544"/>
                <a:gd name="T65" fmla="*/ 575 h 1269"/>
                <a:gd name="T66" fmla="*/ 512 w 1544"/>
                <a:gd name="T67" fmla="*/ 540 h 1269"/>
                <a:gd name="T68" fmla="*/ 450 w 1544"/>
                <a:gd name="T69" fmla="*/ 436 h 1269"/>
                <a:gd name="T70" fmla="*/ 403 w 1544"/>
                <a:gd name="T71" fmla="*/ 367 h 1269"/>
                <a:gd name="T72" fmla="*/ 351 w 1544"/>
                <a:gd name="T73" fmla="*/ 315 h 1269"/>
                <a:gd name="T74" fmla="*/ 295 w 1544"/>
                <a:gd name="T75" fmla="*/ 258 h 1269"/>
                <a:gd name="T76" fmla="*/ 171 w 1544"/>
                <a:gd name="T77" fmla="*/ 304 h 1269"/>
                <a:gd name="T78" fmla="*/ 139 w 1544"/>
                <a:gd name="T79" fmla="*/ 331 h 1269"/>
                <a:gd name="T80" fmla="*/ 97 w 1544"/>
                <a:gd name="T81" fmla="*/ 238 h 1269"/>
                <a:gd name="T82" fmla="*/ 0 w 1544"/>
                <a:gd name="T83" fmla="*/ 164 h 1269"/>
                <a:gd name="T84" fmla="*/ 126 w 1544"/>
                <a:gd name="T85" fmla="*/ 95 h 1269"/>
                <a:gd name="T86" fmla="*/ 284 w 1544"/>
                <a:gd name="T87" fmla="*/ 139 h 1269"/>
                <a:gd name="T88" fmla="*/ 344 w 1544"/>
                <a:gd name="T89" fmla="*/ 181 h 1269"/>
                <a:gd name="T90" fmla="*/ 404 w 1544"/>
                <a:gd name="T91" fmla="*/ 190 h 1269"/>
                <a:gd name="T92" fmla="*/ 501 w 1544"/>
                <a:gd name="T93" fmla="*/ 135 h 1269"/>
                <a:gd name="T94" fmla="*/ 530 w 1544"/>
                <a:gd name="T95" fmla="*/ 102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44" h="1269">
                  <a:moveTo>
                    <a:pt x="530" y="102"/>
                  </a:moveTo>
                  <a:lnTo>
                    <a:pt x="534" y="93"/>
                  </a:lnTo>
                  <a:lnTo>
                    <a:pt x="535" y="87"/>
                  </a:lnTo>
                  <a:lnTo>
                    <a:pt x="713" y="108"/>
                  </a:lnTo>
                  <a:lnTo>
                    <a:pt x="737" y="108"/>
                  </a:lnTo>
                  <a:lnTo>
                    <a:pt x="771" y="98"/>
                  </a:lnTo>
                  <a:lnTo>
                    <a:pt x="781" y="98"/>
                  </a:lnTo>
                  <a:lnTo>
                    <a:pt x="914" y="113"/>
                  </a:lnTo>
                  <a:lnTo>
                    <a:pt x="927" y="112"/>
                  </a:lnTo>
                  <a:lnTo>
                    <a:pt x="930" y="110"/>
                  </a:lnTo>
                  <a:lnTo>
                    <a:pt x="936" y="107"/>
                  </a:lnTo>
                  <a:lnTo>
                    <a:pt x="944" y="100"/>
                  </a:lnTo>
                  <a:lnTo>
                    <a:pt x="949" y="95"/>
                  </a:lnTo>
                  <a:lnTo>
                    <a:pt x="965" y="100"/>
                  </a:lnTo>
                  <a:lnTo>
                    <a:pt x="1025" y="119"/>
                  </a:lnTo>
                  <a:lnTo>
                    <a:pt x="1080" y="96"/>
                  </a:lnTo>
                  <a:lnTo>
                    <a:pt x="1088" y="80"/>
                  </a:lnTo>
                  <a:lnTo>
                    <a:pt x="1095" y="64"/>
                  </a:lnTo>
                  <a:lnTo>
                    <a:pt x="1106" y="55"/>
                  </a:lnTo>
                  <a:lnTo>
                    <a:pt x="1149" y="39"/>
                  </a:lnTo>
                  <a:lnTo>
                    <a:pt x="1180" y="30"/>
                  </a:lnTo>
                  <a:lnTo>
                    <a:pt x="1238" y="7"/>
                  </a:lnTo>
                  <a:lnTo>
                    <a:pt x="1266" y="0"/>
                  </a:lnTo>
                  <a:lnTo>
                    <a:pt x="1292" y="8"/>
                  </a:lnTo>
                  <a:lnTo>
                    <a:pt x="1307" y="32"/>
                  </a:lnTo>
                  <a:lnTo>
                    <a:pt x="1323" y="94"/>
                  </a:lnTo>
                  <a:lnTo>
                    <a:pt x="1330" y="110"/>
                  </a:lnTo>
                  <a:lnTo>
                    <a:pt x="1356" y="113"/>
                  </a:lnTo>
                  <a:lnTo>
                    <a:pt x="1397" y="101"/>
                  </a:lnTo>
                  <a:lnTo>
                    <a:pt x="1418" y="104"/>
                  </a:lnTo>
                  <a:lnTo>
                    <a:pt x="1439" y="113"/>
                  </a:lnTo>
                  <a:lnTo>
                    <a:pt x="1463" y="119"/>
                  </a:lnTo>
                  <a:lnTo>
                    <a:pt x="1483" y="118"/>
                  </a:lnTo>
                  <a:lnTo>
                    <a:pt x="1502" y="130"/>
                  </a:lnTo>
                  <a:lnTo>
                    <a:pt x="1520" y="171"/>
                  </a:lnTo>
                  <a:lnTo>
                    <a:pt x="1531" y="258"/>
                  </a:lnTo>
                  <a:lnTo>
                    <a:pt x="1544" y="298"/>
                  </a:lnTo>
                  <a:lnTo>
                    <a:pt x="1463" y="351"/>
                  </a:lnTo>
                  <a:lnTo>
                    <a:pt x="1429" y="344"/>
                  </a:lnTo>
                  <a:lnTo>
                    <a:pt x="1411" y="331"/>
                  </a:lnTo>
                  <a:lnTo>
                    <a:pt x="1363" y="339"/>
                  </a:lnTo>
                  <a:lnTo>
                    <a:pt x="1344" y="346"/>
                  </a:lnTo>
                  <a:lnTo>
                    <a:pt x="1330" y="360"/>
                  </a:lnTo>
                  <a:lnTo>
                    <a:pt x="1322" y="387"/>
                  </a:lnTo>
                  <a:lnTo>
                    <a:pt x="1316" y="414"/>
                  </a:lnTo>
                  <a:lnTo>
                    <a:pt x="1272" y="536"/>
                  </a:lnTo>
                  <a:lnTo>
                    <a:pt x="1267" y="557"/>
                  </a:lnTo>
                  <a:lnTo>
                    <a:pt x="1273" y="582"/>
                  </a:lnTo>
                  <a:lnTo>
                    <a:pt x="1263" y="604"/>
                  </a:lnTo>
                  <a:lnTo>
                    <a:pt x="1074" y="674"/>
                  </a:lnTo>
                  <a:lnTo>
                    <a:pt x="1054" y="687"/>
                  </a:lnTo>
                  <a:lnTo>
                    <a:pt x="1033" y="697"/>
                  </a:lnTo>
                  <a:lnTo>
                    <a:pt x="980" y="701"/>
                  </a:lnTo>
                  <a:lnTo>
                    <a:pt x="948" y="730"/>
                  </a:lnTo>
                  <a:lnTo>
                    <a:pt x="935" y="776"/>
                  </a:lnTo>
                  <a:lnTo>
                    <a:pt x="961" y="795"/>
                  </a:lnTo>
                  <a:lnTo>
                    <a:pt x="999" y="783"/>
                  </a:lnTo>
                  <a:lnTo>
                    <a:pt x="1020" y="781"/>
                  </a:lnTo>
                  <a:lnTo>
                    <a:pt x="1043" y="785"/>
                  </a:lnTo>
                  <a:lnTo>
                    <a:pt x="1053" y="807"/>
                  </a:lnTo>
                  <a:lnTo>
                    <a:pt x="1062" y="850"/>
                  </a:lnTo>
                  <a:lnTo>
                    <a:pt x="1062" y="872"/>
                  </a:lnTo>
                  <a:lnTo>
                    <a:pt x="1042" y="910"/>
                  </a:lnTo>
                  <a:lnTo>
                    <a:pt x="1039" y="930"/>
                  </a:lnTo>
                  <a:lnTo>
                    <a:pt x="1052" y="946"/>
                  </a:lnTo>
                  <a:lnTo>
                    <a:pt x="1072" y="946"/>
                  </a:lnTo>
                  <a:lnTo>
                    <a:pt x="1082" y="942"/>
                  </a:lnTo>
                  <a:lnTo>
                    <a:pt x="1108" y="989"/>
                  </a:lnTo>
                  <a:lnTo>
                    <a:pt x="1167" y="1066"/>
                  </a:lnTo>
                  <a:lnTo>
                    <a:pt x="1213" y="1083"/>
                  </a:lnTo>
                  <a:lnTo>
                    <a:pt x="1311" y="1102"/>
                  </a:lnTo>
                  <a:lnTo>
                    <a:pt x="1363" y="1104"/>
                  </a:lnTo>
                  <a:lnTo>
                    <a:pt x="1408" y="1117"/>
                  </a:lnTo>
                  <a:lnTo>
                    <a:pt x="1406" y="1137"/>
                  </a:lnTo>
                  <a:lnTo>
                    <a:pt x="1391" y="1154"/>
                  </a:lnTo>
                  <a:lnTo>
                    <a:pt x="1369" y="1168"/>
                  </a:lnTo>
                  <a:lnTo>
                    <a:pt x="1301" y="1194"/>
                  </a:lnTo>
                  <a:lnTo>
                    <a:pt x="1287" y="1236"/>
                  </a:lnTo>
                  <a:lnTo>
                    <a:pt x="1295" y="1259"/>
                  </a:lnTo>
                  <a:lnTo>
                    <a:pt x="1279" y="1269"/>
                  </a:lnTo>
                  <a:lnTo>
                    <a:pt x="1254" y="1260"/>
                  </a:lnTo>
                  <a:lnTo>
                    <a:pt x="1233" y="1249"/>
                  </a:lnTo>
                  <a:lnTo>
                    <a:pt x="1134" y="1257"/>
                  </a:lnTo>
                  <a:lnTo>
                    <a:pt x="1100" y="1242"/>
                  </a:lnTo>
                  <a:lnTo>
                    <a:pt x="1085" y="1207"/>
                  </a:lnTo>
                  <a:lnTo>
                    <a:pt x="1090" y="1168"/>
                  </a:lnTo>
                  <a:lnTo>
                    <a:pt x="1090" y="1128"/>
                  </a:lnTo>
                  <a:lnTo>
                    <a:pt x="1076" y="1091"/>
                  </a:lnTo>
                  <a:lnTo>
                    <a:pt x="1049" y="1066"/>
                  </a:lnTo>
                  <a:lnTo>
                    <a:pt x="1014" y="1075"/>
                  </a:lnTo>
                  <a:lnTo>
                    <a:pt x="934" y="1080"/>
                  </a:lnTo>
                  <a:lnTo>
                    <a:pt x="903" y="1069"/>
                  </a:lnTo>
                  <a:lnTo>
                    <a:pt x="878" y="1039"/>
                  </a:lnTo>
                  <a:lnTo>
                    <a:pt x="839" y="1046"/>
                  </a:lnTo>
                  <a:lnTo>
                    <a:pt x="801" y="1044"/>
                  </a:lnTo>
                  <a:lnTo>
                    <a:pt x="762" y="1027"/>
                  </a:lnTo>
                  <a:lnTo>
                    <a:pt x="725" y="1017"/>
                  </a:lnTo>
                  <a:lnTo>
                    <a:pt x="688" y="1016"/>
                  </a:lnTo>
                  <a:lnTo>
                    <a:pt x="689" y="1008"/>
                  </a:lnTo>
                  <a:lnTo>
                    <a:pt x="688" y="992"/>
                  </a:lnTo>
                  <a:lnTo>
                    <a:pt x="689" y="982"/>
                  </a:lnTo>
                  <a:lnTo>
                    <a:pt x="694" y="964"/>
                  </a:lnTo>
                  <a:lnTo>
                    <a:pt x="705" y="948"/>
                  </a:lnTo>
                  <a:lnTo>
                    <a:pt x="760" y="898"/>
                  </a:lnTo>
                  <a:lnTo>
                    <a:pt x="765" y="884"/>
                  </a:lnTo>
                  <a:lnTo>
                    <a:pt x="751" y="876"/>
                  </a:lnTo>
                  <a:lnTo>
                    <a:pt x="743" y="873"/>
                  </a:lnTo>
                  <a:lnTo>
                    <a:pt x="729" y="865"/>
                  </a:lnTo>
                  <a:lnTo>
                    <a:pt x="711" y="846"/>
                  </a:lnTo>
                  <a:lnTo>
                    <a:pt x="703" y="834"/>
                  </a:lnTo>
                  <a:lnTo>
                    <a:pt x="689" y="798"/>
                  </a:lnTo>
                  <a:lnTo>
                    <a:pt x="682" y="795"/>
                  </a:lnTo>
                  <a:lnTo>
                    <a:pt x="665" y="790"/>
                  </a:lnTo>
                  <a:lnTo>
                    <a:pt x="639" y="795"/>
                  </a:lnTo>
                  <a:lnTo>
                    <a:pt x="628" y="785"/>
                  </a:lnTo>
                  <a:lnTo>
                    <a:pt x="636" y="747"/>
                  </a:lnTo>
                  <a:lnTo>
                    <a:pt x="660" y="714"/>
                  </a:lnTo>
                  <a:lnTo>
                    <a:pt x="665" y="701"/>
                  </a:lnTo>
                  <a:lnTo>
                    <a:pt x="668" y="685"/>
                  </a:lnTo>
                  <a:lnTo>
                    <a:pt x="675" y="666"/>
                  </a:lnTo>
                  <a:lnTo>
                    <a:pt x="676" y="645"/>
                  </a:lnTo>
                  <a:lnTo>
                    <a:pt x="667" y="609"/>
                  </a:lnTo>
                  <a:lnTo>
                    <a:pt x="661" y="590"/>
                  </a:lnTo>
                  <a:lnTo>
                    <a:pt x="632" y="588"/>
                  </a:lnTo>
                  <a:lnTo>
                    <a:pt x="610" y="601"/>
                  </a:lnTo>
                  <a:lnTo>
                    <a:pt x="571" y="601"/>
                  </a:lnTo>
                  <a:lnTo>
                    <a:pt x="570" y="586"/>
                  </a:lnTo>
                  <a:lnTo>
                    <a:pt x="566" y="571"/>
                  </a:lnTo>
                  <a:lnTo>
                    <a:pt x="563" y="569"/>
                  </a:lnTo>
                  <a:lnTo>
                    <a:pt x="536" y="572"/>
                  </a:lnTo>
                  <a:lnTo>
                    <a:pt x="521" y="578"/>
                  </a:lnTo>
                  <a:lnTo>
                    <a:pt x="515" y="575"/>
                  </a:lnTo>
                  <a:lnTo>
                    <a:pt x="509" y="571"/>
                  </a:lnTo>
                  <a:lnTo>
                    <a:pt x="500" y="558"/>
                  </a:lnTo>
                  <a:lnTo>
                    <a:pt x="507" y="548"/>
                  </a:lnTo>
                  <a:lnTo>
                    <a:pt x="512" y="540"/>
                  </a:lnTo>
                  <a:lnTo>
                    <a:pt x="515" y="530"/>
                  </a:lnTo>
                  <a:lnTo>
                    <a:pt x="514" y="472"/>
                  </a:lnTo>
                  <a:lnTo>
                    <a:pt x="490" y="439"/>
                  </a:lnTo>
                  <a:lnTo>
                    <a:pt x="450" y="436"/>
                  </a:lnTo>
                  <a:lnTo>
                    <a:pt x="415" y="424"/>
                  </a:lnTo>
                  <a:lnTo>
                    <a:pt x="411" y="405"/>
                  </a:lnTo>
                  <a:lnTo>
                    <a:pt x="411" y="385"/>
                  </a:lnTo>
                  <a:lnTo>
                    <a:pt x="403" y="367"/>
                  </a:lnTo>
                  <a:lnTo>
                    <a:pt x="387" y="357"/>
                  </a:lnTo>
                  <a:lnTo>
                    <a:pt x="372" y="348"/>
                  </a:lnTo>
                  <a:lnTo>
                    <a:pt x="357" y="337"/>
                  </a:lnTo>
                  <a:lnTo>
                    <a:pt x="351" y="315"/>
                  </a:lnTo>
                  <a:lnTo>
                    <a:pt x="353" y="291"/>
                  </a:lnTo>
                  <a:lnTo>
                    <a:pt x="348" y="275"/>
                  </a:lnTo>
                  <a:lnTo>
                    <a:pt x="334" y="269"/>
                  </a:lnTo>
                  <a:lnTo>
                    <a:pt x="295" y="258"/>
                  </a:lnTo>
                  <a:lnTo>
                    <a:pt x="258" y="253"/>
                  </a:lnTo>
                  <a:lnTo>
                    <a:pt x="221" y="261"/>
                  </a:lnTo>
                  <a:lnTo>
                    <a:pt x="190" y="276"/>
                  </a:lnTo>
                  <a:lnTo>
                    <a:pt x="171" y="304"/>
                  </a:lnTo>
                  <a:lnTo>
                    <a:pt x="161" y="334"/>
                  </a:lnTo>
                  <a:lnTo>
                    <a:pt x="154" y="346"/>
                  </a:lnTo>
                  <a:lnTo>
                    <a:pt x="143" y="339"/>
                  </a:lnTo>
                  <a:lnTo>
                    <a:pt x="139" y="331"/>
                  </a:lnTo>
                  <a:lnTo>
                    <a:pt x="140" y="322"/>
                  </a:lnTo>
                  <a:lnTo>
                    <a:pt x="135" y="310"/>
                  </a:lnTo>
                  <a:lnTo>
                    <a:pt x="105" y="256"/>
                  </a:lnTo>
                  <a:lnTo>
                    <a:pt x="97" y="238"/>
                  </a:lnTo>
                  <a:lnTo>
                    <a:pt x="85" y="224"/>
                  </a:lnTo>
                  <a:lnTo>
                    <a:pt x="35" y="223"/>
                  </a:lnTo>
                  <a:lnTo>
                    <a:pt x="2" y="204"/>
                  </a:lnTo>
                  <a:lnTo>
                    <a:pt x="0" y="164"/>
                  </a:lnTo>
                  <a:lnTo>
                    <a:pt x="6" y="122"/>
                  </a:lnTo>
                  <a:lnTo>
                    <a:pt x="15" y="107"/>
                  </a:lnTo>
                  <a:lnTo>
                    <a:pt x="80" y="96"/>
                  </a:lnTo>
                  <a:lnTo>
                    <a:pt x="126" y="95"/>
                  </a:lnTo>
                  <a:lnTo>
                    <a:pt x="165" y="100"/>
                  </a:lnTo>
                  <a:lnTo>
                    <a:pt x="261" y="96"/>
                  </a:lnTo>
                  <a:lnTo>
                    <a:pt x="272" y="107"/>
                  </a:lnTo>
                  <a:lnTo>
                    <a:pt x="284" y="139"/>
                  </a:lnTo>
                  <a:lnTo>
                    <a:pt x="301" y="167"/>
                  </a:lnTo>
                  <a:lnTo>
                    <a:pt x="315" y="175"/>
                  </a:lnTo>
                  <a:lnTo>
                    <a:pt x="329" y="181"/>
                  </a:lnTo>
                  <a:lnTo>
                    <a:pt x="344" y="181"/>
                  </a:lnTo>
                  <a:lnTo>
                    <a:pt x="364" y="170"/>
                  </a:lnTo>
                  <a:lnTo>
                    <a:pt x="372" y="179"/>
                  </a:lnTo>
                  <a:lnTo>
                    <a:pt x="380" y="188"/>
                  </a:lnTo>
                  <a:lnTo>
                    <a:pt x="404" y="190"/>
                  </a:lnTo>
                  <a:lnTo>
                    <a:pt x="438" y="181"/>
                  </a:lnTo>
                  <a:lnTo>
                    <a:pt x="468" y="167"/>
                  </a:lnTo>
                  <a:lnTo>
                    <a:pt x="495" y="146"/>
                  </a:lnTo>
                  <a:lnTo>
                    <a:pt x="501" y="135"/>
                  </a:lnTo>
                  <a:lnTo>
                    <a:pt x="508" y="122"/>
                  </a:lnTo>
                  <a:lnTo>
                    <a:pt x="512" y="113"/>
                  </a:lnTo>
                  <a:lnTo>
                    <a:pt x="520" y="107"/>
                  </a:lnTo>
                  <a:lnTo>
                    <a:pt x="530" y="102"/>
                  </a:lnTo>
                  <a:close/>
                </a:path>
              </a:pathLst>
            </a:custGeom>
            <a:solidFill>
              <a:srgbClr val="E6E6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84"/>
            <p:cNvSpPr>
              <a:spLocks/>
            </p:cNvSpPr>
            <p:nvPr/>
          </p:nvSpPr>
          <p:spPr bwMode="auto">
            <a:xfrm>
              <a:off x="6542088" y="2463801"/>
              <a:ext cx="817563" cy="671513"/>
            </a:xfrm>
            <a:custGeom>
              <a:avLst/>
              <a:gdLst>
                <a:gd name="T0" fmla="*/ 713 w 1544"/>
                <a:gd name="T1" fmla="*/ 108 h 1269"/>
                <a:gd name="T2" fmla="*/ 914 w 1544"/>
                <a:gd name="T3" fmla="*/ 113 h 1269"/>
                <a:gd name="T4" fmla="*/ 944 w 1544"/>
                <a:gd name="T5" fmla="*/ 100 h 1269"/>
                <a:gd name="T6" fmla="*/ 1080 w 1544"/>
                <a:gd name="T7" fmla="*/ 96 h 1269"/>
                <a:gd name="T8" fmla="*/ 1149 w 1544"/>
                <a:gd name="T9" fmla="*/ 39 h 1269"/>
                <a:gd name="T10" fmla="*/ 1292 w 1544"/>
                <a:gd name="T11" fmla="*/ 8 h 1269"/>
                <a:gd name="T12" fmla="*/ 1356 w 1544"/>
                <a:gd name="T13" fmla="*/ 113 h 1269"/>
                <a:gd name="T14" fmla="*/ 1463 w 1544"/>
                <a:gd name="T15" fmla="*/ 119 h 1269"/>
                <a:gd name="T16" fmla="*/ 1531 w 1544"/>
                <a:gd name="T17" fmla="*/ 258 h 1269"/>
                <a:gd name="T18" fmla="*/ 1411 w 1544"/>
                <a:gd name="T19" fmla="*/ 331 h 1269"/>
                <a:gd name="T20" fmla="*/ 1322 w 1544"/>
                <a:gd name="T21" fmla="*/ 387 h 1269"/>
                <a:gd name="T22" fmla="*/ 1273 w 1544"/>
                <a:gd name="T23" fmla="*/ 582 h 1269"/>
                <a:gd name="T24" fmla="*/ 1033 w 1544"/>
                <a:gd name="T25" fmla="*/ 697 h 1269"/>
                <a:gd name="T26" fmla="*/ 961 w 1544"/>
                <a:gd name="T27" fmla="*/ 795 h 1269"/>
                <a:gd name="T28" fmla="*/ 1053 w 1544"/>
                <a:gd name="T29" fmla="*/ 807 h 1269"/>
                <a:gd name="T30" fmla="*/ 1039 w 1544"/>
                <a:gd name="T31" fmla="*/ 930 h 1269"/>
                <a:gd name="T32" fmla="*/ 1108 w 1544"/>
                <a:gd name="T33" fmla="*/ 989 h 1269"/>
                <a:gd name="T34" fmla="*/ 1363 w 1544"/>
                <a:gd name="T35" fmla="*/ 1104 h 1269"/>
                <a:gd name="T36" fmla="*/ 1369 w 1544"/>
                <a:gd name="T37" fmla="*/ 1168 h 1269"/>
                <a:gd name="T38" fmla="*/ 1279 w 1544"/>
                <a:gd name="T39" fmla="*/ 1269 h 1269"/>
                <a:gd name="T40" fmla="*/ 1100 w 1544"/>
                <a:gd name="T41" fmla="*/ 1242 h 1269"/>
                <a:gd name="T42" fmla="*/ 1076 w 1544"/>
                <a:gd name="T43" fmla="*/ 1091 h 1269"/>
                <a:gd name="T44" fmla="*/ 903 w 1544"/>
                <a:gd name="T45" fmla="*/ 1069 h 1269"/>
                <a:gd name="T46" fmla="*/ 762 w 1544"/>
                <a:gd name="T47" fmla="*/ 1027 h 1269"/>
                <a:gd name="T48" fmla="*/ 688 w 1544"/>
                <a:gd name="T49" fmla="*/ 992 h 1269"/>
                <a:gd name="T50" fmla="*/ 760 w 1544"/>
                <a:gd name="T51" fmla="*/ 898 h 1269"/>
                <a:gd name="T52" fmla="*/ 729 w 1544"/>
                <a:gd name="T53" fmla="*/ 865 h 1269"/>
                <a:gd name="T54" fmla="*/ 682 w 1544"/>
                <a:gd name="T55" fmla="*/ 795 h 1269"/>
                <a:gd name="T56" fmla="*/ 636 w 1544"/>
                <a:gd name="T57" fmla="*/ 747 h 1269"/>
                <a:gd name="T58" fmla="*/ 675 w 1544"/>
                <a:gd name="T59" fmla="*/ 666 h 1269"/>
                <a:gd name="T60" fmla="*/ 632 w 1544"/>
                <a:gd name="T61" fmla="*/ 588 h 1269"/>
                <a:gd name="T62" fmla="*/ 566 w 1544"/>
                <a:gd name="T63" fmla="*/ 571 h 1269"/>
                <a:gd name="T64" fmla="*/ 515 w 1544"/>
                <a:gd name="T65" fmla="*/ 575 h 1269"/>
                <a:gd name="T66" fmla="*/ 512 w 1544"/>
                <a:gd name="T67" fmla="*/ 540 h 1269"/>
                <a:gd name="T68" fmla="*/ 450 w 1544"/>
                <a:gd name="T69" fmla="*/ 436 h 1269"/>
                <a:gd name="T70" fmla="*/ 403 w 1544"/>
                <a:gd name="T71" fmla="*/ 367 h 1269"/>
                <a:gd name="T72" fmla="*/ 351 w 1544"/>
                <a:gd name="T73" fmla="*/ 315 h 1269"/>
                <a:gd name="T74" fmla="*/ 295 w 1544"/>
                <a:gd name="T75" fmla="*/ 258 h 1269"/>
                <a:gd name="T76" fmla="*/ 171 w 1544"/>
                <a:gd name="T77" fmla="*/ 304 h 1269"/>
                <a:gd name="T78" fmla="*/ 139 w 1544"/>
                <a:gd name="T79" fmla="*/ 331 h 1269"/>
                <a:gd name="T80" fmla="*/ 97 w 1544"/>
                <a:gd name="T81" fmla="*/ 238 h 1269"/>
                <a:gd name="T82" fmla="*/ 0 w 1544"/>
                <a:gd name="T83" fmla="*/ 164 h 1269"/>
                <a:gd name="T84" fmla="*/ 126 w 1544"/>
                <a:gd name="T85" fmla="*/ 95 h 1269"/>
                <a:gd name="T86" fmla="*/ 284 w 1544"/>
                <a:gd name="T87" fmla="*/ 139 h 1269"/>
                <a:gd name="T88" fmla="*/ 344 w 1544"/>
                <a:gd name="T89" fmla="*/ 181 h 1269"/>
                <a:gd name="T90" fmla="*/ 404 w 1544"/>
                <a:gd name="T91" fmla="*/ 190 h 1269"/>
                <a:gd name="T92" fmla="*/ 501 w 1544"/>
                <a:gd name="T93" fmla="*/ 135 h 1269"/>
                <a:gd name="T94" fmla="*/ 530 w 1544"/>
                <a:gd name="T95" fmla="*/ 102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44" h="1269">
                  <a:moveTo>
                    <a:pt x="530" y="102"/>
                  </a:moveTo>
                  <a:lnTo>
                    <a:pt x="534" y="93"/>
                  </a:lnTo>
                  <a:lnTo>
                    <a:pt x="535" y="87"/>
                  </a:lnTo>
                  <a:lnTo>
                    <a:pt x="713" y="108"/>
                  </a:lnTo>
                  <a:lnTo>
                    <a:pt x="737" y="108"/>
                  </a:lnTo>
                  <a:lnTo>
                    <a:pt x="771" y="98"/>
                  </a:lnTo>
                  <a:lnTo>
                    <a:pt x="781" y="98"/>
                  </a:lnTo>
                  <a:lnTo>
                    <a:pt x="914" y="113"/>
                  </a:lnTo>
                  <a:lnTo>
                    <a:pt x="927" y="112"/>
                  </a:lnTo>
                  <a:lnTo>
                    <a:pt x="930" y="110"/>
                  </a:lnTo>
                  <a:lnTo>
                    <a:pt x="936" y="107"/>
                  </a:lnTo>
                  <a:lnTo>
                    <a:pt x="944" y="100"/>
                  </a:lnTo>
                  <a:lnTo>
                    <a:pt x="949" y="95"/>
                  </a:lnTo>
                  <a:lnTo>
                    <a:pt x="965" y="100"/>
                  </a:lnTo>
                  <a:lnTo>
                    <a:pt x="1025" y="119"/>
                  </a:lnTo>
                  <a:lnTo>
                    <a:pt x="1080" y="96"/>
                  </a:lnTo>
                  <a:lnTo>
                    <a:pt x="1088" y="80"/>
                  </a:lnTo>
                  <a:lnTo>
                    <a:pt x="1095" y="64"/>
                  </a:lnTo>
                  <a:lnTo>
                    <a:pt x="1106" y="55"/>
                  </a:lnTo>
                  <a:lnTo>
                    <a:pt x="1149" y="39"/>
                  </a:lnTo>
                  <a:lnTo>
                    <a:pt x="1180" y="30"/>
                  </a:lnTo>
                  <a:lnTo>
                    <a:pt x="1238" y="7"/>
                  </a:lnTo>
                  <a:lnTo>
                    <a:pt x="1266" y="0"/>
                  </a:lnTo>
                  <a:lnTo>
                    <a:pt x="1292" y="8"/>
                  </a:lnTo>
                  <a:lnTo>
                    <a:pt x="1307" y="32"/>
                  </a:lnTo>
                  <a:lnTo>
                    <a:pt x="1323" y="94"/>
                  </a:lnTo>
                  <a:lnTo>
                    <a:pt x="1330" y="110"/>
                  </a:lnTo>
                  <a:lnTo>
                    <a:pt x="1356" y="113"/>
                  </a:lnTo>
                  <a:lnTo>
                    <a:pt x="1397" y="101"/>
                  </a:lnTo>
                  <a:lnTo>
                    <a:pt x="1418" y="104"/>
                  </a:lnTo>
                  <a:lnTo>
                    <a:pt x="1439" y="113"/>
                  </a:lnTo>
                  <a:lnTo>
                    <a:pt x="1463" y="119"/>
                  </a:lnTo>
                  <a:lnTo>
                    <a:pt x="1483" y="118"/>
                  </a:lnTo>
                  <a:lnTo>
                    <a:pt x="1502" y="130"/>
                  </a:lnTo>
                  <a:lnTo>
                    <a:pt x="1520" y="171"/>
                  </a:lnTo>
                  <a:lnTo>
                    <a:pt x="1531" y="258"/>
                  </a:lnTo>
                  <a:lnTo>
                    <a:pt x="1544" y="298"/>
                  </a:lnTo>
                  <a:lnTo>
                    <a:pt x="1463" y="351"/>
                  </a:lnTo>
                  <a:lnTo>
                    <a:pt x="1429" y="344"/>
                  </a:lnTo>
                  <a:lnTo>
                    <a:pt x="1411" y="331"/>
                  </a:lnTo>
                  <a:lnTo>
                    <a:pt x="1363" y="339"/>
                  </a:lnTo>
                  <a:lnTo>
                    <a:pt x="1344" y="346"/>
                  </a:lnTo>
                  <a:lnTo>
                    <a:pt x="1330" y="360"/>
                  </a:lnTo>
                  <a:lnTo>
                    <a:pt x="1322" y="387"/>
                  </a:lnTo>
                  <a:lnTo>
                    <a:pt x="1316" y="414"/>
                  </a:lnTo>
                  <a:lnTo>
                    <a:pt x="1272" y="536"/>
                  </a:lnTo>
                  <a:lnTo>
                    <a:pt x="1267" y="557"/>
                  </a:lnTo>
                  <a:lnTo>
                    <a:pt x="1273" y="582"/>
                  </a:lnTo>
                  <a:lnTo>
                    <a:pt x="1263" y="604"/>
                  </a:lnTo>
                  <a:lnTo>
                    <a:pt x="1074" y="674"/>
                  </a:lnTo>
                  <a:lnTo>
                    <a:pt x="1054" y="687"/>
                  </a:lnTo>
                  <a:lnTo>
                    <a:pt x="1033" y="697"/>
                  </a:lnTo>
                  <a:lnTo>
                    <a:pt x="980" y="701"/>
                  </a:lnTo>
                  <a:lnTo>
                    <a:pt x="948" y="730"/>
                  </a:lnTo>
                  <a:lnTo>
                    <a:pt x="935" y="776"/>
                  </a:lnTo>
                  <a:lnTo>
                    <a:pt x="961" y="795"/>
                  </a:lnTo>
                  <a:lnTo>
                    <a:pt x="999" y="783"/>
                  </a:lnTo>
                  <a:lnTo>
                    <a:pt x="1020" y="781"/>
                  </a:lnTo>
                  <a:lnTo>
                    <a:pt x="1043" y="785"/>
                  </a:lnTo>
                  <a:lnTo>
                    <a:pt x="1053" y="807"/>
                  </a:lnTo>
                  <a:lnTo>
                    <a:pt x="1062" y="850"/>
                  </a:lnTo>
                  <a:lnTo>
                    <a:pt x="1062" y="872"/>
                  </a:lnTo>
                  <a:lnTo>
                    <a:pt x="1042" y="910"/>
                  </a:lnTo>
                  <a:lnTo>
                    <a:pt x="1039" y="930"/>
                  </a:lnTo>
                  <a:lnTo>
                    <a:pt x="1052" y="946"/>
                  </a:lnTo>
                  <a:lnTo>
                    <a:pt x="1072" y="946"/>
                  </a:lnTo>
                  <a:lnTo>
                    <a:pt x="1082" y="942"/>
                  </a:lnTo>
                  <a:lnTo>
                    <a:pt x="1108" y="989"/>
                  </a:lnTo>
                  <a:lnTo>
                    <a:pt x="1167" y="1066"/>
                  </a:lnTo>
                  <a:lnTo>
                    <a:pt x="1213" y="1083"/>
                  </a:lnTo>
                  <a:lnTo>
                    <a:pt x="1311" y="1102"/>
                  </a:lnTo>
                  <a:lnTo>
                    <a:pt x="1363" y="1104"/>
                  </a:lnTo>
                  <a:lnTo>
                    <a:pt x="1408" y="1117"/>
                  </a:lnTo>
                  <a:lnTo>
                    <a:pt x="1406" y="1137"/>
                  </a:lnTo>
                  <a:lnTo>
                    <a:pt x="1391" y="1154"/>
                  </a:lnTo>
                  <a:lnTo>
                    <a:pt x="1369" y="1168"/>
                  </a:lnTo>
                  <a:lnTo>
                    <a:pt x="1301" y="1194"/>
                  </a:lnTo>
                  <a:lnTo>
                    <a:pt x="1287" y="1236"/>
                  </a:lnTo>
                  <a:lnTo>
                    <a:pt x="1295" y="1259"/>
                  </a:lnTo>
                  <a:lnTo>
                    <a:pt x="1279" y="1269"/>
                  </a:lnTo>
                  <a:lnTo>
                    <a:pt x="1254" y="1260"/>
                  </a:lnTo>
                  <a:lnTo>
                    <a:pt x="1233" y="1249"/>
                  </a:lnTo>
                  <a:lnTo>
                    <a:pt x="1134" y="1257"/>
                  </a:lnTo>
                  <a:lnTo>
                    <a:pt x="1100" y="1242"/>
                  </a:lnTo>
                  <a:lnTo>
                    <a:pt x="1085" y="1207"/>
                  </a:lnTo>
                  <a:lnTo>
                    <a:pt x="1090" y="1168"/>
                  </a:lnTo>
                  <a:lnTo>
                    <a:pt x="1090" y="1128"/>
                  </a:lnTo>
                  <a:lnTo>
                    <a:pt x="1076" y="1091"/>
                  </a:lnTo>
                  <a:lnTo>
                    <a:pt x="1049" y="1066"/>
                  </a:lnTo>
                  <a:lnTo>
                    <a:pt x="1014" y="1075"/>
                  </a:lnTo>
                  <a:lnTo>
                    <a:pt x="934" y="1080"/>
                  </a:lnTo>
                  <a:lnTo>
                    <a:pt x="903" y="1069"/>
                  </a:lnTo>
                  <a:lnTo>
                    <a:pt x="878" y="1039"/>
                  </a:lnTo>
                  <a:lnTo>
                    <a:pt x="839" y="1046"/>
                  </a:lnTo>
                  <a:lnTo>
                    <a:pt x="801" y="1044"/>
                  </a:lnTo>
                  <a:lnTo>
                    <a:pt x="762" y="1027"/>
                  </a:lnTo>
                  <a:lnTo>
                    <a:pt x="725" y="1017"/>
                  </a:lnTo>
                  <a:lnTo>
                    <a:pt x="688" y="1016"/>
                  </a:lnTo>
                  <a:lnTo>
                    <a:pt x="689" y="1008"/>
                  </a:lnTo>
                  <a:lnTo>
                    <a:pt x="688" y="992"/>
                  </a:lnTo>
                  <a:lnTo>
                    <a:pt x="689" y="982"/>
                  </a:lnTo>
                  <a:lnTo>
                    <a:pt x="694" y="964"/>
                  </a:lnTo>
                  <a:lnTo>
                    <a:pt x="705" y="948"/>
                  </a:lnTo>
                  <a:lnTo>
                    <a:pt x="760" y="898"/>
                  </a:lnTo>
                  <a:lnTo>
                    <a:pt x="765" y="884"/>
                  </a:lnTo>
                  <a:lnTo>
                    <a:pt x="751" y="876"/>
                  </a:lnTo>
                  <a:lnTo>
                    <a:pt x="743" y="873"/>
                  </a:lnTo>
                  <a:lnTo>
                    <a:pt x="729" y="865"/>
                  </a:lnTo>
                  <a:lnTo>
                    <a:pt x="711" y="846"/>
                  </a:lnTo>
                  <a:lnTo>
                    <a:pt x="703" y="834"/>
                  </a:lnTo>
                  <a:lnTo>
                    <a:pt x="689" y="798"/>
                  </a:lnTo>
                  <a:lnTo>
                    <a:pt x="682" y="795"/>
                  </a:lnTo>
                  <a:lnTo>
                    <a:pt x="665" y="790"/>
                  </a:lnTo>
                  <a:lnTo>
                    <a:pt x="639" y="795"/>
                  </a:lnTo>
                  <a:lnTo>
                    <a:pt x="628" y="785"/>
                  </a:lnTo>
                  <a:lnTo>
                    <a:pt x="636" y="747"/>
                  </a:lnTo>
                  <a:lnTo>
                    <a:pt x="660" y="714"/>
                  </a:lnTo>
                  <a:lnTo>
                    <a:pt x="665" y="701"/>
                  </a:lnTo>
                  <a:lnTo>
                    <a:pt x="668" y="685"/>
                  </a:lnTo>
                  <a:lnTo>
                    <a:pt x="675" y="666"/>
                  </a:lnTo>
                  <a:lnTo>
                    <a:pt x="676" y="645"/>
                  </a:lnTo>
                  <a:lnTo>
                    <a:pt x="667" y="609"/>
                  </a:lnTo>
                  <a:lnTo>
                    <a:pt x="661" y="590"/>
                  </a:lnTo>
                  <a:lnTo>
                    <a:pt x="632" y="588"/>
                  </a:lnTo>
                  <a:lnTo>
                    <a:pt x="610" y="601"/>
                  </a:lnTo>
                  <a:lnTo>
                    <a:pt x="571" y="601"/>
                  </a:lnTo>
                  <a:lnTo>
                    <a:pt x="570" y="586"/>
                  </a:lnTo>
                  <a:lnTo>
                    <a:pt x="566" y="571"/>
                  </a:lnTo>
                  <a:lnTo>
                    <a:pt x="563" y="569"/>
                  </a:lnTo>
                  <a:lnTo>
                    <a:pt x="536" y="572"/>
                  </a:lnTo>
                  <a:lnTo>
                    <a:pt x="521" y="578"/>
                  </a:lnTo>
                  <a:lnTo>
                    <a:pt x="515" y="575"/>
                  </a:lnTo>
                  <a:lnTo>
                    <a:pt x="509" y="571"/>
                  </a:lnTo>
                  <a:lnTo>
                    <a:pt x="500" y="558"/>
                  </a:lnTo>
                  <a:lnTo>
                    <a:pt x="507" y="548"/>
                  </a:lnTo>
                  <a:lnTo>
                    <a:pt x="512" y="540"/>
                  </a:lnTo>
                  <a:lnTo>
                    <a:pt x="515" y="530"/>
                  </a:lnTo>
                  <a:lnTo>
                    <a:pt x="514" y="472"/>
                  </a:lnTo>
                  <a:lnTo>
                    <a:pt x="490" y="439"/>
                  </a:lnTo>
                  <a:lnTo>
                    <a:pt x="450" y="436"/>
                  </a:lnTo>
                  <a:lnTo>
                    <a:pt x="415" y="424"/>
                  </a:lnTo>
                  <a:lnTo>
                    <a:pt x="411" y="405"/>
                  </a:lnTo>
                  <a:lnTo>
                    <a:pt x="411" y="385"/>
                  </a:lnTo>
                  <a:lnTo>
                    <a:pt x="403" y="367"/>
                  </a:lnTo>
                  <a:lnTo>
                    <a:pt x="387" y="357"/>
                  </a:lnTo>
                  <a:lnTo>
                    <a:pt x="372" y="348"/>
                  </a:lnTo>
                  <a:lnTo>
                    <a:pt x="357" y="337"/>
                  </a:lnTo>
                  <a:lnTo>
                    <a:pt x="351" y="315"/>
                  </a:lnTo>
                  <a:lnTo>
                    <a:pt x="353" y="291"/>
                  </a:lnTo>
                  <a:lnTo>
                    <a:pt x="348" y="275"/>
                  </a:lnTo>
                  <a:lnTo>
                    <a:pt x="334" y="269"/>
                  </a:lnTo>
                  <a:lnTo>
                    <a:pt x="295" y="258"/>
                  </a:lnTo>
                  <a:lnTo>
                    <a:pt x="258" y="253"/>
                  </a:lnTo>
                  <a:lnTo>
                    <a:pt x="221" y="261"/>
                  </a:lnTo>
                  <a:lnTo>
                    <a:pt x="190" y="276"/>
                  </a:lnTo>
                  <a:lnTo>
                    <a:pt x="171" y="304"/>
                  </a:lnTo>
                  <a:lnTo>
                    <a:pt x="161" y="334"/>
                  </a:lnTo>
                  <a:lnTo>
                    <a:pt x="154" y="346"/>
                  </a:lnTo>
                  <a:lnTo>
                    <a:pt x="143" y="339"/>
                  </a:lnTo>
                  <a:lnTo>
                    <a:pt x="139" y="331"/>
                  </a:lnTo>
                  <a:lnTo>
                    <a:pt x="140" y="322"/>
                  </a:lnTo>
                  <a:lnTo>
                    <a:pt x="135" y="310"/>
                  </a:lnTo>
                  <a:lnTo>
                    <a:pt x="105" y="256"/>
                  </a:lnTo>
                  <a:lnTo>
                    <a:pt x="97" y="238"/>
                  </a:lnTo>
                  <a:lnTo>
                    <a:pt x="85" y="224"/>
                  </a:lnTo>
                  <a:lnTo>
                    <a:pt x="35" y="223"/>
                  </a:lnTo>
                  <a:lnTo>
                    <a:pt x="2" y="204"/>
                  </a:lnTo>
                  <a:lnTo>
                    <a:pt x="0" y="164"/>
                  </a:lnTo>
                  <a:lnTo>
                    <a:pt x="6" y="122"/>
                  </a:lnTo>
                  <a:lnTo>
                    <a:pt x="15" y="107"/>
                  </a:lnTo>
                  <a:lnTo>
                    <a:pt x="80" y="96"/>
                  </a:lnTo>
                  <a:lnTo>
                    <a:pt x="126" y="95"/>
                  </a:lnTo>
                  <a:lnTo>
                    <a:pt x="165" y="100"/>
                  </a:lnTo>
                  <a:lnTo>
                    <a:pt x="261" y="96"/>
                  </a:lnTo>
                  <a:lnTo>
                    <a:pt x="272" y="107"/>
                  </a:lnTo>
                  <a:lnTo>
                    <a:pt x="284" y="139"/>
                  </a:lnTo>
                  <a:lnTo>
                    <a:pt x="301" y="167"/>
                  </a:lnTo>
                  <a:lnTo>
                    <a:pt x="315" y="175"/>
                  </a:lnTo>
                  <a:lnTo>
                    <a:pt x="329" y="181"/>
                  </a:lnTo>
                  <a:lnTo>
                    <a:pt x="344" y="181"/>
                  </a:lnTo>
                  <a:lnTo>
                    <a:pt x="364" y="170"/>
                  </a:lnTo>
                  <a:lnTo>
                    <a:pt x="372" y="179"/>
                  </a:lnTo>
                  <a:lnTo>
                    <a:pt x="380" y="188"/>
                  </a:lnTo>
                  <a:lnTo>
                    <a:pt x="404" y="190"/>
                  </a:lnTo>
                  <a:lnTo>
                    <a:pt x="438" y="181"/>
                  </a:lnTo>
                  <a:lnTo>
                    <a:pt x="468" y="167"/>
                  </a:lnTo>
                  <a:lnTo>
                    <a:pt x="495" y="146"/>
                  </a:lnTo>
                  <a:lnTo>
                    <a:pt x="501" y="135"/>
                  </a:lnTo>
                  <a:lnTo>
                    <a:pt x="508" y="122"/>
                  </a:lnTo>
                  <a:lnTo>
                    <a:pt x="512" y="113"/>
                  </a:lnTo>
                  <a:lnTo>
                    <a:pt x="520" y="107"/>
                  </a:lnTo>
                  <a:lnTo>
                    <a:pt x="530" y="102"/>
                  </a:lnTo>
                  <a:close/>
                </a:path>
              </a:pathLst>
            </a:custGeom>
            <a:noFill/>
            <a:ln w="6">
              <a:solidFill>
                <a:srgbClr val="6C6D7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Freeform 85"/>
            <p:cNvSpPr>
              <a:spLocks/>
            </p:cNvSpPr>
            <p:nvPr/>
          </p:nvSpPr>
          <p:spPr bwMode="auto">
            <a:xfrm>
              <a:off x="6403975" y="2598738"/>
              <a:ext cx="542925" cy="665163"/>
            </a:xfrm>
            <a:custGeom>
              <a:avLst/>
              <a:gdLst>
                <a:gd name="T0" fmla="*/ 53 w 1027"/>
                <a:gd name="T1" fmla="*/ 753 h 1257"/>
                <a:gd name="T2" fmla="*/ 5 w 1027"/>
                <a:gd name="T3" fmla="*/ 655 h 1257"/>
                <a:gd name="T4" fmla="*/ 64 w 1027"/>
                <a:gd name="T5" fmla="*/ 596 h 1257"/>
                <a:gd name="T6" fmla="*/ 124 w 1027"/>
                <a:gd name="T7" fmla="*/ 548 h 1257"/>
                <a:gd name="T8" fmla="*/ 101 w 1027"/>
                <a:gd name="T9" fmla="*/ 492 h 1257"/>
                <a:gd name="T10" fmla="*/ 101 w 1027"/>
                <a:gd name="T11" fmla="*/ 449 h 1257"/>
                <a:gd name="T12" fmla="*/ 86 w 1027"/>
                <a:gd name="T13" fmla="*/ 219 h 1257"/>
                <a:gd name="T14" fmla="*/ 249 w 1027"/>
                <a:gd name="T15" fmla="*/ 119 h 1257"/>
                <a:gd name="T16" fmla="*/ 308 w 1027"/>
                <a:gd name="T17" fmla="*/ 12 h 1257"/>
                <a:gd name="T18" fmla="*/ 397 w 1027"/>
                <a:gd name="T19" fmla="*/ 57 h 1257"/>
                <a:gd name="T20" fmla="*/ 405 w 1027"/>
                <a:gd name="T21" fmla="*/ 86 h 1257"/>
                <a:gd name="T22" fmla="*/ 433 w 1027"/>
                <a:gd name="T23" fmla="*/ 51 h 1257"/>
                <a:gd name="T24" fmla="*/ 520 w 1027"/>
                <a:gd name="T25" fmla="*/ 0 h 1257"/>
                <a:gd name="T26" fmla="*/ 610 w 1027"/>
                <a:gd name="T27" fmla="*/ 22 h 1257"/>
                <a:gd name="T28" fmla="*/ 619 w 1027"/>
                <a:gd name="T29" fmla="*/ 84 h 1257"/>
                <a:gd name="T30" fmla="*/ 665 w 1027"/>
                <a:gd name="T31" fmla="*/ 114 h 1257"/>
                <a:gd name="T32" fmla="*/ 677 w 1027"/>
                <a:gd name="T33" fmla="*/ 171 h 1257"/>
                <a:gd name="T34" fmla="*/ 776 w 1027"/>
                <a:gd name="T35" fmla="*/ 219 h 1257"/>
                <a:gd name="T36" fmla="*/ 769 w 1027"/>
                <a:gd name="T37" fmla="*/ 295 h 1257"/>
                <a:gd name="T38" fmla="*/ 777 w 1027"/>
                <a:gd name="T39" fmla="*/ 322 h 1257"/>
                <a:gd name="T40" fmla="*/ 825 w 1027"/>
                <a:gd name="T41" fmla="*/ 316 h 1257"/>
                <a:gd name="T42" fmla="*/ 833 w 1027"/>
                <a:gd name="T43" fmla="*/ 348 h 1257"/>
                <a:gd name="T44" fmla="*/ 923 w 1027"/>
                <a:gd name="T45" fmla="*/ 337 h 1257"/>
                <a:gd name="T46" fmla="*/ 937 w 1027"/>
                <a:gd name="T47" fmla="*/ 413 h 1257"/>
                <a:gd name="T48" fmla="*/ 922 w 1027"/>
                <a:gd name="T49" fmla="*/ 461 h 1257"/>
                <a:gd name="T50" fmla="*/ 901 w 1027"/>
                <a:gd name="T51" fmla="*/ 542 h 1257"/>
                <a:gd name="T52" fmla="*/ 951 w 1027"/>
                <a:gd name="T53" fmla="*/ 545 h 1257"/>
                <a:gd name="T54" fmla="*/ 991 w 1027"/>
                <a:gd name="T55" fmla="*/ 612 h 1257"/>
                <a:gd name="T56" fmla="*/ 1027 w 1027"/>
                <a:gd name="T57" fmla="*/ 631 h 1257"/>
                <a:gd name="T58" fmla="*/ 956 w 1027"/>
                <a:gd name="T59" fmla="*/ 711 h 1257"/>
                <a:gd name="T60" fmla="*/ 951 w 1027"/>
                <a:gd name="T61" fmla="*/ 755 h 1257"/>
                <a:gd name="T62" fmla="*/ 891 w 1027"/>
                <a:gd name="T63" fmla="*/ 783 h 1257"/>
                <a:gd name="T64" fmla="*/ 830 w 1027"/>
                <a:gd name="T65" fmla="*/ 792 h 1257"/>
                <a:gd name="T66" fmla="*/ 726 w 1027"/>
                <a:gd name="T67" fmla="*/ 910 h 1257"/>
                <a:gd name="T68" fmla="*/ 647 w 1027"/>
                <a:gd name="T69" fmla="*/ 961 h 1257"/>
                <a:gd name="T70" fmla="*/ 663 w 1027"/>
                <a:gd name="T71" fmla="*/ 1106 h 1257"/>
                <a:gd name="T72" fmla="*/ 678 w 1027"/>
                <a:gd name="T73" fmla="*/ 1222 h 1257"/>
                <a:gd name="T74" fmla="*/ 610 w 1027"/>
                <a:gd name="T75" fmla="*/ 1250 h 1257"/>
                <a:gd name="T76" fmla="*/ 523 w 1027"/>
                <a:gd name="T77" fmla="*/ 1206 h 1257"/>
                <a:gd name="T78" fmla="*/ 528 w 1027"/>
                <a:gd name="T79" fmla="*/ 1156 h 1257"/>
                <a:gd name="T80" fmla="*/ 539 w 1027"/>
                <a:gd name="T81" fmla="*/ 1010 h 1257"/>
                <a:gd name="T82" fmla="*/ 417 w 1027"/>
                <a:gd name="T83" fmla="*/ 844 h 1257"/>
                <a:gd name="T84" fmla="*/ 338 w 1027"/>
                <a:gd name="T85" fmla="*/ 794 h 1257"/>
                <a:gd name="T86" fmla="*/ 262 w 1027"/>
                <a:gd name="T87" fmla="*/ 744 h 1257"/>
                <a:gd name="T88" fmla="*/ 278 w 1027"/>
                <a:gd name="T89" fmla="*/ 679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7" h="1257">
                  <a:moveTo>
                    <a:pt x="168" y="696"/>
                  </a:moveTo>
                  <a:lnTo>
                    <a:pt x="95" y="749"/>
                  </a:lnTo>
                  <a:lnTo>
                    <a:pt x="53" y="753"/>
                  </a:lnTo>
                  <a:lnTo>
                    <a:pt x="11" y="717"/>
                  </a:lnTo>
                  <a:lnTo>
                    <a:pt x="0" y="686"/>
                  </a:lnTo>
                  <a:lnTo>
                    <a:pt x="5" y="655"/>
                  </a:lnTo>
                  <a:lnTo>
                    <a:pt x="15" y="626"/>
                  </a:lnTo>
                  <a:lnTo>
                    <a:pt x="34" y="603"/>
                  </a:lnTo>
                  <a:lnTo>
                    <a:pt x="64" y="596"/>
                  </a:lnTo>
                  <a:lnTo>
                    <a:pt x="98" y="578"/>
                  </a:lnTo>
                  <a:lnTo>
                    <a:pt x="126" y="572"/>
                  </a:lnTo>
                  <a:lnTo>
                    <a:pt x="124" y="548"/>
                  </a:lnTo>
                  <a:lnTo>
                    <a:pt x="109" y="510"/>
                  </a:lnTo>
                  <a:lnTo>
                    <a:pt x="102" y="501"/>
                  </a:lnTo>
                  <a:lnTo>
                    <a:pt x="101" y="492"/>
                  </a:lnTo>
                  <a:lnTo>
                    <a:pt x="104" y="479"/>
                  </a:lnTo>
                  <a:lnTo>
                    <a:pt x="104" y="469"/>
                  </a:lnTo>
                  <a:lnTo>
                    <a:pt x="101" y="449"/>
                  </a:lnTo>
                  <a:lnTo>
                    <a:pt x="88" y="409"/>
                  </a:lnTo>
                  <a:lnTo>
                    <a:pt x="92" y="280"/>
                  </a:lnTo>
                  <a:lnTo>
                    <a:pt x="86" y="219"/>
                  </a:lnTo>
                  <a:lnTo>
                    <a:pt x="94" y="191"/>
                  </a:lnTo>
                  <a:lnTo>
                    <a:pt x="141" y="160"/>
                  </a:lnTo>
                  <a:lnTo>
                    <a:pt x="249" y="119"/>
                  </a:lnTo>
                  <a:lnTo>
                    <a:pt x="272" y="98"/>
                  </a:lnTo>
                  <a:lnTo>
                    <a:pt x="293" y="38"/>
                  </a:lnTo>
                  <a:lnTo>
                    <a:pt x="308" y="12"/>
                  </a:lnTo>
                  <a:lnTo>
                    <a:pt x="336" y="3"/>
                  </a:lnTo>
                  <a:lnTo>
                    <a:pt x="367" y="3"/>
                  </a:lnTo>
                  <a:lnTo>
                    <a:pt x="397" y="57"/>
                  </a:lnTo>
                  <a:lnTo>
                    <a:pt x="402" y="69"/>
                  </a:lnTo>
                  <a:lnTo>
                    <a:pt x="401" y="78"/>
                  </a:lnTo>
                  <a:lnTo>
                    <a:pt x="405" y="86"/>
                  </a:lnTo>
                  <a:lnTo>
                    <a:pt x="416" y="93"/>
                  </a:lnTo>
                  <a:lnTo>
                    <a:pt x="423" y="81"/>
                  </a:lnTo>
                  <a:lnTo>
                    <a:pt x="433" y="51"/>
                  </a:lnTo>
                  <a:lnTo>
                    <a:pt x="452" y="23"/>
                  </a:lnTo>
                  <a:lnTo>
                    <a:pt x="483" y="8"/>
                  </a:lnTo>
                  <a:lnTo>
                    <a:pt x="520" y="0"/>
                  </a:lnTo>
                  <a:lnTo>
                    <a:pt x="557" y="5"/>
                  </a:lnTo>
                  <a:lnTo>
                    <a:pt x="596" y="16"/>
                  </a:lnTo>
                  <a:lnTo>
                    <a:pt x="610" y="22"/>
                  </a:lnTo>
                  <a:lnTo>
                    <a:pt x="615" y="38"/>
                  </a:lnTo>
                  <a:lnTo>
                    <a:pt x="613" y="62"/>
                  </a:lnTo>
                  <a:lnTo>
                    <a:pt x="619" y="84"/>
                  </a:lnTo>
                  <a:lnTo>
                    <a:pt x="634" y="95"/>
                  </a:lnTo>
                  <a:lnTo>
                    <a:pt x="649" y="104"/>
                  </a:lnTo>
                  <a:lnTo>
                    <a:pt x="665" y="114"/>
                  </a:lnTo>
                  <a:lnTo>
                    <a:pt x="673" y="132"/>
                  </a:lnTo>
                  <a:lnTo>
                    <a:pt x="673" y="152"/>
                  </a:lnTo>
                  <a:lnTo>
                    <a:pt x="677" y="171"/>
                  </a:lnTo>
                  <a:lnTo>
                    <a:pt x="712" y="183"/>
                  </a:lnTo>
                  <a:lnTo>
                    <a:pt x="752" y="186"/>
                  </a:lnTo>
                  <a:lnTo>
                    <a:pt x="776" y="219"/>
                  </a:lnTo>
                  <a:lnTo>
                    <a:pt x="777" y="277"/>
                  </a:lnTo>
                  <a:lnTo>
                    <a:pt x="774" y="287"/>
                  </a:lnTo>
                  <a:lnTo>
                    <a:pt x="769" y="295"/>
                  </a:lnTo>
                  <a:lnTo>
                    <a:pt x="762" y="305"/>
                  </a:lnTo>
                  <a:lnTo>
                    <a:pt x="771" y="318"/>
                  </a:lnTo>
                  <a:lnTo>
                    <a:pt x="777" y="322"/>
                  </a:lnTo>
                  <a:lnTo>
                    <a:pt x="783" y="325"/>
                  </a:lnTo>
                  <a:lnTo>
                    <a:pt x="798" y="319"/>
                  </a:lnTo>
                  <a:lnTo>
                    <a:pt x="825" y="316"/>
                  </a:lnTo>
                  <a:lnTo>
                    <a:pt x="828" y="318"/>
                  </a:lnTo>
                  <a:lnTo>
                    <a:pt x="832" y="333"/>
                  </a:lnTo>
                  <a:lnTo>
                    <a:pt x="833" y="348"/>
                  </a:lnTo>
                  <a:lnTo>
                    <a:pt x="872" y="348"/>
                  </a:lnTo>
                  <a:lnTo>
                    <a:pt x="894" y="335"/>
                  </a:lnTo>
                  <a:lnTo>
                    <a:pt x="923" y="337"/>
                  </a:lnTo>
                  <a:lnTo>
                    <a:pt x="929" y="356"/>
                  </a:lnTo>
                  <a:lnTo>
                    <a:pt x="938" y="392"/>
                  </a:lnTo>
                  <a:lnTo>
                    <a:pt x="937" y="413"/>
                  </a:lnTo>
                  <a:lnTo>
                    <a:pt x="930" y="432"/>
                  </a:lnTo>
                  <a:lnTo>
                    <a:pt x="927" y="448"/>
                  </a:lnTo>
                  <a:lnTo>
                    <a:pt x="922" y="461"/>
                  </a:lnTo>
                  <a:lnTo>
                    <a:pt x="898" y="494"/>
                  </a:lnTo>
                  <a:lnTo>
                    <a:pt x="890" y="532"/>
                  </a:lnTo>
                  <a:lnTo>
                    <a:pt x="901" y="542"/>
                  </a:lnTo>
                  <a:lnTo>
                    <a:pt x="927" y="537"/>
                  </a:lnTo>
                  <a:lnTo>
                    <a:pt x="944" y="542"/>
                  </a:lnTo>
                  <a:lnTo>
                    <a:pt x="951" y="545"/>
                  </a:lnTo>
                  <a:lnTo>
                    <a:pt x="965" y="581"/>
                  </a:lnTo>
                  <a:lnTo>
                    <a:pt x="973" y="593"/>
                  </a:lnTo>
                  <a:lnTo>
                    <a:pt x="991" y="612"/>
                  </a:lnTo>
                  <a:lnTo>
                    <a:pt x="1005" y="620"/>
                  </a:lnTo>
                  <a:lnTo>
                    <a:pt x="1013" y="623"/>
                  </a:lnTo>
                  <a:lnTo>
                    <a:pt x="1027" y="631"/>
                  </a:lnTo>
                  <a:lnTo>
                    <a:pt x="1022" y="645"/>
                  </a:lnTo>
                  <a:lnTo>
                    <a:pt x="967" y="695"/>
                  </a:lnTo>
                  <a:lnTo>
                    <a:pt x="956" y="711"/>
                  </a:lnTo>
                  <a:lnTo>
                    <a:pt x="951" y="729"/>
                  </a:lnTo>
                  <a:lnTo>
                    <a:pt x="950" y="739"/>
                  </a:lnTo>
                  <a:lnTo>
                    <a:pt x="951" y="755"/>
                  </a:lnTo>
                  <a:lnTo>
                    <a:pt x="950" y="763"/>
                  </a:lnTo>
                  <a:lnTo>
                    <a:pt x="902" y="782"/>
                  </a:lnTo>
                  <a:lnTo>
                    <a:pt x="891" y="783"/>
                  </a:lnTo>
                  <a:lnTo>
                    <a:pt x="880" y="779"/>
                  </a:lnTo>
                  <a:lnTo>
                    <a:pt x="871" y="773"/>
                  </a:lnTo>
                  <a:lnTo>
                    <a:pt x="830" y="792"/>
                  </a:lnTo>
                  <a:lnTo>
                    <a:pt x="766" y="856"/>
                  </a:lnTo>
                  <a:lnTo>
                    <a:pt x="742" y="893"/>
                  </a:lnTo>
                  <a:lnTo>
                    <a:pt x="726" y="910"/>
                  </a:lnTo>
                  <a:lnTo>
                    <a:pt x="703" y="920"/>
                  </a:lnTo>
                  <a:lnTo>
                    <a:pt x="665" y="922"/>
                  </a:lnTo>
                  <a:lnTo>
                    <a:pt x="647" y="961"/>
                  </a:lnTo>
                  <a:lnTo>
                    <a:pt x="644" y="1008"/>
                  </a:lnTo>
                  <a:lnTo>
                    <a:pt x="646" y="1060"/>
                  </a:lnTo>
                  <a:lnTo>
                    <a:pt x="663" y="1106"/>
                  </a:lnTo>
                  <a:lnTo>
                    <a:pt x="692" y="1140"/>
                  </a:lnTo>
                  <a:lnTo>
                    <a:pt x="696" y="1182"/>
                  </a:lnTo>
                  <a:lnTo>
                    <a:pt x="678" y="1222"/>
                  </a:lnTo>
                  <a:lnTo>
                    <a:pt x="649" y="1254"/>
                  </a:lnTo>
                  <a:lnTo>
                    <a:pt x="637" y="1257"/>
                  </a:lnTo>
                  <a:lnTo>
                    <a:pt x="610" y="1250"/>
                  </a:lnTo>
                  <a:lnTo>
                    <a:pt x="600" y="1244"/>
                  </a:lnTo>
                  <a:lnTo>
                    <a:pt x="572" y="1213"/>
                  </a:lnTo>
                  <a:lnTo>
                    <a:pt x="523" y="1206"/>
                  </a:lnTo>
                  <a:lnTo>
                    <a:pt x="489" y="1178"/>
                  </a:lnTo>
                  <a:lnTo>
                    <a:pt x="502" y="1162"/>
                  </a:lnTo>
                  <a:lnTo>
                    <a:pt x="528" y="1156"/>
                  </a:lnTo>
                  <a:lnTo>
                    <a:pt x="537" y="1131"/>
                  </a:lnTo>
                  <a:lnTo>
                    <a:pt x="527" y="1059"/>
                  </a:lnTo>
                  <a:lnTo>
                    <a:pt x="539" y="1010"/>
                  </a:lnTo>
                  <a:lnTo>
                    <a:pt x="527" y="924"/>
                  </a:lnTo>
                  <a:lnTo>
                    <a:pt x="464" y="857"/>
                  </a:lnTo>
                  <a:lnTo>
                    <a:pt x="417" y="844"/>
                  </a:lnTo>
                  <a:lnTo>
                    <a:pt x="374" y="829"/>
                  </a:lnTo>
                  <a:lnTo>
                    <a:pt x="359" y="808"/>
                  </a:lnTo>
                  <a:lnTo>
                    <a:pt x="338" y="794"/>
                  </a:lnTo>
                  <a:lnTo>
                    <a:pt x="295" y="778"/>
                  </a:lnTo>
                  <a:lnTo>
                    <a:pt x="276" y="764"/>
                  </a:lnTo>
                  <a:lnTo>
                    <a:pt x="262" y="744"/>
                  </a:lnTo>
                  <a:lnTo>
                    <a:pt x="265" y="723"/>
                  </a:lnTo>
                  <a:lnTo>
                    <a:pt x="277" y="702"/>
                  </a:lnTo>
                  <a:lnTo>
                    <a:pt x="278" y="679"/>
                  </a:lnTo>
                  <a:lnTo>
                    <a:pt x="256" y="668"/>
                  </a:lnTo>
                  <a:lnTo>
                    <a:pt x="168" y="696"/>
                  </a:lnTo>
                  <a:close/>
                </a:path>
              </a:pathLst>
            </a:custGeom>
            <a:solidFill>
              <a:srgbClr val="E6E6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86"/>
            <p:cNvSpPr>
              <a:spLocks/>
            </p:cNvSpPr>
            <p:nvPr/>
          </p:nvSpPr>
          <p:spPr bwMode="auto">
            <a:xfrm>
              <a:off x="6403975" y="2598738"/>
              <a:ext cx="542925" cy="665163"/>
            </a:xfrm>
            <a:custGeom>
              <a:avLst/>
              <a:gdLst>
                <a:gd name="T0" fmla="*/ 53 w 1027"/>
                <a:gd name="T1" fmla="*/ 753 h 1257"/>
                <a:gd name="T2" fmla="*/ 5 w 1027"/>
                <a:gd name="T3" fmla="*/ 655 h 1257"/>
                <a:gd name="T4" fmla="*/ 64 w 1027"/>
                <a:gd name="T5" fmla="*/ 596 h 1257"/>
                <a:gd name="T6" fmla="*/ 124 w 1027"/>
                <a:gd name="T7" fmla="*/ 548 h 1257"/>
                <a:gd name="T8" fmla="*/ 101 w 1027"/>
                <a:gd name="T9" fmla="*/ 492 h 1257"/>
                <a:gd name="T10" fmla="*/ 101 w 1027"/>
                <a:gd name="T11" fmla="*/ 449 h 1257"/>
                <a:gd name="T12" fmla="*/ 86 w 1027"/>
                <a:gd name="T13" fmla="*/ 219 h 1257"/>
                <a:gd name="T14" fmla="*/ 249 w 1027"/>
                <a:gd name="T15" fmla="*/ 119 h 1257"/>
                <a:gd name="T16" fmla="*/ 308 w 1027"/>
                <a:gd name="T17" fmla="*/ 12 h 1257"/>
                <a:gd name="T18" fmla="*/ 397 w 1027"/>
                <a:gd name="T19" fmla="*/ 57 h 1257"/>
                <a:gd name="T20" fmla="*/ 405 w 1027"/>
                <a:gd name="T21" fmla="*/ 86 h 1257"/>
                <a:gd name="T22" fmla="*/ 433 w 1027"/>
                <a:gd name="T23" fmla="*/ 51 h 1257"/>
                <a:gd name="T24" fmla="*/ 520 w 1027"/>
                <a:gd name="T25" fmla="*/ 0 h 1257"/>
                <a:gd name="T26" fmla="*/ 610 w 1027"/>
                <a:gd name="T27" fmla="*/ 22 h 1257"/>
                <a:gd name="T28" fmla="*/ 619 w 1027"/>
                <a:gd name="T29" fmla="*/ 84 h 1257"/>
                <a:gd name="T30" fmla="*/ 665 w 1027"/>
                <a:gd name="T31" fmla="*/ 114 h 1257"/>
                <a:gd name="T32" fmla="*/ 677 w 1027"/>
                <a:gd name="T33" fmla="*/ 171 h 1257"/>
                <a:gd name="T34" fmla="*/ 776 w 1027"/>
                <a:gd name="T35" fmla="*/ 219 h 1257"/>
                <a:gd name="T36" fmla="*/ 769 w 1027"/>
                <a:gd name="T37" fmla="*/ 295 h 1257"/>
                <a:gd name="T38" fmla="*/ 777 w 1027"/>
                <a:gd name="T39" fmla="*/ 322 h 1257"/>
                <a:gd name="T40" fmla="*/ 825 w 1027"/>
                <a:gd name="T41" fmla="*/ 316 h 1257"/>
                <a:gd name="T42" fmla="*/ 833 w 1027"/>
                <a:gd name="T43" fmla="*/ 348 h 1257"/>
                <a:gd name="T44" fmla="*/ 923 w 1027"/>
                <a:gd name="T45" fmla="*/ 337 h 1257"/>
                <a:gd name="T46" fmla="*/ 937 w 1027"/>
                <a:gd name="T47" fmla="*/ 413 h 1257"/>
                <a:gd name="T48" fmla="*/ 922 w 1027"/>
                <a:gd name="T49" fmla="*/ 461 h 1257"/>
                <a:gd name="T50" fmla="*/ 901 w 1027"/>
                <a:gd name="T51" fmla="*/ 542 h 1257"/>
                <a:gd name="T52" fmla="*/ 951 w 1027"/>
                <a:gd name="T53" fmla="*/ 545 h 1257"/>
                <a:gd name="T54" fmla="*/ 991 w 1027"/>
                <a:gd name="T55" fmla="*/ 612 h 1257"/>
                <a:gd name="T56" fmla="*/ 1027 w 1027"/>
                <a:gd name="T57" fmla="*/ 631 h 1257"/>
                <a:gd name="T58" fmla="*/ 956 w 1027"/>
                <a:gd name="T59" fmla="*/ 711 h 1257"/>
                <a:gd name="T60" fmla="*/ 951 w 1027"/>
                <a:gd name="T61" fmla="*/ 755 h 1257"/>
                <a:gd name="T62" fmla="*/ 891 w 1027"/>
                <a:gd name="T63" fmla="*/ 783 h 1257"/>
                <a:gd name="T64" fmla="*/ 830 w 1027"/>
                <a:gd name="T65" fmla="*/ 792 h 1257"/>
                <a:gd name="T66" fmla="*/ 726 w 1027"/>
                <a:gd name="T67" fmla="*/ 910 h 1257"/>
                <a:gd name="T68" fmla="*/ 647 w 1027"/>
                <a:gd name="T69" fmla="*/ 961 h 1257"/>
                <a:gd name="T70" fmla="*/ 663 w 1027"/>
                <a:gd name="T71" fmla="*/ 1106 h 1257"/>
                <a:gd name="T72" fmla="*/ 678 w 1027"/>
                <a:gd name="T73" fmla="*/ 1222 h 1257"/>
                <a:gd name="T74" fmla="*/ 610 w 1027"/>
                <a:gd name="T75" fmla="*/ 1250 h 1257"/>
                <a:gd name="T76" fmla="*/ 523 w 1027"/>
                <a:gd name="T77" fmla="*/ 1206 h 1257"/>
                <a:gd name="T78" fmla="*/ 528 w 1027"/>
                <a:gd name="T79" fmla="*/ 1156 h 1257"/>
                <a:gd name="T80" fmla="*/ 539 w 1027"/>
                <a:gd name="T81" fmla="*/ 1010 h 1257"/>
                <a:gd name="T82" fmla="*/ 417 w 1027"/>
                <a:gd name="T83" fmla="*/ 844 h 1257"/>
                <a:gd name="T84" fmla="*/ 338 w 1027"/>
                <a:gd name="T85" fmla="*/ 794 h 1257"/>
                <a:gd name="T86" fmla="*/ 262 w 1027"/>
                <a:gd name="T87" fmla="*/ 744 h 1257"/>
                <a:gd name="T88" fmla="*/ 278 w 1027"/>
                <a:gd name="T89" fmla="*/ 679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7" h="1257">
                  <a:moveTo>
                    <a:pt x="168" y="696"/>
                  </a:moveTo>
                  <a:lnTo>
                    <a:pt x="95" y="749"/>
                  </a:lnTo>
                  <a:lnTo>
                    <a:pt x="53" y="753"/>
                  </a:lnTo>
                  <a:lnTo>
                    <a:pt x="11" y="717"/>
                  </a:lnTo>
                  <a:lnTo>
                    <a:pt x="0" y="686"/>
                  </a:lnTo>
                  <a:lnTo>
                    <a:pt x="5" y="655"/>
                  </a:lnTo>
                  <a:lnTo>
                    <a:pt x="15" y="626"/>
                  </a:lnTo>
                  <a:lnTo>
                    <a:pt x="34" y="603"/>
                  </a:lnTo>
                  <a:lnTo>
                    <a:pt x="64" y="596"/>
                  </a:lnTo>
                  <a:lnTo>
                    <a:pt x="98" y="578"/>
                  </a:lnTo>
                  <a:lnTo>
                    <a:pt x="126" y="572"/>
                  </a:lnTo>
                  <a:lnTo>
                    <a:pt x="124" y="548"/>
                  </a:lnTo>
                  <a:lnTo>
                    <a:pt x="109" y="510"/>
                  </a:lnTo>
                  <a:lnTo>
                    <a:pt x="102" y="501"/>
                  </a:lnTo>
                  <a:lnTo>
                    <a:pt x="101" y="492"/>
                  </a:lnTo>
                  <a:lnTo>
                    <a:pt x="104" y="479"/>
                  </a:lnTo>
                  <a:lnTo>
                    <a:pt x="104" y="469"/>
                  </a:lnTo>
                  <a:lnTo>
                    <a:pt x="101" y="449"/>
                  </a:lnTo>
                  <a:lnTo>
                    <a:pt x="88" y="409"/>
                  </a:lnTo>
                  <a:lnTo>
                    <a:pt x="92" y="280"/>
                  </a:lnTo>
                  <a:lnTo>
                    <a:pt x="86" y="219"/>
                  </a:lnTo>
                  <a:lnTo>
                    <a:pt x="94" y="191"/>
                  </a:lnTo>
                  <a:lnTo>
                    <a:pt x="141" y="160"/>
                  </a:lnTo>
                  <a:lnTo>
                    <a:pt x="249" y="119"/>
                  </a:lnTo>
                  <a:lnTo>
                    <a:pt x="272" y="98"/>
                  </a:lnTo>
                  <a:lnTo>
                    <a:pt x="293" y="38"/>
                  </a:lnTo>
                  <a:lnTo>
                    <a:pt x="308" y="12"/>
                  </a:lnTo>
                  <a:lnTo>
                    <a:pt x="336" y="3"/>
                  </a:lnTo>
                  <a:lnTo>
                    <a:pt x="367" y="3"/>
                  </a:lnTo>
                  <a:lnTo>
                    <a:pt x="397" y="57"/>
                  </a:lnTo>
                  <a:lnTo>
                    <a:pt x="402" y="69"/>
                  </a:lnTo>
                  <a:lnTo>
                    <a:pt x="401" y="78"/>
                  </a:lnTo>
                  <a:lnTo>
                    <a:pt x="405" y="86"/>
                  </a:lnTo>
                  <a:lnTo>
                    <a:pt x="416" y="93"/>
                  </a:lnTo>
                  <a:lnTo>
                    <a:pt x="423" y="81"/>
                  </a:lnTo>
                  <a:lnTo>
                    <a:pt x="433" y="51"/>
                  </a:lnTo>
                  <a:lnTo>
                    <a:pt x="452" y="23"/>
                  </a:lnTo>
                  <a:lnTo>
                    <a:pt x="483" y="8"/>
                  </a:lnTo>
                  <a:lnTo>
                    <a:pt x="520" y="0"/>
                  </a:lnTo>
                  <a:lnTo>
                    <a:pt x="557" y="5"/>
                  </a:lnTo>
                  <a:lnTo>
                    <a:pt x="596" y="16"/>
                  </a:lnTo>
                  <a:lnTo>
                    <a:pt x="610" y="22"/>
                  </a:lnTo>
                  <a:lnTo>
                    <a:pt x="615" y="38"/>
                  </a:lnTo>
                  <a:lnTo>
                    <a:pt x="613" y="62"/>
                  </a:lnTo>
                  <a:lnTo>
                    <a:pt x="619" y="84"/>
                  </a:lnTo>
                  <a:lnTo>
                    <a:pt x="634" y="95"/>
                  </a:lnTo>
                  <a:lnTo>
                    <a:pt x="649" y="104"/>
                  </a:lnTo>
                  <a:lnTo>
                    <a:pt x="665" y="114"/>
                  </a:lnTo>
                  <a:lnTo>
                    <a:pt x="673" y="132"/>
                  </a:lnTo>
                  <a:lnTo>
                    <a:pt x="673" y="152"/>
                  </a:lnTo>
                  <a:lnTo>
                    <a:pt x="677" y="171"/>
                  </a:lnTo>
                  <a:lnTo>
                    <a:pt x="712" y="183"/>
                  </a:lnTo>
                  <a:lnTo>
                    <a:pt x="752" y="186"/>
                  </a:lnTo>
                  <a:lnTo>
                    <a:pt x="776" y="219"/>
                  </a:lnTo>
                  <a:lnTo>
                    <a:pt x="777" y="277"/>
                  </a:lnTo>
                  <a:lnTo>
                    <a:pt x="774" y="287"/>
                  </a:lnTo>
                  <a:lnTo>
                    <a:pt x="769" y="295"/>
                  </a:lnTo>
                  <a:lnTo>
                    <a:pt x="762" y="305"/>
                  </a:lnTo>
                  <a:lnTo>
                    <a:pt x="771" y="318"/>
                  </a:lnTo>
                  <a:lnTo>
                    <a:pt x="777" y="322"/>
                  </a:lnTo>
                  <a:lnTo>
                    <a:pt x="783" y="325"/>
                  </a:lnTo>
                  <a:lnTo>
                    <a:pt x="798" y="319"/>
                  </a:lnTo>
                  <a:lnTo>
                    <a:pt x="825" y="316"/>
                  </a:lnTo>
                  <a:lnTo>
                    <a:pt x="828" y="318"/>
                  </a:lnTo>
                  <a:lnTo>
                    <a:pt x="832" y="333"/>
                  </a:lnTo>
                  <a:lnTo>
                    <a:pt x="833" y="348"/>
                  </a:lnTo>
                  <a:lnTo>
                    <a:pt x="872" y="348"/>
                  </a:lnTo>
                  <a:lnTo>
                    <a:pt x="894" y="335"/>
                  </a:lnTo>
                  <a:lnTo>
                    <a:pt x="923" y="337"/>
                  </a:lnTo>
                  <a:lnTo>
                    <a:pt x="929" y="356"/>
                  </a:lnTo>
                  <a:lnTo>
                    <a:pt x="938" y="392"/>
                  </a:lnTo>
                  <a:lnTo>
                    <a:pt x="937" y="413"/>
                  </a:lnTo>
                  <a:lnTo>
                    <a:pt x="930" y="432"/>
                  </a:lnTo>
                  <a:lnTo>
                    <a:pt x="927" y="448"/>
                  </a:lnTo>
                  <a:lnTo>
                    <a:pt x="922" y="461"/>
                  </a:lnTo>
                  <a:lnTo>
                    <a:pt x="898" y="494"/>
                  </a:lnTo>
                  <a:lnTo>
                    <a:pt x="890" y="532"/>
                  </a:lnTo>
                  <a:lnTo>
                    <a:pt x="901" y="542"/>
                  </a:lnTo>
                  <a:lnTo>
                    <a:pt x="927" y="537"/>
                  </a:lnTo>
                  <a:lnTo>
                    <a:pt x="944" y="542"/>
                  </a:lnTo>
                  <a:lnTo>
                    <a:pt x="951" y="545"/>
                  </a:lnTo>
                  <a:lnTo>
                    <a:pt x="965" y="581"/>
                  </a:lnTo>
                  <a:lnTo>
                    <a:pt x="973" y="593"/>
                  </a:lnTo>
                  <a:lnTo>
                    <a:pt x="991" y="612"/>
                  </a:lnTo>
                  <a:lnTo>
                    <a:pt x="1005" y="620"/>
                  </a:lnTo>
                  <a:lnTo>
                    <a:pt x="1013" y="623"/>
                  </a:lnTo>
                  <a:lnTo>
                    <a:pt x="1027" y="631"/>
                  </a:lnTo>
                  <a:lnTo>
                    <a:pt x="1022" y="645"/>
                  </a:lnTo>
                  <a:lnTo>
                    <a:pt x="967" y="695"/>
                  </a:lnTo>
                  <a:lnTo>
                    <a:pt x="956" y="711"/>
                  </a:lnTo>
                  <a:lnTo>
                    <a:pt x="951" y="729"/>
                  </a:lnTo>
                  <a:lnTo>
                    <a:pt x="950" y="739"/>
                  </a:lnTo>
                  <a:lnTo>
                    <a:pt x="951" y="755"/>
                  </a:lnTo>
                  <a:lnTo>
                    <a:pt x="950" y="763"/>
                  </a:lnTo>
                  <a:lnTo>
                    <a:pt x="902" y="782"/>
                  </a:lnTo>
                  <a:lnTo>
                    <a:pt x="891" y="783"/>
                  </a:lnTo>
                  <a:lnTo>
                    <a:pt x="880" y="779"/>
                  </a:lnTo>
                  <a:lnTo>
                    <a:pt x="871" y="773"/>
                  </a:lnTo>
                  <a:lnTo>
                    <a:pt x="830" y="792"/>
                  </a:lnTo>
                  <a:lnTo>
                    <a:pt x="766" y="856"/>
                  </a:lnTo>
                  <a:lnTo>
                    <a:pt x="742" y="893"/>
                  </a:lnTo>
                  <a:lnTo>
                    <a:pt x="726" y="910"/>
                  </a:lnTo>
                  <a:lnTo>
                    <a:pt x="703" y="920"/>
                  </a:lnTo>
                  <a:lnTo>
                    <a:pt x="665" y="922"/>
                  </a:lnTo>
                  <a:lnTo>
                    <a:pt x="647" y="961"/>
                  </a:lnTo>
                  <a:lnTo>
                    <a:pt x="644" y="1008"/>
                  </a:lnTo>
                  <a:lnTo>
                    <a:pt x="646" y="1060"/>
                  </a:lnTo>
                  <a:lnTo>
                    <a:pt x="663" y="1106"/>
                  </a:lnTo>
                  <a:lnTo>
                    <a:pt x="692" y="1140"/>
                  </a:lnTo>
                  <a:lnTo>
                    <a:pt x="696" y="1182"/>
                  </a:lnTo>
                  <a:lnTo>
                    <a:pt x="678" y="1222"/>
                  </a:lnTo>
                  <a:lnTo>
                    <a:pt x="649" y="1254"/>
                  </a:lnTo>
                  <a:lnTo>
                    <a:pt x="637" y="1257"/>
                  </a:lnTo>
                  <a:lnTo>
                    <a:pt x="610" y="1250"/>
                  </a:lnTo>
                  <a:lnTo>
                    <a:pt x="600" y="1244"/>
                  </a:lnTo>
                  <a:lnTo>
                    <a:pt x="572" y="1213"/>
                  </a:lnTo>
                  <a:lnTo>
                    <a:pt x="523" y="1206"/>
                  </a:lnTo>
                  <a:lnTo>
                    <a:pt x="489" y="1178"/>
                  </a:lnTo>
                  <a:lnTo>
                    <a:pt x="502" y="1162"/>
                  </a:lnTo>
                  <a:lnTo>
                    <a:pt x="528" y="1156"/>
                  </a:lnTo>
                  <a:lnTo>
                    <a:pt x="537" y="1131"/>
                  </a:lnTo>
                  <a:lnTo>
                    <a:pt x="527" y="1059"/>
                  </a:lnTo>
                  <a:lnTo>
                    <a:pt x="539" y="1010"/>
                  </a:lnTo>
                  <a:lnTo>
                    <a:pt x="527" y="924"/>
                  </a:lnTo>
                  <a:lnTo>
                    <a:pt x="464" y="857"/>
                  </a:lnTo>
                  <a:lnTo>
                    <a:pt x="417" y="844"/>
                  </a:lnTo>
                  <a:lnTo>
                    <a:pt x="374" y="829"/>
                  </a:lnTo>
                  <a:lnTo>
                    <a:pt x="359" y="808"/>
                  </a:lnTo>
                  <a:lnTo>
                    <a:pt x="338" y="794"/>
                  </a:lnTo>
                  <a:lnTo>
                    <a:pt x="295" y="778"/>
                  </a:lnTo>
                  <a:lnTo>
                    <a:pt x="276" y="764"/>
                  </a:lnTo>
                  <a:lnTo>
                    <a:pt x="262" y="744"/>
                  </a:lnTo>
                  <a:lnTo>
                    <a:pt x="265" y="723"/>
                  </a:lnTo>
                  <a:lnTo>
                    <a:pt x="277" y="702"/>
                  </a:lnTo>
                  <a:lnTo>
                    <a:pt x="278" y="679"/>
                  </a:lnTo>
                  <a:lnTo>
                    <a:pt x="256" y="668"/>
                  </a:lnTo>
                  <a:lnTo>
                    <a:pt x="168" y="696"/>
                  </a:lnTo>
                  <a:close/>
                </a:path>
              </a:pathLst>
            </a:custGeom>
            <a:noFill/>
            <a:ln w="6">
              <a:solidFill>
                <a:srgbClr val="6C6D7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Freeform 87"/>
            <p:cNvSpPr>
              <a:spLocks/>
            </p:cNvSpPr>
            <p:nvPr/>
          </p:nvSpPr>
          <p:spPr bwMode="auto">
            <a:xfrm>
              <a:off x="6137275" y="2346326"/>
              <a:ext cx="688975" cy="731838"/>
            </a:xfrm>
            <a:custGeom>
              <a:avLst/>
              <a:gdLst>
                <a:gd name="T0" fmla="*/ 115 w 1301"/>
                <a:gd name="T1" fmla="*/ 218 h 1383"/>
                <a:gd name="T2" fmla="*/ 163 w 1301"/>
                <a:gd name="T3" fmla="*/ 185 h 1383"/>
                <a:gd name="T4" fmla="*/ 278 w 1301"/>
                <a:gd name="T5" fmla="*/ 150 h 1383"/>
                <a:gd name="T6" fmla="*/ 544 w 1301"/>
                <a:gd name="T7" fmla="*/ 12 h 1383"/>
                <a:gd name="T8" fmla="*/ 744 w 1301"/>
                <a:gd name="T9" fmla="*/ 22 h 1383"/>
                <a:gd name="T10" fmla="*/ 782 w 1301"/>
                <a:gd name="T11" fmla="*/ 48 h 1383"/>
                <a:gd name="T12" fmla="*/ 828 w 1301"/>
                <a:gd name="T13" fmla="*/ 79 h 1383"/>
                <a:gd name="T14" fmla="*/ 864 w 1301"/>
                <a:gd name="T15" fmla="*/ 94 h 1383"/>
                <a:gd name="T16" fmla="*/ 947 w 1301"/>
                <a:gd name="T17" fmla="*/ 170 h 1383"/>
                <a:gd name="T18" fmla="*/ 956 w 1301"/>
                <a:gd name="T19" fmla="*/ 171 h 1383"/>
                <a:gd name="T20" fmla="*/ 986 w 1301"/>
                <a:gd name="T21" fmla="*/ 164 h 1383"/>
                <a:gd name="T22" fmla="*/ 1025 w 1301"/>
                <a:gd name="T23" fmla="*/ 174 h 1383"/>
                <a:gd name="T24" fmla="*/ 1083 w 1301"/>
                <a:gd name="T25" fmla="*/ 237 h 1383"/>
                <a:gd name="T26" fmla="*/ 1279 w 1301"/>
                <a:gd name="T27" fmla="*/ 308 h 1383"/>
                <a:gd name="T28" fmla="*/ 1296 w 1301"/>
                <a:gd name="T29" fmla="*/ 326 h 1383"/>
                <a:gd name="T30" fmla="*/ 1274 w 1301"/>
                <a:gd name="T31" fmla="*/ 346 h 1383"/>
                <a:gd name="T32" fmla="*/ 1234 w 1301"/>
                <a:gd name="T33" fmla="*/ 391 h 1383"/>
                <a:gd name="T34" fmla="*/ 1146 w 1301"/>
                <a:gd name="T35" fmla="*/ 412 h 1383"/>
                <a:gd name="T36" fmla="*/ 1110 w 1301"/>
                <a:gd name="T37" fmla="*/ 405 h 1383"/>
                <a:gd name="T38" fmla="*/ 1067 w 1301"/>
                <a:gd name="T39" fmla="*/ 391 h 1383"/>
                <a:gd name="T40" fmla="*/ 1027 w 1301"/>
                <a:gd name="T41" fmla="*/ 320 h 1383"/>
                <a:gd name="T42" fmla="*/ 846 w 1301"/>
                <a:gd name="T43" fmla="*/ 320 h 1383"/>
                <a:gd name="T44" fmla="*/ 766 w 1301"/>
                <a:gd name="T45" fmla="*/ 388 h 1383"/>
                <a:gd name="T46" fmla="*/ 851 w 1301"/>
                <a:gd name="T47" fmla="*/ 448 h 1383"/>
                <a:gd name="T48" fmla="*/ 840 w 1301"/>
                <a:gd name="T49" fmla="*/ 480 h 1383"/>
                <a:gd name="T50" fmla="*/ 776 w 1301"/>
                <a:gd name="T51" fmla="*/ 575 h 1383"/>
                <a:gd name="T52" fmla="*/ 598 w 1301"/>
                <a:gd name="T53" fmla="*/ 668 h 1383"/>
                <a:gd name="T54" fmla="*/ 592 w 1301"/>
                <a:gd name="T55" fmla="*/ 886 h 1383"/>
                <a:gd name="T56" fmla="*/ 608 w 1301"/>
                <a:gd name="T57" fmla="*/ 956 h 1383"/>
                <a:gd name="T58" fmla="*/ 613 w 1301"/>
                <a:gd name="T59" fmla="*/ 987 h 1383"/>
                <a:gd name="T60" fmla="*/ 602 w 1301"/>
                <a:gd name="T61" fmla="*/ 1055 h 1383"/>
                <a:gd name="T62" fmla="*/ 519 w 1301"/>
                <a:gd name="T63" fmla="*/ 1103 h 1383"/>
                <a:gd name="T64" fmla="*/ 515 w 1301"/>
                <a:gd name="T65" fmla="*/ 1194 h 1383"/>
                <a:gd name="T66" fmla="*/ 485 w 1301"/>
                <a:gd name="T67" fmla="*/ 1282 h 1383"/>
                <a:gd name="T68" fmla="*/ 434 w 1301"/>
                <a:gd name="T69" fmla="*/ 1243 h 1383"/>
                <a:gd name="T70" fmla="*/ 326 w 1301"/>
                <a:gd name="T71" fmla="*/ 1245 h 1383"/>
                <a:gd name="T72" fmla="*/ 296 w 1301"/>
                <a:gd name="T73" fmla="*/ 1297 h 1383"/>
                <a:gd name="T74" fmla="*/ 217 w 1301"/>
                <a:gd name="T75" fmla="*/ 1321 h 1383"/>
                <a:gd name="T76" fmla="*/ 212 w 1301"/>
                <a:gd name="T77" fmla="*/ 1372 h 1383"/>
                <a:gd name="T78" fmla="*/ 139 w 1301"/>
                <a:gd name="T79" fmla="*/ 1347 h 1383"/>
                <a:gd name="T80" fmla="*/ 72 w 1301"/>
                <a:gd name="T81" fmla="*/ 1304 h 1383"/>
                <a:gd name="T82" fmla="*/ 100 w 1301"/>
                <a:gd name="T83" fmla="*/ 1268 h 1383"/>
                <a:gd name="T84" fmla="*/ 48 w 1301"/>
                <a:gd name="T85" fmla="*/ 1243 h 1383"/>
                <a:gd name="T86" fmla="*/ 14 w 1301"/>
                <a:gd name="T87" fmla="*/ 1198 h 1383"/>
                <a:gd name="T88" fmla="*/ 21 w 1301"/>
                <a:gd name="T89" fmla="*/ 1126 h 1383"/>
                <a:gd name="T90" fmla="*/ 59 w 1301"/>
                <a:gd name="T91" fmla="*/ 962 h 1383"/>
                <a:gd name="T92" fmla="*/ 114 w 1301"/>
                <a:gd name="T93" fmla="*/ 968 h 1383"/>
                <a:gd name="T94" fmla="*/ 154 w 1301"/>
                <a:gd name="T95" fmla="*/ 945 h 1383"/>
                <a:gd name="T96" fmla="*/ 183 w 1301"/>
                <a:gd name="T97" fmla="*/ 899 h 1383"/>
                <a:gd name="T98" fmla="*/ 213 w 1301"/>
                <a:gd name="T99" fmla="*/ 861 h 1383"/>
                <a:gd name="T100" fmla="*/ 147 w 1301"/>
                <a:gd name="T101" fmla="*/ 809 h 1383"/>
                <a:gd name="T102" fmla="*/ 175 w 1301"/>
                <a:gd name="T103" fmla="*/ 738 h 1383"/>
                <a:gd name="T104" fmla="*/ 162 w 1301"/>
                <a:gd name="T105" fmla="*/ 669 h 1383"/>
                <a:gd name="T106" fmla="*/ 138 w 1301"/>
                <a:gd name="T107" fmla="*/ 569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1" h="1383">
                  <a:moveTo>
                    <a:pt x="125" y="538"/>
                  </a:moveTo>
                  <a:lnTo>
                    <a:pt x="106" y="282"/>
                  </a:lnTo>
                  <a:lnTo>
                    <a:pt x="115" y="218"/>
                  </a:lnTo>
                  <a:lnTo>
                    <a:pt x="119" y="218"/>
                  </a:lnTo>
                  <a:lnTo>
                    <a:pt x="133" y="210"/>
                  </a:lnTo>
                  <a:lnTo>
                    <a:pt x="163" y="185"/>
                  </a:lnTo>
                  <a:lnTo>
                    <a:pt x="199" y="142"/>
                  </a:lnTo>
                  <a:lnTo>
                    <a:pt x="213" y="140"/>
                  </a:lnTo>
                  <a:lnTo>
                    <a:pt x="278" y="150"/>
                  </a:lnTo>
                  <a:lnTo>
                    <a:pt x="299" y="150"/>
                  </a:lnTo>
                  <a:lnTo>
                    <a:pt x="320" y="144"/>
                  </a:lnTo>
                  <a:lnTo>
                    <a:pt x="544" y="12"/>
                  </a:lnTo>
                  <a:lnTo>
                    <a:pt x="565" y="2"/>
                  </a:lnTo>
                  <a:lnTo>
                    <a:pt x="587" y="0"/>
                  </a:lnTo>
                  <a:lnTo>
                    <a:pt x="744" y="22"/>
                  </a:lnTo>
                  <a:lnTo>
                    <a:pt x="760" y="29"/>
                  </a:lnTo>
                  <a:lnTo>
                    <a:pt x="767" y="34"/>
                  </a:lnTo>
                  <a:lnTo>
                    <a:pt x="782" y="48"/>
                  </a:lnTo>
                  <a:lnTo>
                    <a:pt x="799" y="58"/>
                  </a:lnTo>
                  <a:lnTo>
                    <a:pt x="819" y="75"/>
                  </a:lnTo>
                  <a:lnTo>
                    <a:pt x="828" y="79"/>
                  </a:lnTo>
                  <a:lnTo>
                    <a:pt x="846" y="83"/>
                  </a:lnTo>
                  <a:lnTo>
                    <a:pt x="856" y="87"/>
                  </a:lnTo>
                  <a:lnTo>
                    <a:pt x="864" y="94"/>
                  </a:lnTo>
                  <a:lnTo>
                    <a:pt x="879" y="112"/>
                  </a:lnTo>
                  <a:lnTo>
                    <a:pt x="941" y="167"/>
                  </a:lnTo>
                  <a:lnTo>
                    <a:pt x="947" y="170"/>
                  </a:lnTo>
                  <a:lnTo>
                    <a:pt x="952" y="172"/>
                  </a:lnTo>
                  <a:lnTo>
                    <a:pt x="954" y="172"/>
                  </a:lnTo>
                  <a:lnTo>
                    <a:pt x="956" y="171"/>
                  </a:lnTo>
                  <a:lnTo>
                    <a:pt x="965" y="168"/>
                  </a:lnTo>
                  <a:lnTo>
                    <a:pt x="971" y="166"/>
                  </a:lnTo>
                  <a:lnTo>
                    <a:pt x="986" y="164"/>
                  </a:lnTo>
                  <a:lnTo>
                    <a:pt x="994" y="164"/>
                  </a:lnTo>
                  <a:lnTo>
                    <a:pt x="1011" y="167"/>
                  </a:lnTo>
                  <a:lnTo>
                    <a:pt x="1025" y="174"/>
                  </a:lnTo>
                  <a:lnTo>
                    <a:pt x="1052" y="194"/>
                  </a:lnTo>
                  <a:lnTo>
                    <a:pt x="1065" y="207"/>
                  </a:lnTo>
                  <a:lnTo>
                    <a:pt x="1083" y="237"/>
                  </a:lnTo>
                  <a:lnTo>
                    <a:pt x="1092" y="249"/>
                  </a:lnTo>
                  <a:lnTo>
                    <a:pt x="1114" y="262"/>
                  </a:lnTo>
                  <a:lnTo>
                    <a:pt x="1279" y="308"/>
                  </a:lnTo>
                  <a:lnTo>
                    <a:pt x="1301" y="311"/>
                  </a:lnTo>
                  <a:lnTo>
                    <a:pt x="1300" y="317"/>
                  </a:lnTo>
                  <a:lnTo>
                    <a:pt x="1296" y="326"/>
                  </a:lnTo>
                  <a:lnTo>
                    <a:pt x="1286" y="331"/>
                  </a:lnTo>
                  <a:lnTo>
                    <a:pt x="1278" y="337"/>
                  </a:lnTo>
                  <a:lnTo>
                    <a:pt x="1274" y="346"/>
                  </a:lnTo>
                  <a:lnTo>
                    <a:pt x="1267" y="359"/>
                  </a:lnTo>
                  <a:lnTo>
                    <a:pt x="1261" y="370"/>
                  </a:lnTo>
                  <a:lnTo>
                    <a:pt x="1234" y="391"/>
                  </a:lnTo>
                  <a:lnTo>
                    <a:pt x="1204" y="405"/>
                  </a:lnTo>
                  <a:lnTo>
                    <a:pt x="1170" y="414"/>
                  </a:lnTo>
                  <a:lnTo>
                    <a:pt x="1146" y="412"/>
                  </a:lnTo>
                  <a:lnTo>
                    <a:pt x="1138" y="403"/>
                  </a:lnTo>
                  <a:lnTo>
                    <a:pt x="1130" y="394"/>
                  </a:lnTo>
                  <a:lnTo>
                    <a:pt x="1110" y="405"/>
                  </a:lnTo>
                  <a:lnTo>
                    <a:pt x="1095" y="405"/>
                  </a:lnTo>
                  <a:lnTo>
                    <a:pt x="1081" y="399"/>
                  </a:lnTo>
                  <a:lnTo>
                    <a:pt x="1067" y="391"/>
                  </a:lnTo>
                  <a:lnTo>
                    <a:pt x="1050" y="363"/>
                  </a:lnTo>
                  <a:lnTo>
                    <a:pt x="1038" y="331"/>
                  </a:lnTo>
                  <a:lnTo>
                    <a:pt x="1027" y="320"/>
                  </a:lnTo>
                  <a:lnTo>
                    <a:pt x="931" y="324"/>
                  </a:lnTo>
                  <a:lnTo>
                    <a:pt x="892" y="319"/>
                  </a:lnTo>
                  <a:lnTo>
                    <a:pt x="846" y="320"/>
                  </a:lnTo>
                  <a:lnTo>
                    <a:pt x="781" y="331"/>
                  </a:lnTo>
                  <a:lnTo>
                    <a:pt x="772" y="346"/>
                  </a:lnTo>
                  <a:lnTo>
                    <a:pt x="766" y="388"/>
                  </a:lnTo>
                  <a:lnTo>
                    <a:pt x="768" y="428"/>
                  </a:lnTo>
                  <a:lnTo>
                    <a:pt x="801" y="447"/>
                  </a:lnTo>
                  <a:lnTo>
                    <a:pt x="851" y="448"/>
                  </a:lnTo>
                  <a:lnTo>
                    <a:pt x="863" y="462"/>
                  </a:lnTo>
                  <a:lnTo>
                    <a:pt x="871" y="480"/>
                  </a:lnTo>
                  <a:lnTo>
                    <a:pt x="840" y="480"/>
                  </a:lnTo>
                  <a:lnTo>
                    <a:pt x="812" y="489"/>
                  </a:lnTo>
                  <a:lnTo>
                    <a:pt x="797" y="515"/>
                  </a:lnTo>
                  <a:lnTo>
                    <a:pt x="776" y="575"/>
                  </a:lnTo>
                  <a:lnTo>
                    <a:pt x="753" y="596"/>
                  </a:lnTo>
                  <a:lnTo>
                    <a:pt x="645" y="637"/>
                  </a:lnTo>
                  <a:lnTo>
                    <a:pt x="598" y="668"/>
                  </a:lnTo>
                  <a:lnTo>
                    <a:pt x="590" y="696"/>
                  </a:lnTo>
                  <a:lnTo>
                    <a:pt x="596" y="757"/>
                  </a:lnTo>
                  <a:lnTo>
                    <a:pt x="592" y="886"/>
                  </a:lnTo>
                  <a:lnTo>
                    <a:pt x="605" y="926"/>
                  </a:lnTo>
                  <a:lnTo>
                    <a:pt x="608" y="946"/>
                  </a:lnTo>
                  <a:lnTo>
                    <a:pt x="608" y="956"/>
                  </a:lnTo>
                  <a:lnTo>
                    <a:pt x="605" y="969"/>
                  </a:lnTo>
                  <a:lnTo>
                    <a:pt x="606" y="978"/>
                  </a:lnTo>
                  <a:lnTo>
                    <a:pt x="613" y="987"/>
                  </a:lnTo>
                  <a:lnTo>
                    <a:pt x="628" y="1025"/>
                  </a:lnTo>
                  <a:lnTo>
                    <a:pt x="630" y="1049"/>
                  </a:lnTo>
                  <a:lnTo>
                    <a:pt x="602" y="1055"/>
                  </a:lnTo>
                  <a:lnTo>
                    <a:pt x="568" y="1073"/>
                  </a:lnTo>
                  <a:lnTo>
                    <a:pt x="538" y="1080"/>
                  </a:lnTo>
                  <a:lnTo>
                    <a:pt x="519" y="1103"/>
                  </a:lnTo>
                  <a:lnTo>
                    <a:pt x="509" y="1132"/>
                  </a:lnTo>
                  <a:lnTo>
                    <a:pt x="504" y="1163"/>
                  </a:lnTo>
                  <a:lnTo>
                    <a:pt x="515" y="1194"/>
                  </a:lnTo>
                  <a:lnTo>
                    <a:pt x="557" y="1230"/>
                  </a:lnTo>
                  <a:lnTo>
                    <a:pt x="536" y="1261"/>
                  </a:lnTo>
                  <a:lnTo>
                    <a:pt x="485" y="1282"/>
                  </a:lnTo>
                  <a:lnTo>
                    <a:pt x="469" y="1274"/>
                  </a:lnTo>
                  <a:lnTo>
                    <a:pt x="457" y="1258"/>
                  </a:lnTo>
                  <a:lnTo>
                    <a:pt x="434" y="1243"/>
                  </a:lnTo>
                  <a:lnTo>
                    <a:pt x="411" y="1232"/>
                  </a:lnTo>
                  <a:lnTo>
                    <a:pt x="365" y="1223"/>
                  </a:lnTo>
                  <a:lnTo>
                    <a:pt x="326" y="1245"/>
                  </a:lnTo>
                  <a:lnTo>
                    <a:pt x="317" y="1265"/>
                  </a:lnTo>
                  <a:lnTo>
                    <a:pt x="312" y="1288"/>
                  </a:lnTo>
                  <a:lnTo>
                    <a:pt x="296" y="1297"/>
                  </a:lnTo>
                  <a:lnTo>
                    <a:pt x="274" y="1290"/>
                  </a:lnTo>
                  <a:lnTo>
                    <a:pt x="227" y="1289"/>
                  </a:lnTo>
                  <a:lnTo>
                    <a:pt x="217" y="1321"/>
                  </a:lnTo>
                  <a:lnTo>
                    <a:pt x="227" y="1338"/>
                  </a:lnTo>
                  <a:lnTo>
                    <a:pt x="227" y="1355"/>
                  </a:lnTo>
                  <a:lnTo>
                    <a:pt x="212" y="1372"/>
                  </a:lnTo>
                  <a:lnTo>
                    <a:pt x="192" y="1383"/>
                  </a:lnTo>
                  <a:lnTo>
                    <a:pt x="172" y="1380"/>
                  </a:lnTo>
                  <a:lnTo>
                    <a:pt x="139" y="1347"/>
                  </a:lnTo>
                  <a:lnTo>
                    <a:pt x="118" y="1334"/>
                  </a:lnTo>
                  <a:lnTo>
                    <a:pt x="72" y="1321"/>
                  </a:lnTo>
                  <a:lnTo>
                    <a:pt x="72" y="1304"/>
                  </a:lnTo>
                  <a:lnTo>
                    <a:pt x="88" y="1287"/>
                  </a:lnTo>
                  <a:lnTo>
                    <a:pt x="98" y="1279"/>
                  </a:lnTo>
                  <a:lnTo>
                    <a:pt x="100" y="1268"/>
                  </a:lnTo>
                  <a:lnTo>
                    <a:pt x="94" y="1254"/>
                  </a:lnTo>
                  <a:lnTo>
                    <a:pt x="80" y="1243"/>
                  </a:lnTo>
                  <a:lnTo>
                    <a:pt x="48" y="1243"/>
                  </a:lnTo>
                  <a:lnTo>
                    <a:pt x="32" y="1238"/>
                  </a:lnTo>
                  <a:lnTo>
                    <a:pt x="3" y="1224"/>
                  </a:lnTo>
                  <a:lnTo>
                    <a:pt x="14" y="1198"/>
                  </a:lnTo>
                  <a:lnTo>
                    <a:pt x="20" y="1168"/>
                  </a:lnTo>
                  <a:lnTo>
                    <a:pt x="17" y="1147"/>
                  </a:lnTo>
                  <a:lnTo>
                    <a:pt x="21" y="1126"/>
                  </a:lnTo>
                  <a:lnTo>
                    <a:pt x="0" y="1089"/>
                  </a:lnTo>
                  <a:lnTo>
                    <a:pt x="23" y="977"/>
                  </a:lnTo>
                  <a:lnTo>
                    <a:pt x="59" y="962"/>
                  </a:lnTo>
                  <a:lnTo>
                    <a:pt x="106" y="962"/>
                  </a:lnTo>
                  <a:lnTo>
                    <a:pt x="109" y="963"/>
                  </a:lnTo>
                  <a:lnTo>
                    <a:pt x="114" y="968"/>
                  </a:lnTo>
                  <a:lnTo>
                    <a:pt x="118" y="970"/>
                  </a:lnTo>
                  <a:lnTo>
                    <a:pt x="128" y="965"/>
                  </a:lnTo>
                  <a:lnTo>
                    <a:pt x="154" y="945"/>
                  </a:lnTo>
                  <a:lnTo>
                    <a:pt x="169" y="931"/>
                  </a:lnTo>
                  <a:lnTo>
                    <a:pt x="172" y="910"/>
                  </a:lnTo>
                  <a:lnTo>
                    <a:pt x="183" y="899"/>
                  </a:lnTo>
                  <a:lnTo>
                    <a:pt x="204" y="906"/>
                  </a:lnTo>
                  <a:lnTo>
                    <a:pt x="221" y="898"/>
                  </a:lnTo>
                  <a:lnTo>
                    <a:pt x="213" y="861"/>
                  </a:lnTo>
                  <a:lnTo>
                    <a:pt x="181" y="835"/>
                  </a:lnTo>
                  <a:lnTo>
                    <a:pt x="158" y="824"/>
                  </a:lnTo>
                  <a:lnTo>
                    <a:pt x="147" y="809"/>
                  </a:lnTo>
                  <a:lnTo>
                    <a:pt x="156" y="789"/>
                  </a:lnTo>
                  <a:lnTo>
                    <a:pt x="170" y="754"/>
                  </a:lnTo>
                  <a:lnTo>
                    <a:pt x="175" y="738"/>
                  </a:lnTo>
                  <a:lnTo>
                    <a:pt x="171" y="718"/>
                  </a:lnTo>
                  <a:lnTo>
                    <a:pt x="166" y="701"/>
                  </a:lnTo>
                  <a:lnTo>
                    <a:pt x="162" y="669"/>
                  </a:lnTo>
                  <a:lnTo>
                    <a:pt x="153" y="639"/>
                  </a:lnTo>
                  <a:lnTo>
                    <a:pt x="135" y="605"/>
                  </a:lnTo>
                  <a:lnTo>
                    <a:pt x="138" y="569"/>
                  </a:lnTo>
                  <a:lnTo>
                    <a:pt x="125" y="538"/>
                  </a:lnTo>
                  <a:close/>
                </a:path>
              </a:pathLst>
            </a:custGeom>
            <a:solidFill>
              <a:srgbClr val="E6E6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88"/>
            <p:cNvSpPr>
              <a:spLocks/>
            </p:cNvSpPr>
            <p:nvPr/>
          </p:nvSpPr>
          <p:spPr bwMode="auto">
            <a:xfrm>
              <a:off x="6137275" y="2346326"/>
              <a:ext cx="688975" cy="731838"/>
            </a:xfrm>
            <a:custGeom>
              <a:avLst/>
              <a:gdLst>
                <a:gd name="T0" fmla="*/ 115 w 1301"/>
                <a:gd name="T1" fmla="*/ 218 h 1383"/>
                <a:gd name="T2" fmla="*/ 163 w 1301"/>
                <a:gd name="T3" fmla="*/ 185 h 1383"/>
                <a:gd name="T4" fmla="*/ 278 w 1301"/>
                <a:gd name="T5" fmla="*/ 150 h 1383"/>
                <a:gd name="T6" fmla="*/ 544 w 1301"/>
                <a:gd name="T7" fmla="*/ 12 h 1383"/>
                <a:gd name="T8" fmla="*/ 744 w 1301"/>
                <a:gd name="T9" fmla="*/ 22 h 1383"/>
                <a:gd name="T10" fmla="*/ 782 w 1301"/>
                <a:gd name="T11" fmla="*/ 48 h 1383"/>
                <a:gd name="T12" fmla="*/ 828 w 1301"/>
                <a:gd name="T13" fmla="*/ 79 h 1383"/>
                <a:gd name="T14" fmla="*/ 864 w 1301"/>
                <a:gd name="T15" fmla="*/ 94 h 1383"/>
                <a:gd name="T16" fmla="*/ 947 w 1301"/>
                <a:gd name="T17" fmla="*/ 170 h 1383"/>
                <a:gd name="T18" fmla="*/ 956 w 1301"/>
                <a:gd name="T19" fmla="*/ 171 h 1383"/>
                <a:gd name="T20" fmla="*/ 986 w 1301"/>
                <a:gd name="T21" fmla="*/ 164 h 1383"/>
                <a:gd name="T22" fmla="*/ 1025 w 1301"/>
                <a:gd name="T23" fmla="*/ 174 h 1383"/>
                <a:gd name="T24" fmla="*/ 1083 w 1301"/>
                <a:gd name="T25" fmla="*/ 237 h 1383"/>
                <a:gd name="T26" fmla="*/ 1279 w 1301"/>
                <a:gd name="T27" fmla="*/ 308 h 1383"/>
                <a:gd name="T28" fmla="*/ 1296 w 1301"/>
                <a:gd name="T29" fmla="*/ 326 h 1383"/>
                <a:gd name="T30" fmla="*/ 1274 w 1301"/>
                <a:gd name="T31" fmla="*/ 346 h 1383"/>
                <a:gd name="T32" fmla="*/ 1234 w 1301"/>
                <a:gd name="T33" fmla="*/ 391 h 1383"/>
                <a:gd name="T34" fmla="*/ 1146 w 1301"/>
                <a:gd name="T35" fmla="*/ 412 h 1383"/>
                <a:gd name="T36" fmla="*/ 1110 w 1301"/>
                <a:gd name="T37" fmla="*/ 405 h 1383"/>
                <a:gd name="T38" fmla="*/ 1067 w 1301"/>
                <a:gd name="T39" fmla="*/ 391 h 1383"/>
                <a:gd name="T40" fmla="*/ 1027 w 1301"/>
                <a:gd name="T41" fmla="*/ 320 h 1383"/>
                <a:gd name="T42" fmla="*/ 846 w 1301"/>
                <a:gd name="T43" fmla="*/ 320 h 1383"/>
                <a:gd name="T44" fmla="*/ 766 w 1301"/>
                <a:gd name="T45" fmla="*/ 388 h 1383"/>
                <a:gd name="T46" fmla="*/ 851 w 1301"/>
                <a:gd name="T47" fmla="*/ 448 h 1383"/>
                <a:gd name="T48" fmla="*/ 840 w 1301"/>
                <a:gd name="T49" fmla="*/ 480 h 1383"/>
                <a:gd name="T50" fmla="*/ 776 w 1301"/>
                <a:gd name="T51" fmla="*/ 575 h 1383"/>
                <a:gd name="T52" fmla="*/ 598 w 1301"/>
                <a:gd name="T53" fmla="*/ 668 h 1383"/>
                <a:gd name="T54" fmla="*/ 592 w 1301"/>
                <a:gd name="T55" fmla="*/ 886 h 1383"/>
                <a:gd name="T56" fmla="*/ 608 w 1301"/>
                <a:gd name="T57" fmla="*/ 956 h 1383"/>
                <a:gd name="T58" fmla="*/ 613 w 1301"/>
                <a:gd name="T59" fmla="*/ 987 h 1383"/>
                <a:gd name="T60" fmla="*/ 602 w 1301"/>
                <a:gd name="T61" fmla="*/ 1055 h 1383"/>
                <a:gd name="T62" fmla="*/ 519 w 1301"/>
                <a:gd name="T63" fmla="*/ 1103 h 1383"/>
                <a:gd name="T64" fmla="*/ 515 w 1301"/>
                <a:gd name="T65" fmla="*/ 1194 h 1383"/>
                <a:gd name="T66" fmla="*/ 485 w 1301"/>
                <a:gd name="T67" fmla="*/ 1282 h 1383"/>
                <a:gd name="T68" fmla="*/ 434 w 1301"/>
                <a:gd name="T69" fmla="*/ 1243 h 1383"/>
                <a:gd name="T70" fmla="*/ 326 w 1301"/>
                <a:gd name="T71" fmla="*/ 1245 h 1383"/>
                <a:gd name="T72" fmla="*/ 296 w 1301"/>
                <a:gd name="T73" fmla="*/ 1297 h 1383"/>
                <a:gd name="T74" fmla="*/ 217 w 1301"/>
                <a:gd name="T75" fmla="*/ 1321 h 1383"/>
                <a:gd name="T76" fmla="*/ 212 w 1301"/>
                <a:gd name="T77" fmla="*/ 1372 h 1383"/>
                <a:gd name="T78" fmla="*/ 139 w 1301"/>
                <a:gd name="T79" fmla="*/ 1347 h 1383"/>
                <a:gd name="T80" fmla="*/ 72 w 1301"/>
                <a:gd name="T81" fmla="*/ 1304 h 1383"/>
                <a:gd name="T82" fmla="*/ 100 w 1301"/>
                <a:gd name="T83" fmla="*/ 1268 h 1383"/>
                <a:gd name="T84" fmla="*/ 48 w 1301"/>
                <a:gd name="T85" fmla="*/ 1243 h 1383"/>
                <a:gd name="T86" fmla="*/ 14 w 1301"/>
                <a:gd name="T87" fmla="*/ 1198 h 1383"/>
                <a:gd name="T88" fmla="*/ 21 w 1301"/>
                <a:gd name="T89" fmla="*/ 1126 h 1383"/>
                <a:gd name="T90" fmla="*/ 59 w 1301"/>
                <a:gd name="T91" fmla="*/ 962 h 1383"/>
                <a:gd name="T92" fmla="*/ 114 w 1301"/>
                <a:gd name="T93" fmla="*/ 968 h 1383"/>
                <a:gd name="T94" fmla="*/ 154 w 1301"/>
                <a:gd name="T95" fmla="*/ 945 h 1383"/>
                <a:gd name="T96" fmla="*/ 183 w 1301"/>
                <a:gd name="T97" fmla="*/ 899 h 1383"/>
                <a:gd name="T98" fmla="*/ 213 w 1301"/>
                <a:gd name="T99" fmla="*/ 861 h 1383"/>
                <a:gd name="T100" fmla="*/ 147 w 1301"/>
                <a:gd name="T101" fmla="*/ 809 h 1383"/>
                <a:gd name="T102" fmla="*/ 175 w 1301"/>
                <a:gd name="T103" fmla="*/ 738 h 1383"/>
                <a:gd name="T104" fmla="*/ 162 w 1301"/>
                <a:gd name="T105" fmla="*/ 669 h 1383"/>
                <a:gd name="T106" fmla="*/ 138 w 1301"/>
                <a:gd name="T107" fmla="*/ 569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1" h="1383">
                  <a:moveTo>
                    <a:pt x="125" y="538"/>
                  </a:moveTo>
                  <a:lnTo>
                    <a:pt x="106" y="282"/>
                  </a:lnTo>
                  <a:lnTo>
                    <a:pt x="115" y="218"/>
                  </a:lnTo>
                  <a:lnTo>
                    <a:pt x="119" y="218"/>
                  </a:lnTo>
                  <a:lnTo>
                    <a:pt x="133" y="210"/>
                  </a:lnTo>
                  <a:lnTo>
                    <a:pt x="163" y="185"/>
                  </a:lnTo>
                  <a:lnTo>
                    <a:pt x="199" y="142"/>
                  </a:lnTo>
                  <a:lnTo>
                    <a:pt x="213" y="140"/>
                  </a:lnTo>
                  <a:lnTo>
                    <a:pt x="278" y="150"/>
                  </a:lnTo>
                  <a:lnTo>
                    <a:pt x="299" y="150"/>
                  </a:lnTo>
                  <a:lnTo>
                    <a:pt x="320" y="144"/>
                  </a:lnTo>
                  <a:lnTo>
                    <a:pt x="544" y="12"/>
                  </a:lnTo>
                  <a:lnTo>
                    <a:pt x="565" y="2"/>
                  </a:lnTo>
                  <a:lnTo>
                    <a:pt x="587" y="0"/>
                  </a:lnTo>
                  <a:lnTo>
                    <a:pt x="744" y="22"/>
                  </a:lnTo>
                  <a:lnTo>
                    <a:pt x="760" y="29"/>
                  </a:lnTo>
                  <a:lnTo>
                    <a:pt x="767" y="34"/>
                  </a:lnTo>
                  <a:lnTo>
                    <a:pt x="782" y="48"/>
                  </a:lnTo>
                  <a:lnTo>
                    <a:pt x="799" y="58"/>
                  </a:lnTo>
                  <a:lnTo>
                    <a:pt x="819" y="75"/>
                  </a:lnTo>
                  <a:lnTo>
                    <a:pt x="828" y="79"/>
                  </a:lnTo>
                  <a:lnTo>
                    <a:pt x="846" y="83"/>
                  </a:lnTo>
                  <a:lnTo>
                    <a:pt x="856" y="87"/>
                  </a:lnTo>
                  <a:lnTo>
                    <a:pt x="864" y="94"/>
                  </a:lnTo>
                  <a:lnTo>
                    <a:pt x="879" y="112"/>
                  </a:lnTo>
                  <a:lnTo>
                    <a:pt x="941" y="167"/>
                  </a:lnTo>
                  <a:lnTo>
                    <a:pt x="947" y="170"/>
                  </a:lnTo>
                  <a:lnTo>
                    <a:pt x="952" y="172"/>
                  </a:lnTo>
                  <a:lnTo>
                    <a:pt x="954" y="172"/>
                  </a:lnTo>
                  <a:lnTo>
                    <a:pt x="956" y="171"/>
                  </a:lnTo>
                  <a:lnTo>
                    <a:pt x="965" y="168"/>
                  </a:lnTo>
                  <a:lnTo>
                    <a:pt x="971" y="166"/>
                  </a:lnTo>
                  <a:lnTo>
                    <a:pt x="986" y="164"/>
                  </a:lnTo>
                  <a:lnTo>
                    <a:pt x="994" y="164"/>
                  </a:lnTo>
                  <a:lnTo>
                    <a:pt x="1011" y="167"/>
                  </a:lnTo>
                  <a:lnTo>
                    <a:pt x="1025" y="174"/>
                  </a:lnTo>
                  <a:lnTo>
                    <a:pt x="1052" y="194"/>
                  </a:lnTo>
                  <a:lnTo>
                    <a:pt x="1065" y="207"/>
                  </a:lnTo>
                  <a:lnTo>
                    <a:pt x="1083" y="237"/>
                  </a:lnTo>
                  <a:lnTo>
                    <a:pt x="1092" y="249"/>
                  </a:lnTo>
                  <a:lnTo>
                    <a:pt x="1114" y="262"/>
                  </a:lnTo>
                  <a:lnTo>
                    <a:pt x="1279" y="308"/>
                  </a:lnTo>
                  <a:lnTo>
                    <a:pt x="1301" y="311"/>
                  </a:lnTo>
                  <a:lnTo>
                    <a:pt x="1300" y="317"/>
                  </a:lnTo>
                  <a:lnTo>
                    <a:pt x="1296" y="326"/>
                  </a:lnTo>
                  <a:lnTo>
                    <a:pt x="1286" y="331"/>
                  </a:lnTo>
                  <a:lnTo>
                    <a:pt x="1278" y="337"/>
                  </a:lnTo>
                  <a:lnTo>
                    <a:pt x="1274" y="346"/>
                  </a:lnTo>
                  <a:lnTo>
                    <a:pt x="1267" y="359"/>
                  </a:lnTo>
                  <a:lnTo>
                    <a:pt x="1261" y="370"/>
                  </a:lnTo>
                  <a:lnTo>
                    <a:pt x="1234" y="391"/>
                  </a:lnTo>
                  <a:lnTo>
                    <a:pt x="1204" y="405"/>
                  </a:lnTo>
                  <a:lnTo>
                    <a:pt x="1170" y="414"/>
                  </a:lnTo>
                  <a:lnTo>
                    <a:pt x="1146" y="412"/>
                  </a:lnTo>
                  <a:lnTo>
                    <a:pt x="1138" y="403"/>
                  </a:lnTo>
                  <a:lnTo>
                    <a:pt x="1130" y="394"/>
                  </a:lnTo>
                  <a:lnTo>
                    <a:pt x="1110" y="405"/>
                  </a:lnTo>
                  <a:lnTo>
                    <a:pt x="1095" y="405"/>
                  </a:lnTo>
                  <a:lnTo>
                    <a:pt x="1081" y="399"/>
                  </a:lnTo>
                  <a:lnTo>
                    <a:pt x="1067" y="391"/>
                  </a:lnTo>
                  <a:lnTo>
                    <a:pt x="1050" y="363"/>
                  </a:lnTo>
                  <a:lnTo>
                    <a:pt x="1038" y="331"/>
                  </a:lnTo>
                  <a:lnTo>
                    <a:pt x="1027" y="320"/>
                  </a:lnTo>
                  <a:lnTo>
                    <a:pt x="931" y="324"/>
                  </a:lnTo>
                  <a:lnTo>
                    <a:pt x="892" y="319"/>
                  </a:lnTo>
                  <a:lnTo>
                    <a:pt x="846" y="320"/>
                  </a:lnTo>
                  <a:lnTo>
                    <a:pt x="781" y="331"/>
                  </a:lnTo>
                  <a:lnTo>
                    <a:pt x="772" y="346"/>
                  </a:lnTo>
                  <a:lnTo>
                    <a:pt x="766" y="388"/>
                  </a:lnTo>
                  <a:lnTo>
                    <a:pt x="768" y="428"/>
                  </a:lnTo>
                  <a:lnTo>
                    <a:pt x="801" y="447"/>
                  </a:lnTo>
                  <a:lnTo>
                    <a:pt x="851" y="448"/>
                  </a:lnTo>
                  <a:lnTo>
                    <a:pt x="863" y="462"/>
                  </a:lnTo>
                  <a:lnTo>
                    <a:pt x="871" y="480"/>
                  </a:lnTo>
                  <a:lnTo>
                    <a:pt x="840" y="480"/>
                  </a:lnTo>
                  <a:lnTo>
                    <a:pt x="812" y="489"/>
                  </a:lnTo>
                  <a:lnTo>
                    <a:pt x="797" y="515"/>
                  </a:lnTo>
                  <a:lnTo>
                    <a:pt x="776" y="575"/>
                  </a:lnTo>
                  <a:lnTo>
                    <a:pt x="753" y="596"/>
                  </a:lnTo>
                  <a:lnTo>
                    <a:pt x="645" y="637"/>
                  </a:lnTo>
                  <a:lnTo>
                    <a:pt x="598" y="668"/>
                  </a:lnTo>
                  <a:lnTo>
                    <a:pt x="590" y="696"/>
                  </a:lnTo>
                  <a:lnTo>
                    <a:pt x="596" y="757"/>
                  </a:lnTo>
                  <a:lnTo>
                    <a:pt x="592" y="886"/>
                  </a:lnTo>
                  <a:lnTo>
                    <a:pt x="605" y="926"/>
                  </a:lnTo>
                  <a:lnTo>
                    <a:pt x="608" y="946"/>
                  </a:lnTo>
                  <a:lnTo>
                    <a:pt x="608" y="956"/>
                  </a:lnTo>
                  <a:lnTo>
                    <a:pt x="605" y="969"/>
                  </a:lnTo>
                  <a:lnTo>
                    <a:pt x="606" y="978"/>
                  </a:lnTo>
                  <a:lnTo>
                    <a:pt x="613" y="987"/>
                  </a:lnTo>
                  <a:lnTo>
                    <a:pt x="628" y="1025"/>
                  </a:lnTo>
                  <a:lnTo>
                    <a:pt x="630" y="1049"/>
                  </a:lnTo>
                  <a:lnTo>
                    <a:pt x="602" y="1055"/>
                  </a:lnTo>
                  <a:lnTo>
                    <a:pt x="568" y="1073"/>
                  </a:lnTo>
                  <a:lnTo>
                    <a:pt x="538" y="1080"/>
                  </a:lnTo>
                  <a:lnTo>
                    <a:pt x="519" y="1103"/>
                  </a:lnTo>
                  <a:lnTo>
                    <a:pt x="509" y="1132"/>
                  </a:lnTo>
                  <a:lnTo>
                    <a:pt x="504" y="1163"/>
                  </a:lnTo>
                  <a:lnTo>
                    <a:pt x="515" y="1194"/>
                  </a:lnTo>
                  <a:lnTo>
                    <a:pt x="557" y="1230"/>
                  </a:lnTo>
                  <a:lnTo>
                    <a:pt x="536" y="1261"/>
                  </a:lnTo>
                  <a:lnTo>
                    <a:pt x="485" y="1282"/>
                  </a:lnTo>
                  <a:lnTo>
                    <a:pt x="469" y="1274"/>
                  </a:lnTo>
                  <a:lnTo>
                    <a:pt x="457" y="1258"/>
                  </a:lnTo>
                  <a:lnTo>
                    <a:pt x="434" y="1243"/>
                  </a:lnTo>
                  <a:lnTo>
                    <a:pt x="411" y="1232"/>
                  </a:lnTo>
                  <a:lnTo>
                    <a:pt x="365" y="1223"/>
                  </a:lnTo>
                  <a:lnTo>
                    <a:pt x="326" y="1245"/>
                  </a:lnTo>
                  <a:lnTo>
                    <a:pt x="317" y="1265"/>
                  </a:lnTo>
                  <a:lnTo>
                    <a:pt x="312" y="1288"/>
                  </a:lnTo>
                  <a:lnTo>
                    <a:pt x="296" y="1297"/>
                  </a:lnTo>
                  <a:lnTo>
                    <a:pt x="274" y="1290"/>
                  </a:lnTo>
                  <a:lnTo>
                    <a:pt x="227" y="1289"/>
                  </a:lnTo>
                  <a:lnTo>
                    <a:pt x="217" y="1321"/>
                  </a:lnTo>
                  <a:lnTo>
                    <a:pt x="227" y="1338"/>
                  </a:lnTo>
                  <a:lnTo>
                    <a:pt x="227" y="1355"/>
                  </a:lnTo>
                  <a:lnTo>
                    <a:pt x="212" y="1372"/>
                  </a:lnTo>
                  <a:lnTo>
                    <a:pt x="192" y="1383"/>
                  </a:lnTo>
                  <a:lnTo>
                    <a:pt x="172" y="1380"/>
                  </a:lnTo>
                  <a:lnTo>
                    <a:pt x="139" y="1347"/>
                  </a:lnTo>
                  <a:lnTo>
                    <a:pt x="118" y="1334"/>
                  </a:lnTo>
                  <a:lnTo>
                    <a:pt x="72" y="1321"/>
                  </a:lnTo>
                  <a:lnTo>
                    <a:pt x="72" y="1304"/>
                  </a:lnTo>
                  <a:lnTo>
                    <a:pt x="88" y="1287"/>
                  </a:lnTo>
                  <a:lnTo>
                    <a:pt x="98" y="1279"/>
                  </a:lnTo>
                  <a:lnTo>
                    <a:pt x="100" y="1268"/>
                  </a:lnTo>
                  <a:lnTo>
                    <a:pt x="94" y="1254"/>
                  </a:lnTo>
                  <a:lnTo>
                    <a:pt x="80" y="1243"/>
                  </a:lnTo>
                  <a:lnTo>
                    <a:pt x="48" y="1243"/>
                  </a:lnTo>
                  <a:lnTo>
                    <a:pt x="32" y="1238"/>
                  </a:lnTo>
                  <a:lnTo>
                    <a:pt x="3" y="1224"/>
                  </a:lnTo>
                  <a:lnTo>
                    <a:pt x="14" y="1198"/>
                  </a:lnTo>
                  <a:lnTo>
                    <a:pt x="20" y="1168"/>
                  </a:lnTo>
                  <a:lnTo>
                    <a:pt x="17" y="1147"/>
                  </a:lnTo>
                  <a:lnTo>
                    <a:pt x="21" y="1126"/>
                  </a:lnTo>
                  <a:lnTo>
                    <a:pt x="0" y="1089"/>
                  </a:lnTo>
                  <a:lnTo>
                    <a:pt x="23" y="977"/>
                  </a:lnTo>
                  <a:lnTo>
                    <a:pt x="59" y="962"/>
                  </a:lnTo>
                  <a:lnTo>
                    <a:pt x="106" y="962"/>
                  </a:lnTo>
                  <a:lnTo>
                    <a:pt x="109" y="963"/>
                  </a:lnTo>
                  <a:lnTo>
                    <a:pt x="114" y="968"/>
                  </a:lnTo>
                  <a:lnTo>
                    <a:pt x="118" y="970"/>
                  </a:lnTo>
                  <a:lnTo>
                    <a:pt x="128" y="965"/>
                  </a:lnTo>
                  <a:lnTo>
                    <a:pt x="154" y="945"/>
                  </a:lnTo>
                  <a:lnTo>
                    <a:pt x="169" y="931"/>
                  </a:lnTo>
                  <a:lnTo>
                    <a:pt x="172" y="910"/>
                  </a:lnTo>
                  <a:lnTo>
                    <a:pt x="183" y="899"/>
                  </a:lnTo>
                  <a:lnTo>
                    <a:pt x="204" y="906"/>
                  </a:lnTo>
                  <a:lnTo>
                    <a:pt x="221" y="898"/>
                  </a:lnTo>
                  <a:lnTo>
                    <a:pt x="213" y="861"/>
                  </a:lnTo>
                  <a:lnTo>
                    <a:pt x="181" y="835"/>
                  </a:lnTo>
                  <a:lnTo>
                    <a:pt x="158" y="824"/>
                  </a:lnTo>
                  <a:lnTo>
                    <a:pt x="147" y="809"/>
                  </a:lnTo>
                  <a:lnTo>
                    <a:pt x="156" y="789"/>
                  </a:lnTo>
                  <a:lnTo>
                    <a:pt x="170" y="754"/>
                  </a:lnTo>
                  <a:lnTo>
                    <a:pt x="175" y="738"/>
                  </a:lnTo>
                  <a:lnTo>
                    <a:pt x="171" y="718"/>
                  </a:lnTo>
                  <a:lnTo>
                    <a:pt x="166" y="701"/>
                  </a:lnTo>
                  <a:lnTo>
                    <a:pt x="162" y="669"/>
                  </a:lnTo>
                  <a:lnTo>
                    <a:pt x="153" y="639"/>
                  </a:lnTo>
                  <a:lnTo>
                    <a:pt x="135" y="605"/>
                  </a:lnTo>
                  <a:lnTo>
                    <a:pt x="138" y="569"/>
                  </a:lnTo>
                  <a:lnTo>
                    <a:pt x="125" y="538"/>
                  </a:lnTo>
                  <a:close/>
                </a:path>
              </a:pathLst>
            </a:custGeom>
            <a:noFill/>
            <a:ln w="6">
              <a:solidFill>
                <a:srgbClr val="6C6D7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Freeform 89"/>
            <p:cNvSpPr>
              <a:spLocks/>
            </p:cNvSpPr>
            <p:nvPr/>
          </p:nvSpPr>
          <p:spPr bwMode="auto">
            <a:xfrm>
              <a:off x="5235575" y="2171701"/>
              <a:ext cx="862013" cy="766763"/>
            </a:xfrm>
            <a:custGeom>
              <a:avLst/>
              <a:gdLst>
                <a:gd name="T0" fmla="*/ 0 w 1628"/>
                <a:gd name="T1" fmla="*/ 414 h 1449"/>
                <a:gd name="T2" fmla="*/ 42 w 1628"/>
                <a:gd name="T3" fmla="*/ 251 h 1449"/>
                <a:gd name="T4" fmla="*/ 175 w 1628"/>
                <a:gd name="T5" fmla="*/ 147 h 1449"/>
                <a:gd name="T6" fmla="*/ 436 w 1628"/>
                <a:gd name="T7" fmla="*/ 67 h 1449"/>
                <a:gd name="T8" fmla="*/ 482 w 1628"/>
                <a:gd name="T9" fmla="*/ 84 h 1449"/>
                <a:gd name="T10" fmla="*/ 595 w 1628"/>
                <a:gd name="T11" fmla="*/ 81 h 1449"/>
                <a:gd name="T12" fmla="*/ 713 w 1628"/>
                <a:gd name="T13" fmla="*/ 79 h 1449"/>
                <a:gd name="T14" fmla="*/ 750 w 1628"/>
                <a:gd name="T15" fmla="*/ 33 h 1449"/>
                <a:gd name="T16" fmla="*/ 865 w 1628"/>
                <a:gd name="T17" fmla="*/ 0 h 1449"/>
                <a:gd name="T18" fmla="*/ 1242 w 1628"/>
                <a:gd name="T19" fmla="*/ 142 h 1449"/>
                <a:gd name="T20" fmla="*/ 1256 w 1628"/>
                <a:gd name="T21" fmla="*/ 146 h 1449"/>
                <a:gd name="T22" fmla="*/ 1350 w 1628"/>
                <a:gd name="T23" fmla="*/ 134 h 1449"/>
                <a:gd name="T24" fmla="*/ 1579 w 1628"/>
                <a:gd name="T25" fmla="*/ 345 h 1449"/>
                <a:gd name="T26" fmla="*/ 1550 w 1628"/>
                <a:gd name="T27" fmla="*/ 486 h 1449"/>
                <a:gd name="T28" fmla="*/ 1418 w 1628"/>
                <a:gd name="T29" fmla="*/ 464 h 1449"/>
                <a:gd name="T30" fmla="*/ 1387 w 1628"/>
                <a:gd name="T31" fmla="*/ 444 h 1449"/>
                <a:gd name="T32" fmla="*/ 1335 w 1628"/>
                <a:gd name="T33" fmla="*/ 451 h 1449"/>
                <a:gd name="T34" fmla="*/ 1324 w 1628"/>
                <a:gd name="T35" fmla="*/ 509 h 1449"/>
                <a:gd name="T36" fmla="*/ 1240 w 1628"/>
                <a:gd name="T37" fmla="*/ 509 h 1449"/>
                <a:gd name="T38" fmla="*/ 1205 w 1628"/>
                <a:gd name="T39" fmla="*/ 654 h 1449"/>
                <a:gd name="T40" fmla="*/ 1141 w 1628"/>
                <a:gd name="T41" fmla="*/ 703 h 1449"/>
                <a:gd name="T42" fmla="*/ 947 w 1628"/>
                <a:gd name="T43" fmla="*/ 777 h 1449"/>
                <a:gd name="T44" fmla="*/ 882 w 1628"/>
                <a:gd name="T45" fmla="*/ 877 h 1449"/>
                <a:gd name="T46" fmla="*/ 865 w 1628"/>
                <a:gd name="T47" fmla="*/ 1002 h 1449"/>
                <a:gd name="T48" fmla="*/ 562 w 1628"/>
                <a:gd name="T49" fmla="*/ 1071 h 1449"/>
                <a:gd name="T50" fmla="*/ 533 w 1628"/>
                <a:gd name="T51" fmla="*/ 1370 h 1449"/>
                <a:gd name="T52" fmla="*/ 510 w 1628"/>
                <a:gd name="T53" fmla="*/ 1356 h 1449"/>
                <a:gd name="T54" fmla="*/ 479 w 1628"/>
                <a:gd name="T55" fmla="*/ 1351 h 1449"/>
                <a:gd name="T56" fmla="*/ 327 w 1628"/>
                <a:gd name="T57" fmla="*/ 1433 h 1449"/>
                <a:gd name="T58" fmla="*/ 252 w 1628"/>
                <a:gd name="T59" fmla="*/ 1417 h 1449"/>
                <a:gd name="T60" fmla="*/ 306 w 1628"/>
                <a:gd name="T61" fmla="*/ 1203 h 1449"/>
                <a:gd name="T62" fmla="*/ 368 w 1628"/>
                <a:gd name="T63" fmla="*/ 916 h 1449"/>
                <a:gd name="T64" fmla="*/ 440 w 1628"/>
                <a:gd name="T65" fmla="*/ 869 h 1449"/>
                <a:gd name="T66" fmla="*/ 432 w 1628"/>
                <a:gd name="T67" fmla="*/ 723 h 1449"/>
                <a:gd name="T68" fmla="*/ 401 w 1628"/>
                <a:gd name="T69" fmla="*/ 606 h 1449"/>
                <a:gd name="T70" fmla="*/ 417 w 1628"/>
                <a:gd name="T71" fmla="*/ 549 h 1449"/>
                <a:gd name="T72" fmla="*/ 420 w 1628"/>
                <a:gd name="T73" fmla="*/ 515 h 1449"/>
                <a:gd name="T74" fmla="*/ 420 w 1628"/>
                <a:gd name="T75" fmla="*/ 465 h 1449"/>
                <a:gd name="T76" fmla="*/ 383 w 1628"/>
                <a:gd name="T77" fmla="*/ 501 h 1449"/>
                <a:gd name="T78" fmla="*/ 319 w 1628"/>
                <a:gd name="T79" fmla="*/ 500 h 1449"/>
                <a:gd name="T80" fmla="*/ 254 w 1628"/>
                <a:gd name="T81" fmla="*/ 473 h 1449"/>
                <a:gd name="T82" fmla="*/ 155 w 1628"/>
                <a:gd name="T83" fmla="*/ 418 h 1449"/>
                <a:gd name="T84" fmla="*/ 92 w 1628"/>
                <a:gd name="T85" fmla="*/ 418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8" h="1449">
                  <a:moveTo>
                    <a:pt x="53" y="412"/>
                  </a:moveTo>
                  <a:lnTo>
                    <a:pt x="4" y="413"/>
                  </a:lnTo>
                  <a:lnTo>
                    <a:pt x="0" y="414"/>
                  </a:lnTo>
                  <a:lnTo>
                    <a:pt x="1" y="399"/>
                  </a:lnTo>
                  <a:lnTo>
                    <a:pt x="3" y="252"/>
                  </a:lnTo>
                  <a:lnTo>
                    <a:pt x="42" y="251"/>
                  </a:lnTo>
                  <a:lnTo>
                    <a:pt x="61" y="247"/>
                  </a:lnTo>
                  <a:lnTo>
                    <a:pt x="78" y="238"/>
                  </a:lnTo>
                  <a:lnTo>
                    <a:pt x="175" y="147"/>
                  </a:lnTo>
                  <a:lnTo>
                    <a:pt x="204" y="128"/>
                  </a:lnTo>
                  <a:lnTo>
                    <a:pt x="239" y="115"/>
                  </a:lnTo>
                  <a:lnTo>
                    <a:pt x="436" y="67"/>
                  </a:lnTo>
                  <a:lnTo>
                    <a:pt x="455" y="65"/>
                  </a:lnTo>
                  <a:lnTo>
                    <a:pt x="469" y="72"/>
                  </a:lnTo>
                  <a:lnTo>
                    <a:pt x="482" y="84"/>
                  </a:lnTo>
                  <a:lnTo>
                    <a:pt x="497" y="91"/>
                  </a:lnTo>
                  <a:lnTo>
                    <a:pt x="533" y="92"/>
                  </a:lnTo>
                  <a:lnTo>
                    <a:pt x="595" y="81"/>
                  </a:lnTo>
                  <a:lnTo>
                    <a:pt x="685" y="87"/>
                  </a:lnTo>
                  <a:lnTo>
                    <a:pt x="705" y="81"/>
                  </a:lnTo>
                  <a:lnTo>
                    <a:pt x="713" y="79"/>
                  </a:lnTo>
                  <a:lnTo>
                    <a:pt x="731" y="65"/>
                  </a:lnTo>
                  <a:lnTo>
                    <a:pt x="740" y="56"/>
                  </a:lnTo>
                  <a:lnTo>
                    <a:pt x="750" y="33"/>
                  </a:lnTo>
                  <a:lnTo>
                    <a:pt x="758" y="23"/>
                  </a:lnTo>
                  <a:lnTo>
                    <a:pt x="776" y="15"/>
                  </a:lnTo>
                  <a:lnTo>
                    <a:pt x="865" y="0"/>
                  </a:lnTo>
                  <a:lnTo>
                    <a:pt x="886" y="4"/>
                  </a:lnTo>
                  <a:lnTo>
                    <a:pt x="1237" y="140"/>
                  </a:lnTo>
                  <a:lnTo>
                    <a:pt x="1242" y="142"/>
                  </a:lnTo>
                  <a:lnTo>
                    <a:pt x="1247" y="146"/>
                  </a:lnTo>
                  <a:lnTo>
                    <a:pt x="1250" y="148"/>
                  </a:lnTo>
                  <a:lnTo>
                    <a:pt x="1256" y="146"/>
                  </a:lnTo>
                  <a:lnTo>
                    <a:pt x="1292" y="127"/>
                  </a:lnTo>
                  <a:lnTo>
                    <a:pt x="1305" y="123"/>
                  </a:lnTo>
                  <a:lnTo>
                    <a:pt x="1350" y="134"/>
                  </a:lnTo>
                  <a:lnTo>
                    <a:pt x="1391" y="157"/>
                  </a:lnTo>
                  <a:lnTo>
                    <a:pt x="1477" y="238"/>
                  </a:lnTo>
                  <a:lnTo>
                    <a:pt x="1579" y="345"/>
                  </a:lnTo>
                  <a:lnTo>
                    <a:pt x="1628" y="437"/>
                  </a:lnTo>
                  <a:lnTo>
                    <a:pt x="1599" y="460"/>
                  </a:lnTo>
                  <a:lnTo>
                    <a:pt x="1550" y="486"/>
                  </a:lnTo>
                  <a:lnTo>
                    <a:pt x="1489" y="486"/>
                  </a:lnTo>
                  <a:lnTo>
                    <a:pt x="1430" y="473"/>
                  </a:lnTo>
                  <a:lnTo>
                    <a:pt x="1418" y="464"/>
                  </a:lnTo>
                  <a:lnTo>
                    <a:pt x="1409" y="452"/>
                  </a:lnTo>
                  <a:lnTo>
                    <a:pt x="1398" y="448"/>
                  </a:lnTo>
                  <a:lnTo>
                    <a:pt x="1387" y="444"/>
                  </a:lnTo>
                  <a:lnTo>
                    <a:pt x="1373" y="443"/>
                  </a:lnTo>
                  <a:lnTo>
                    <a:pt x="1344" y="443"/>
                  </a:lnTo>
                  <a:lnTo>
                    <a:pt x="1335" y="451"/>
                  </a:lnTo>
                  <a:lnTo>
                    <a:pt x="1333" y="467"/>
                  </a:lnTo>
                  <a:lnTo>
                    <a:pt x="1332" y="483"/>
                  </a:lnTo>
                  <a:lnTo>
                    <a:pt x="1324" y="509"/>
                  </a:lnTo>
                  <a:lnTo>
                    <a:pt x="1308" y="512"/>
                  </a:lnTo>
                  <a:lnTo>
                    <a:pt x="1285" y="502"/>
                  </a:lnTo>
                  <a:lnTo>
                    <a:pt x="1240" y="509"/>
                  </a:lnTo>
                  <a:lnTo>
                    <a:pt x="1201" y="530"/>
                  </a:lnTo>
                  <a:lnTo>
                    <a:pt x="1195" y="548"/>
                  </a:lnTo>
                  <a:lnTo>
                    <a:pt x="1205" y="654"/>
                  </a:lnTo>
                  <a:lnTo>
                    <a:pt x="1186" y="687"/>
                  </a:lnTo>
                  <a:lnTo>
                    <a:pt x="1164" y="696"/>
                  </a:lnTo>
                  <a:lnTo>
                    <a:pt x="1141" y="703"/>
                  </a:lnTo>
                  <a:lnTo>
                    <a:pt x="1001" y="716"/>
                  </a:lnTo>
                  <a:lnTo>
                    <a:pt x="971" y="742"/>
                  </a:lnTo>
                  <a:lnTo>
                    <a:pt x="947" y="777"/>
                  </a:lnTo>
                  <a:lnTo>
                    <a:pt x="915" y="818"/>
                  </a:lnTo>
                  <a:lnTo>
                    <a:pt x="885" y="837"/>
                  </a:lnTo>
                  <a:lnTo>
                    <a:pt x="882" y="877"/>
                  </a:lnTo>
                  <a:lnTo>
                    <a:pt x="895" y="922"/>
                  </a:lnTo>
                  <a:lnTo>
                    <a:pt x="897" y="971"/>
                  </a:lnTo>
                  <a:lnTo>
                    <a:pt x="865" y="1002"/>
                  </a:lnTo>
                  <a:lnTo>
                    <a:pt x="676" y="1012"/>
                  </a:lnTo>
                  <a:lnTo>
                    <a:pt x="587" y="997"/>
                  </a:lnTo>
                  <a:lnTo>
                    <a:pt x="562" y="1071"/>
                  </a:lnTo>
                  <a:lnTo>
                    <a:pt x="559" y="1361"/>
                  </a:lnTo>
                  <a:lnTo>
                    <a:pt x="547" y="1368"/>
                  </a:lnTo>
                  <a:lnTo>
                    <a:pt x="533" y="1370"/>
                  </a:lnTo>
                  <a:lnTo>
                    <a:pt x="527" y="1360"/>
                  </a:lnTo>
                  <a:lnTo>
                    <a:pt x="517" y="1354"/>
                  </a:lnTo>
                  <a:lnTo>
                    <a:pt x="510" y="1356"/>
                  </a:lnTo>
                  <a:lnTo>
                    <a:pt x="502" y="1358"/>
                  </a:lnTo>
                  <a:lnTo>
                    <a:pt x="493" y="1353"/>
                  </a:lnTo>
                  <a:lnTo>
                    <a:pt x="479" y="1351"/>
                  </a:lnTo>
                  <a:lnTo>
                    <a:pt x="466" y="1354"/>
                  </a:lnTo>
                  <a:lnTo>
                    <a:pt x="349" y="1407"/>
                  </a:lnTo>
                  <a:lnTo>
                    <a:pt x="327" y="1433"/>
                  </a:lnTo>
                  <a:lnTo>
                    <a:pt x="301" y="1449"/>
                  </a:lnTo>
                  <a:lnTo>
                    <a:pt x="272" y="1439"/>
                  </a:lnTo>
                  <a:lnTo>
                    <a:pt x="252" y="1417"/>
                  </a:lnTo>
                  <a:lnTo>
                    <a:pt x="258" y="1358"/>
                  </a:lnTo>
                  <a:lnTo>
                    <a:pt x="285" y="1300"/>
                  </a:lnTo>
                  <a:lnTo>
                    <a:pt x="306" y="1203"/>
                  </a:lnTo>
                  <a:lnTo>
                    <a:pt x="302" y="967"/>
                  </a:lnTo>
                  <a:lnTo>
                    <a:pt x="324" y="928"/>
                  </a:lnTo>
                  <a:lnTo>
                    <a:pt x="368" y="916"/>
                  </a:lnTo>
                  <a:lnTo>
                    <a:pt x="411" y="930"/>
                  </a:lnTo>
                  <a:lnTo>
                    <a:pt x="438" y="916"/>
                  </a:lnTo>
                  <a:lnTo>
                    <a:pt x="440" y="869"/>
                  </a:lnTo>
                  <a:lnTo>
                    <a:pt x="422" y="770"/>
                  </a:lnTo>
                  <a:lnTo>
                    <a:pt x="424" y="747"/>
                  </a:lnTo>
                  <a:lnTo>
                    <a:pt x="432" y="723"/>
                  </a:lnTo>
                  <a:lnTo>
                    <a:pt x="436" y="678"/>
                  </a:lnTo>
                  <a:lnTo>
                    <a:pt x="422" y="641"/>
                  </a:lnTo>
                  <a:lnTo>
                    <a:pt x="401" y="606"/>
                  </a:lnTo>
                  <a:lnTo>
                    <a:pt x="405" y="580"/>
                  </a:lnTo>
                  <a:lnTo>
                    <a:pt x="412" y="557"/>
                  </a:lnTo>
                  <a:lnTo>
                    <a:pt x="417" y="549"/>
                  </a:lnTo>
                  <a:lnTo>
                    <a:pt x="419" y="538"/>
                  </a:lnTo>
                  <a:lnTo>
                    <a:pt x="418" y="528"/>
                  </a:lnTo>
                  <a:lnTo>
                    <a:pt x="420" y="515"/>
                  </a:lnTo>
                  <a:lnTo>
                    <a:pt x="431" y="497"/>
                  </a:lnTo>
                  <a:lnTo>
                    <a:pt x="432" y="479"/>
                  </a:lnTo>
                  <a:lnTo>
                    <a:pt x="420" y="465"/>
                  </a:lnTo>
                  <a:lnTo>
                    <a:pt x="404" y="470"/>
                  </a:lnTo>
                  <a:lnTo>
                    <a:pt x="394" y="485"/>
                  </a:lnTo>
                  <a:lnTo>
                    <a:pt x="383" y="501"/>
                  </a:lnTo>
                  <a:lnTo>
                    <a:pt x="365" y="512"/>
                  </a:lnTo>
                  <a:lnTo>
                    <a:pt x="341" y="511"/>
                  </a:lnTo>
                  <a:lnTo>
                    <a:pt x="319" y="500"/>
                  </a:lnTo>
                  <a:lnTo>
                    <a:pt x="298" y="486"/>
                  </a:lnTo>
                  <a:lnTo>
                    <a:pt x="278" y="479"/>
                  </a:lnTo>
                  <a:lnTo>
                    <a:pt x="254" y="473"/>
                  </a:lnTo>
                  <a:lnTo>
                    <a:pt x="212" y="457"/>
                  </a:lnTo>
                  <a:lnTo>
                    <a:pt x="174" y="436"/>
                  </a:lnTo>
                  <a:lnTo>
                    <a:pt x="155" y="418"/>
                  </a:lnTo>
                  <a:lnTo>
                    <a:pt x="136" y="402"/>
                  </a:lnTo>
                  <a:lnTo>
                    <a:pt x="113" y="408"/>
                  </a:lnTo>
                  <a:lnTo>
                    <a:pt x="92" y="418"/>
                  </a:lnTo>
                  <a:lnTo>
                    <a:pt x="53" y="412"/>
                  </a:lnTo>
                  <a:close/>
                </a:path>
              </a:pathLst>
            </a:custGeom>
            <a:solidFill>
              <a:srgbClr val="E6E6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90"/>
            <p:cNvSpPr>
              <a:spLocks/>
            </p:cNvSpPr>
            <p:nvPr/>
          </p:nvSpPr>
          <p:spPr bwMode="auto">
            <a:xfrm>
              <a:off x="5235575" y="2171701"/>
              <a:ext cx="862013" cy="766763"/>
            </a:xfrm>
            <a:custGeom>
              <a:avLst/>
              <a:gdLst>
                <a:gd name="T0" fmla="*/ 0 w 1628"/>
                <a:gd name="T1" fmla="*/ 414 h 1449"/>
                <a:gd name="T2" fmla="*/ 42 w 1628"/>
                <a:gd name="T3" fmla="*/ 251 h 1449"/>
                <a:gd name="T4" fmla="*/ 175 w 1628"/>
                <a:gd name="T5" fmla="*/ 147 h 1449"/>
                <a:gd name="T6" fmla="*/ 436 w 1628"/>
                <a:gd name="T7" fmla="*/ 67 h 1449"/>
                <a:gd name="T8" fmla="*/ 482 w 1628"/>
                <a:gd name="T9" fmla="*/ 84 h 1449"/>
                <a:gd name="T10" fmla="*/ 595 w 1628"/>
                <a:gd name="T11" fmla="*/ 81 h 1449"/>
                <a:gd name="T12" fmla="*/ 713 w 1628"/>
                <a:gd name="T13" fmla="*/ 79 h 1449"/>
                <a:gd name="T14" fmla="*/ 750 w 1628"/>
                <a:gd name="T15" fmla="*/ 33 h 1449"/>
                <a:gd name="T16" fmla="*/ 865 w 1628"/>
                <a:gd name="T17" fmla="*/ 0 h 1449"/>
                <a:gd name="T18" fmla="*/ 1242 w 1628"/>
                <a:gd name="T19" fmla="*/ 142 h 1449"/>
                <a:gd name="T20" fmla="*/ 1256 w 1628"/>
                <a:gd name="T21" fmla="*/ 146 h 1449"/>
                <a:gd name="T22" fmla="*/ 1350 w 1628"/>
                <a:gd name="T23" fmla="*/ 134 h 1449"/>
                <a:gd name="T24" fmla="*/ 1579 w 1628"/>
                <a:gd name="T25" fmla="*/ 345 h 1449"/>
                <a:gd name="T26" fmla="*/ 1550 w 1628"/>
                <a:gd name="T27" fmla="*/ 486 h 1449"/>
                <a:gd name="T28" fmla="*/ 1418 w 1628"/>
                <a:gd name="T29" fmla="*/ 464 h 1449"/>
                <a:gd name="T30" fmla="*/ 1387 w 1628"/>
                <a:gd name="T31" fmla="*/ 444 h 1449"/>
                <a:gd name="T32" fmla="*/ 1335 w 1628"/>
                <a:gd name="T33" fmla="*/ 451 h 1449"/>
                <a:gd name="T34" fmla="*/ 1324 w 1628"/>
                <a:gd name="T35" fmla="*/ 509 h 1449"/>
                <a:gd name="T36" fmla="*/ 1240 w 1628"/>
                <a:gd name="T37" fmla="*/ 509 h 1449"/>
                <a:gd name="T38" fmla="*/ 1205 w 1628"/>
                <a:gd name="T39" fmla="*/ 654 h 1449"/>
                <a:gd name="T40" fmla="*/ 1141 w 1628"/>
                <a:gd name="T41" fmla="*/ 703 h 1449"/>
                <a:gd name="T42" fmla="*/ 947 w 1628"/>
                <a:gd name="T43" fmla="*/ 777 h 1449"/>
                <a:gd name="T44" fmla="*/ 882 w 1628"/>
                <a:gd name="T45" fmla="*/ 877 h 1449"/>
                <a:gd name="T46" fmla="*/ 865 w 1628"/>
                <a:gd name="T47" fmla="*/ 1002 h 1449"/>
                <a:gd name="T48" fmla="*/ 562 w 1628"/>
                <a:gd name="T49" fmla="*/ 1071 h 1449"/>
                <a:gd name="T50" fmla="*/ 533 w 1628"/>
                <a:gd name="T51" fmla="*/ 1370 h 1449"/>
                <a:gd name="T52" fmla="*/ 510 w 1628"/>
                <a:gd name="T53" fmla="*/ 1356 h 1449"/>
                <a:gd name="T54" fmla="*/ 479 w 1628"/>
                <a:gd name="T55" fmla="*/ 1351 h 1449"/>
                <a:gd name="T56" fmla="*/ 327 w 1628"/>
                <a:gd name="T57" fmla="*/ 1433 h 1449"/>
                <a:gd name="T58" fmla="*/ 252 w 1628"/>
                <a:gd name="T59" fmla="*/ 1417 h 1449"/>
                <a:gd name="T60" fmla="*/ 306 w 1628"/>
                <a:gd name="T61" fmla="*/ 1203 h 1449"/>
                <a:gd name="T62" fmla="*/ 368 w 1628"/>
                <a:gd name="T63" fmla="*/ 916 h 1449"/>
                <a:gd name="T64" fmla="*/ 440 w 1628"/>
                <a:gd name="T65" fmla="*/ 869 h 1449"/>
                <a:gd name="T66" fmla="*/ 432 w 1628"/>
                <a:gd name="T67" fmla="*/ 723 h 1449"/>
                <a:gd name="T68" fmla="*/ 401 w 1628"/>
                <a:gd name="T69" fmla="*/ 606 h 1449"/>
                <a:gd name="T70" fmla="*/ 417 w 1628"/>
                <a:gd name="T71" fmla="*/ 549 h 1449"/>
                <a:gd name="T72" fmla="*/ 420 w 1628"/>
                <a:gd name="T73" fmla="*/ 515 h 1449"/>
                <a:gd name="T74" fmla="*/ 420 w 1628"/>
                <a:gd name="T75" fmla="*/ 465 h 1449"/>
                <a:gd name="T76" fmla="*/ 383 w 1628"/>
                <a:gd name="T77" fmla="*/ 501 h 1449"/>
                <a:gd name="T78" fmla="*/ 319 w 1628"/>
                <a:gd name="T79" fmla="*/ 500 h 1449"/>
                <a:gd name="T80" fmla="*/ 254 w 1628"/>
                <a:gd name="T81" fmla="*/ 473 h 1449"/>
                <a:gd name="T82" fmla="*/ 155 w 1628"/>
                <a:gd name="T83" fmla="*/ 418 h 1449"/>
                <a:gd name="T84" fmla="*/ 92 w 1628"/>
                <a:gd name="T85" fmla="*/ 418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8" h="1449">
                  <a:moveTo>
                    <a:pt x="53" y="412"/>
                  </a:moveTo>
                  <a:lnTo>
                    <a:pt x="4" y="413"/>
                  </a:lnTo>
                  <a:lnTo>
                    <a:pt x="0" y="414"/>
                  </a:lnTo>
                  <a:lnTo>
                    <a:pt x="1" y="399"/>
                  </a:lnTo>
                  <a:lnTo>
                    <a:pt x="3" y="252"/>
                  </a:lnTo>
                  <a:lnTo>
                    <a:pt x="42" y="251"/>
                  </a:lnTo>
                  <a:lnTo>
                    <a:pt x="61" y="247"/>
                  </a:lnTo>
                  <a:lnTo>
                    <a:pt x="78" y="238"/>
                  </a:lnTo>
                  <a:lnTo>
                    <a:pt x="175" y="147"/>
                  </a:lnTo>
                  <a:lnTo>
                    <a:pt x="204" y="128"/>
                  </a:lnTo>
                  <a:lnTo>
                    <a:pt x="239" y="115"/>
                  </a:lnTo>
                  <a:lnTo>
                    <a:pt x="436" y="67"/>
                  </a:lnTo>
                  <a:lnTo>
                    <a:pt x="455" y="65"/>
                  </a:lnTo>
                  <a:lnTo>
                    <a:pt x="469" y="72"/>
                  </a:lnTo>
                  <a:lnTo>
                    <a:pt x="482" y="84"/>
                  </a:lnTo>
                  <a:lnTo>
                    <a:pt x="497" y="91"/>
                  </a:lnTo>
                  <a:lnTo>
                    <a:pt x="533" y="92"/>
                  </a:lnTo>
                  <a:lnTo>
                    <a:pt x="595" y="81"/>
                  </a:lnTo>
                  <a:lnTo>
                    <a:pt x="685" y="87"/>
                  </a:lnTo>
                  <a:lnTo>
                    <a:pt x="705" y="81"/>
                  </a:lnTo>
                  <a:lnTo>
                    <a:pt x="713" y="79"/>
                  </a:lnTo>
                  <a:lnTo>
                    <a:pt x="731" y="65"/>
                  </a:lnTo>
                  <a:lnTo>
                    <a:pt x="740" y="56"/>
                  </a:lnTo>
                  <a:lnTo>
                    <a:pt x="750" y="33"/>
                  </a:lnTo>
                  <a:lnTo>
                    <a:pt x="758" y="23"/>
                  </a:lnTo>
                  <a:lnTo>
                    <a:pt x="776" y="15"/>
                  </a:lnTo>
                  <a:lnTo>
                    <a:pt x="865" y="0"/>
                  </a:lnTo>
                  <a:lnTo>
                    <a:pt x="886" y="4"/>
                  </a:lnTo>
                  <a:lnTo>
                    <a:pt x="1237" y="140"/>
                  </a:lnTo>
                  <a:lnTo>
                    <a:pt x="1242" y="142"/>
                  </a:lnTo>
                  <a:lnTo>
                    <a:pt x="1247" y="146"/>
                  </a:lnTo>
                  <a:lnTo>
                    <a:pt x="1250" y="148"/>
                  </a:lnTo>
                  <a:lnTo>
                    <a:pt x="1256" y="146"/>
                  </a:lnTo>
                  <a:lnTo>
                    <a:pt x="1292" y="127"/>
                  </a:lnTo>
                  <a:lnTo>
                    <a:pt x="1305" y="123"/>
                  </a:lnTo>
                  <a:lnTo>
                    <a:pt x="1350" y="134"/>
                  </a:lnTo>
                  <a:lnTo>
                    <a:pt x="1391" y="157"/>
                  </a:lnTo>
                  <a:lnTo>
                    <a:pt x="1477" y="238"/>
                  </a:lnTo>
                  <a:lnTo>
                    <a:pt x="1579" y="345"/>
                  </a:lnTo>
                  <a:lnTo>
                    <a:pt x="1628" y="437"/>
                  </a:lnTo>
                  <a:lnTo>
                    <a:pt x="1599" y="460"/>
                  </a:lnTo>
                  <a:lnTo>
                    <a:pt x="1550" y="486"/>
                  </a:lnTo>
                  <a:lnTo>
                    <a:pt x="1489" y="486"/>
                  </a:lnTo>
                  <a:lnTo>
                    <a:pt x="1430" y="473"/>
                  </a:lnTo>
                  <a:lnTo>
                    <a:pt x="1418" y="464"/>
                  </a:lnTo>
                  <a:lnTo>
                    <a:pt x="1409" y="452"/>
                  </a:lnTo>
                  <a:lnTo>
                    <a:pt x="1398" y="448"/>
                  </a:lnTo>
                  <a:lnTo>
                    <a:pt x="1387" y="444"/>
                  </a:lnTo>
                  <a:lnTo>
                    <a:pt x="1373" y="443"/>
                  </a:lnTo>
                  <a:lnTo>
                    <a:pt x="1344" y="443"/>
                  </a:lnTo>
                  <a:lnTo>
                    <a:pt x="1335" y="451"/>
                  </a:lnTo>
                  <a:lnTo>
                    <a:pt x="1333" y="467"/>
                  </a:lnTo>
                  <a:lnTo>
                    <a:pt x="1332" y="483"/>
                  </a:lnTo>
                  <a:lnTo>
                    <a:pt x="1324" y="509"/>
                  </a:lnTo>
                  <a:lnTo>
                    <a:pt x="1308" y="512"/>
                  </a:lnTo>
                  <a:lnTo>
                    <a:pt x="1285" y="502"/>
                  </a:lnTo>
                  <a:lnTo>
                    <a:pt x="1240" y="509"/>
                  </a:lnTo>
                  <a:lnTo>
                    <a:pt x="1201" y="530"/>
                  </a:lnTo>
                  <a:lnTo>
                    <a:pt x="1195" y="548"/>
                  </a:lnTo>
                  <a:lnTo>
                    <a:pt x="1205" y="654"/>
                  </a:lnTo>
                  <a:lnTo>
                    <a:pt x="1186" y="687"/>
                  </a:lnTo>
                  <a:lnTo>
                    <a:pt x="1164" y="696"/>
                  </a:lnTo>
                  <a:lnTo>
                    <a:pt x="1141" y="703"/>
                  </a:lnTo>
                  <a:lnTo>
                    <a:pt x="1001" y="716"/>
                  </a:lnTo>
                  <a:lnTo>
                    <a:pt x="971" y="742"/>
                  </a:lnTo>
                  <a:lnTo>
                    <a:pt x="947" y="777"/>
                  </a:lnTo>
                  <a:lnTo>
                    <a:pt x="915" y="818"/>
                  </a:lnTo>
                  <a:lnTo>
                    <a:pt x="885" y="837"/>
                  </a:lnTo>
                  <a:lnTo>
                    <a:pt x="882" y="877"/>
                  </a:lnTo>
                  <a:lnTo>
                    <a:pt x="895" y="922"/>
                  </a:lnTo>
                  <a:lnTo>
                    <a:pt x="897" y="971"/>
                  </a:lnTo>
                  <a:lnTo>
                    <a:pt x="865" y="1002"/>
                  </a:lnTo>
                  <a:lnTo>
                    <a:pt x="676" y="1012"/>
                  </a:lnTo>
                  <a:lnTo>
                    <a:pt x="587" y="997"/>
                  </a:lnTo>
                  <a:lnTo>
                    <a:pt x="562" y="1071"/>
                  </a:lnTo>
                  <a:lnTo>
                    <a:pt x="559" y="1361"/>
                  </a:lnTo>
                  <a:lnTo>
                    <a:pt x="547" y="1368"/>
                  </a:lnTo>
                  <a:lnTo>
                    <a:pt x="533" y="1370"/>
                  </a:lnTo>
                  <a:lnTo>
                    <a:pt x="527" y="1360"/>
                  </a:lnTo>
                  <a:lnTo>
                    <a:pt x="517" y="1354"/>
                  </a:lnTo>
                  <a:lnTo>
                    <a:pt x="510" y="1356"/>
                  </a:lnTo>
                  <a:lnTo>
                    <a:pt x="502" y="1358"/>
                  </a:lnTo>
                  <a:lnTo>
                    <a:pt x="493" y="1353"/>
                  </a:lnTo>
                  <a:lnTo>
                    <a:pt x="479" y="1351"/>
                  </a:lnTo>
                  <a:lnTo>
                    <a:pt x="466" y="1354"/>
                  </a:lnTo>
                  <a:lnTo>
                    <a:pt x="349" y="1407"/>
                  </a:lnTo>
                  <a:lnTo>
                    <a:pt x="327" y="1433"/>
                  </a:lnTo>
                  <a:lnTo>
                    <a:pt x="301" y="1449"/>
                  </a:lnTo>
                  <a:lnTo>
                    <a:pt x="272" y="1439"/>
                  </a:lnTo>
                  <a:lnTo>
                    <a:pt x="252" y="1417"/>
                  </a:lnTo>
                  <a:lnTo>
                    <a:pt x="258" y="1358"/>
                  </a:lnTo>
                  <a:lnTo>
                    <a:pt x="285" y="1300"/>
                  </a:lnTo>
                  <a:lnTo>
                    <a:pt x="306" y="1203"/>
                  </a:lnTo>
                  <a:lnTo>
                    <a:pt x="302" y="967"/>
                  </a:lnTo>
                  <a:lnTo>
                    <a:pt x="324" y="928"/>
                  </a:lnTo>
                  <a:lnTo>
                    <a:pt x="368" y="916"/>
                  </a:lnTo>
                  <a:lnTo>
                    <a:pt x="411" y="930"/>
                  </a:lnTo>
                  <a:lnTo>
                    <a:pt x="438" y="916"/>
                  </a:lnTo>
                  <a:lnTo>
                    <a:pt x="440" y="869"/>
                  </a:lnTo>
                  <a:lnTo>
                    <a:pt x="422" y="770"/>
                  </a:lnTo>
                  <a:lnTo>
                    <a:pt x="424" y="747"/>
                  </a:lnTo>
                  <a:lnTo>
                    <a:pt x="432" y="723"/>
                  </a:lnTo>
                  <a:lnTo>
                    <a:pt x="436" y="678"/>
                  </a:lnTo>
                  <a:lnTo>
                    <a:pt x="422" y="641"/>
                  </a:lnTo>
                  <a:lnTo>
                    <a:pt x="401" y="606"/>
                  </a:lnTo>
                  <a:lnTo>
                    <a:pt x="405" y="580"/>
                  </a:lnTo>
                  <a:lnTo>
                    <a:pt x="412" y="557"/>
                  </a:lnTo>
                  <a:lnTo>
                    <a:pt x="417" y="549"/>
                  </a:lnTo>
                  <a:lnTo>
                    <a:pt x="419" y="538"/>
                  </a:lnTo>
                  <a:lnTo>
                    <a:pt x="418" y="528"/>
                  </a:lnTo>
                  <a:lnTo>
                    <a:pt x="420" y="515"/>
                  </a:lnTo>
                  <a:lnTo>
                    <a:pt x="431" y="497"/>
                  </a:lnTo>
                  <a:lnTo>
                    <a:pt x="432" y="479"/>
                  </a:lnTo>
                  <a:lnTo>
                    <a:pt x="420" y="465"/>
                  </a:lnTo>
                  <a:lnTo>
                    <a:pt x="404" y="470"/>
                  </a:lnTo>
                  <a:lnTo>
                    <a:pt x="394" y="485"/>
                  </a:lnTo>
                  <a:lnTo>
                    <a:pt x="383" y="501"/>
                  </a:lnTo>
                  <a:lnTo>
                    <a:pt x="365" y="512"/>
                  </a:lnTo>
                  <a:lnTo>
                    <a:pt x="341" y="511"/>
                  </a:lnTo>
                  <a:lnTo>
                    <a:pt x="319" y="500"/>
                  </a:lnTo>
                  <a:lnTo>
                    <a:pt x="298" y="486"/>
                  </a:lnTo>
                  <a:lnTo>
                    <a:pt x="278" y="479"/>
                  </a:lnTo>
                  <a:lnTo>
                    <a:pt x="254" y="473"/>
                  </a:lnTo>
                  <a:lnTo>
                    <a:pt x="212" y="457"/>
                  </a:lnTo>
                  <a:lnTo>
                    <a:pt x="174" y="436"/>
                  </a:lnTo>
                  <a:lnTo>
                    <a:pt x="155" y="418"/>
                  </a:lnTo>
                  <a:lnTo>
                    <a:pt x="136" y="402"/>
                  </a:lnTo>
                  <a:lnTo>
                    <a:pt x="113" y="408"/>
                  </a:lnTo>
                  <a:lnTo>
                    <a:pt x="92" y="418"/>
                  </a:lnTo>
                  <a:lnTo>
                    <a:pt x="53" y="412"/>
                  </a:lnTo>
                  <a:close/>
                </a:path>
              </a:pathLst>
            </a:custGeom>
            <a:noFill/>
            <a:ln w="6">
              <a:solidFill>
                <a:srgbClr val="6C6D7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Freeform 91"/>
            <p:cNvSpPr>
              <a:spLocks/>
            </p:cNvSpPr>
            <p:nvPr/>
          </p:nvSpPr>
          <p:spPr bwMode="auto">
            <a:xfrm>
              <a:off x="5530850" y="2401888"/>
              <a:ext cx="723900" cy="757238"/>
            </a:xfrm>
            <a:custGeom>
              <a:avLst/>
              <a:gdLst>
                <a:gd name="T0" fmla="*/ 1069 w 1366"/>
                <a:gd name="T1" fmla="*/ 0 h 1430"/>
                <a:gd name="T2" fmla="*/ 1144 w 1366"/>
                <a:gd name="T3" fmla="*/ 89 h 1430"/>
                <a:gd name="T4" fmla="*/ 1203 w 1366"/>
                <a:gd name="T5" fmla="*/ 113 h 1430"/>
                <a:gd name="T6" fmla="*/ 1251 w 1366"/>
                <a:gd name="T7" fmla="*/ 175 h 1430"/>
                <a:gd name="T8" fmla="*/ 1280 w 1366"/>
                <a:gd name="T9" fmla="*/ 498 h 1430"/>
                <a:gd name="T10" fmla="*/ 1311 w 1366"/>
                <a:gd name="T11" fmla="*/ 594 h 1430"/>
                <a:gd name="T12" fmla="*/ 1315 w 1366"/>
                <a:gd name="T13" fmla="*/ 647 h 1430"/>
                <a:gd name="T14" fmla="*/ 1303 w 1366"/>
                <a:gd name="T15" fmla="*/ 717 h 1430"/>
                <a:gd name="T16" fmla="*/ 1366 w 1366"/>
                <a:gd name="T17" fmla="*/ 791 h 1430"/>
                <a:gd name="T18" fmla="*/ 1317 w 1366"/>
                <a:gd name="T19" fmla="*/ 803 h 1430"/>
                <a:gd name="T20" fmla="*/ 1273 w 1366"/>
                <a:gd name="T21" fmla="*/ 858 h 1430"/>
                <a:gd name="T22" fmla="*/ 1254 w 1366"/>
                <a:gd name="T23" fmla="*/ 856 h 1430"/>
                <a:gd name="T24" fmla="*/ 1168 w 1366"/>
                <a:gd name="T25" fmla="*/ 870 h 1430"/>
                <a:gd name="T26" fmla="*/ 1162 w 1366"/>
                <a:gd name="T27" fmla="*/ 1040 h 1430"/>
                <a:gd name="T28" fmla="*/ 1148 w 1366"/>
                <a:gd name="T29" fmla="*/ 1117 h 1430"/>
                <a:gd name="T30" fmla="*/ 1083 w 1366"/>
                <a:gd name="T31" fmla="*/ 1176 h 1430"/>
                <a:gd name="T32" fmla="*/ 1052 w 1366"/>
                <a:gd name="T33" fmla="*/ 1266 h 1430"/>
                <a:gd name="T34" fmla="*/ 1028 w 1366"/>
                <a:gd name="T35" fmla="*/ 1298 h 1430"/>
                <a:gd name="T36" fmla="*/ 959 w 1366"/>
                <a:gd name="T37" fmla="*/ 1326 h 1430"/>
                <a:gd name="T38" fmla="*/ 937 w 1366"/>
                <a:gd name="T39" fmla="*/ 1327 h 1430"/>
                <a:gd name="T40" fmla="*/ 868 w 1366"/>
                <a:gd name="T41" fmla="*/ 1336 h 1430"/>
                <a:gd name="T42" fmla="*/ 803 w 1366"/>
                <a:gd name="T43" fmla="*/ 1324 h 1430"/>
                <a:gd name="T44" fmla="*/ 777 w 1366"/>
                <a:gd name="T45" fmla="*/ 1366 h 1430"/>
                <a:gd name="T46" fmla="*/ 749 w 1366"/>
                <a:gd name="T47" fmla="*/ 1380 h 1430"/>
                <a:gd name="T48" fmla="*/ 744 w 1366"/>
                <a:gd name="T49" fmla="*/ 1404 h 1430"/>
                <a:gd name="T50" fmla="*/ 704 w 1366"/>
                <a:gd name="T51" fmla="*/ 1430 h 1430"/>
                <a:gd name="T52" fmla="*/ 620 w 1366"/>
                <a:gd name="T53" fmla="*/ 1277 h 1430"/>
                <a:gd name="T54" fmla="*/ 543 w 1366"/>
                <a:gd name="T55" fmla="*/ 1097 h 1430"/>
                <a:gd name="T56" fmla="*/ 550 w 1366"/>
                <a:gd name="T57" fmla="*/ 990 h 1430"/>
                <a:gd name="T58" fmla="*/ 452 w 1366"/>
                <a:gd name="T59" fmla="*/ 946 h 1430"/>
                <a:gd name="T60" fmla="*/ 338 w 1366"/>
                <a:gd name="T61" fmla="*/ 960 h 1430"/>
                <a:gd name="T62" fmla="*/ 239 w 1366"/>
                <a:gd name="T63" fmla="*/ 913 h 1430"/>
                <a:gd name="T64" fmla="*/ 173 w 1366"/>
                <a:gd name="T65" fmla="*/ 904 h 1430"/>
                <a:gd name="T66" fmla="*/ 135 w 1366"/>
                <a:gd name="T67" fmla="*/ 910 h 1430"/>
                <a:gd name="T68" fmla="*/ 106 w 1366"/>
                <a:gd name="T69" fmla="*/ 932 h 1430"/>
                <a:gd name="T70" fmla="*/ 50 w 1366"/>
                <a:gd name="T71" fmla="*/ 928 h 1430"/>
                <a:gd name="T72" fmla="*/ 3 w 1366"/>
                <a:gd name="T73" fmla="*/ 634 h 1430"/>
                <a:gd name="T74" fmla="*/ 306 w 1366"/>
                <a:gd name="T75" fmla="*/ 565 h 1430"/>
                <a:gd name="T76" fmla="*/ 323 w 1366"/>
                <a:gd name="T77" fmla="*/ 440 h 1430"/>
                <a:gd name="T78" fmla="*/ 388 w 1366"/>
                <a:gd name="T79" fmla="*/ 340 h 1430"/>
                <a:gd name="T80" fmla="*/ 582 w 1366"/>
                <a:gd name="T81" fmla="*/ 266 h 1430"/>
                <a:gd name="T82" fmla="*/ 646 w 1366"/>
                <a:gd name="T83" fmla="*/ 217 h 1430"/>
                <a:gd name="T84" fmla="*/ 681 w 1366"/>
                <a:gd name="T85" fmla="*/ 72 h 1430"/>
                <a:gd name="T86" fmla="*/ 765 w 1366"/>
                <a:gd name="T87" fmla="*/ 72 h 1430"/>
                <a:gd name="T88" fmla="*/ 776 w 1366"/>
                <a:gd name="T89" fmla="*/ 14 h 1430"/>
                <a:gd name="T90" fmla="*/ 828 w 1366"/>
                <a:gd name="T91" fmla="*/ 7 h 1430"/>
                <a:gd name="T92" fmla="*/ 859 w 1366"/>
                <a:gd name="T93" fmla="*/ 27 h 1430"/>
                <a:gd name="T94" fmla="*/ 991 w 1366"/>
                <a:gd name="T95" fmla="*/ 49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6" h="1430">
                  <a:moveTo>
                    <a:pt x="991" y="49"/>
                  </a:moveTo>
                  <a:lnTo>
                    <a:pt x="1040" y="23"/>
                  </a:lnTo>
                  <a:lnTo>
                    <a:pt x="1069" y="0"/>
                  </a:lnTo>
                  <a:lnTo>
                    <a:pt x="1085" y="27"/>
                  </a:lnTo>
                  <a:lnTo>
                    <a:pt x="1121" y="68"/>
                  </a:lnTo>
                  <a:lnTo>
                    <a:pt x="1144" y="89"/>
                  </a:lnTo>
                  <a:lnTo>
                    <a:pt x="1163" y="103"/>
                  </a:lnTo>
                  <a:lnTo>
                    <a:pt x="1183" y="111"/>
                  </a:lnTo>
                  <a:lnTo>
                    <a:pt x="1203" y="113"/>
                  </a:lnTo>
                  <a:lnTo>
                    <a:pt x="1250" y="112"/>
                  </a:lnTo>
                  <a:lnTo>
                    <a:pt x="1260" y="111"/>
                  </a:lnTo>
                  <a:lnTo>
                    <a:pt x="1251" y="175"/>
                  </a:lnTo>
                  <a:lnTo>
                    <a:pt x="1270" y="431"/>
                  </a:lnTo>
                  <a:lnTo>
                    <a:pt x="1283" y="462"/>
                  </a:lnTo>
                  <a:lnTo>
                    <a:pt x="1280" y="498"/>
                  </a:lnTo>
                  <a:lnTo>
                    <a:pt x="1298" y="532"/>
                  </a:lnTo>
                  <a:lnTo>
                    <a:pt x="1307" y="562"/>
                  </a:lnTo>
                  <a:lnTo>
                    <a:pt x="1311" y="594"/>
                  </a:lnTo>
                  <a:lnTo>
                    <a:pt x="1316" y="611"/>
                  </a:lnTo>
                  <a:lnTo>
                    <a:pt x="1320" y="631"/>
                  </a:lnTo>
                  <a:lnTo>
                    <a:pt x="1315" y="647"/>
                  </a:lnTo>
                  <a:lnTo>
                    <a:pt x="1301" y="682"/>
                  </a:lnTo>
                  <a:lnTo>
                    <a:pt x="1292" y="702"/>
                  </a:lnTo>
                  <a:lnTo>
                    <a:pt x="1303" y="717"/>
                  </a:lnTo>
                  <a:lnTo>
                    <a:pt x="1326" y="728"/>
                  </a:lnTo>
                  <a:lnTo>
                    <a:pt x="1358" y="754"/>
                  </a:lnTo>
                  <a:lnTo>
                    <a:pt x="1366" y="791"/>
                  </a:lnTo>
                  <a:lnTo>
                    <a:pt x="1349" y="799"/>
                  </a:lnTo>
                  <a:lnTo>
                    <a:pt x="1328" y="792"/>
                  </a:lnTo>
                  <a:lnTo>
                    <a:pt x="1317" y="803"/>
                  </a:lnTo>
                  <a:lnTo>
                    <a:pt x="1314" y="824"/>
                  </a:lnTo>
                  <a:lnTo>
                    <a:pt x="1299" y="838"/>
                  </a:lnTo>
                  <a:lnTo>
                    <a:pt x="1273" y="858"/>
                  </a:lnTo>
                  <a:lnTo>
                    <a:pt x="1263" y="863"/>
                  </a:lnTo>
                  <a:lnTo>
                    <a:pt x="1259" y="861"/>
                  </a:lnTo>
                  <a:lnTo>
                    <a:pt x="1254" y="856"/>
                  </a:lnTo>
                  <a:lnTo>
                    <a:pt x="1251" y="855"/>
                  </a:lnTo>
                  <a:lnTo>
                    <a:pt x="1204" y="855"/>
                  </a:lnTo>
                  <a:lnTo>
                    <a:pt x="1168" y="870"/>
                  </a:lnTo>
                  <a:lnTo>
                    <a:pt x="1145" y="982"/>
                  </a:lnTo>
                  <a:lnTo>
                    <a:pt x="1166" y="1019"/>
                  </a:lnTo>
                  <a:lnTo>
                    <a:pt x="1162" y="1040"/>
                  </a:lnTo>
                  <a:lnTo>
                    <a:pt x="1165" y="1061"/>
                  </a:lnTo>
                  <a:lnTo>
                    <a:pt x="1159" y="1091"/>
                  </a:lnTo>
                  <a:lnTo>
                    <a:pt x="1148" y="1117"/>
                  </a:lnTo>
                  <a:lnTo>
                    <a:pt x="1140" y="1137"/>
                  </a:lnTo>
                  <a:lnTo>
                    <a:pt x="1127" y="1149"/>
                  </a:lnTo>
                  <a:lnTo>
                    <a:pt x="1083" y="1176"/>
                  </a:lnTo>
                  <a:lnTo>
                    <a:pt x="1070" y="1192"/>
                  </a:lnTo>
                  <a:lnTo>
                    <a:pt x="1063" y="1209"/>
                  </a:lnTo>
                  <a:lnTo>
                    <a:pt x="1052" y="1266"/>
                  </a:lnTo>
                  <a:lnTo>
                    <a:pt x="1046" y="1279"/>
                  </a:lnTo>
                  <a:lnTo>
                    <a:pt x="1036" y="1289"/>
                  </a:lnTo>
                  <a:lnTo>
                    <a:pt x="1028" y="1298"/>
                  </a:lnTo>
                  <a:lnTo>
                    <a:pt x="1016" y="1304"/>
                  </a:lnTo>
                  <a:lnTo>
                    <a:pt x="965" y="1324"/>
                  </a:lnTo>
                  <a:lnTo>
                    <a:pt x="959" y="1326"/>
                  </a:lnTo>
                  <a:lnTo>
                    <a:pt x="955" y="1327"/>
                  </a:lnTo>
                  <a:lnTo>
                    <a:pt x="944" y="1326"/>
                  </a:lnTo>
                  <a:lnTo>
                    <a:pt x="937" y="1327"/>
                  </a:lnTo>
                  <a:lnTo>
                    <a:pt x="896" y="1339"/>
                  </a:lnTo>
                  <a:lnTo>
                    <a:pt x="882" y="1339"/>
                  </a:lnTo>
                  <a:lnTo>
                    <a:pt x="868" y="1336"/>
                  </a:lnTo>
                  <a:lnTo>
                    <a:pt x="829" y="1322"/>
                  </a:lnTo>
                  <a:lnTo>
                    <a:pt x="816" y="1320"/>
                  </a:lnTo>
                  <a:lnTo>
                    <a:pt x="803" y="1324"/>
                  </a:lnTo>
                  <a:lnTo>
                    <a:pt x="795" y="1334"/>
                  </a:lnTo>
                  <a:lnTo>
                    <a:pt x="785" y="1358"/>
                  </a:lnTo>
                  <a:lnTo>
                    <a:pt x="777" y="1366"/>
                  </a:lnTo>
                  <a:lnTo>
                    <a:pt x="772" y="1370"/>
                  </a:lnTo>
                  <a:lnTo>
                    <a:pt x="755" y="1376"/>
                  </a:lnTo>
                  <a:lnTo>
                    <a:pt x="749" y="1380"/>
                  </a:lnTo>
                  <a:lnTo>
                    <a:pt x="745" y="1388"/>
                  </a:lnTo>
                  <a:lnTo>
                    <a:pt x="744" y="1396"/>
                  </a:lnTo>
                  <a:lnTo>
                    <a:pt x="744" y="1404"/>
                  </a:lnTo>
                  <a:lnTo>
                    <a:pt x="741" y="1412"/>
                  </a:lnTo>
                  <a:lnTo>
                    <a:pt x="733" y="1420"/>
                  </a:lnTo>
                  <a:lnTo>
                    <a:pt x="704" y="1430"/>
                  </a:lnTo>
                  <a:lnTo>
                    <a:pt x="694" y="1388"/>
                  </a:lnTo>
                  <a:lnTo>
                    <a:pt x="647" y="1309"/>
                  </a:lnTo>
                  <a:lnTo>
                    <a:pt x="620" y="1277"/>
                  </a:lnTo>
                  <a:lnTo>
                    <a:pt x="614" y="1182"/>
                  </a:lnTo>
                  <a:lnTo>
                    <a:pt x="568" y="1108"/>
                  </a:lnTo>
                  <a:lnTo>
                    <a:pt x="543" y="1097"/>
                  </a:lnTo>
                  <a:lnTo>
                    <a:pt x="532" y="1079"/>
                  </a:lnTo>
                  <a:lnTo>
                    <a:pt x="547" y="1032"/>
                  </a:lnTo>
                  <a:lnTo>
                    <a:pt x="550" y="990"/>
                  </a:lnTo>
                  <a:lnTo>
                    <a:pt x="520" y="962"/>
                  </a:lnTo>
                  <a:lnTo>
                    <a:pt x="497" y="954"/>
                  </a:lnTo>
                  <a:lnTo>
                    <a:pt x="452" y="946"/>
                  </a:lnTo>
                  <a:lnTo>
                    <a:pt x="441" y="948"/>
                  </a:lnTo>
                  <a:lnTo>
                    <a:pt x="431" y="955"/>
                  </a:lnTo>
                  <a:lnTo>
                    <a:pt x="338" y="960"/>
                  </a:lnTo>
                  <a:lnTo>
                    <a:pt x="300" y="954"/>
                  </a:lnTo>
                  <a:lnTo>
                    <a:pt x="247" y="931"/>
                  </a:lnTo>
                  <a:lnTo>
                    <a:pt x="239" y="913"/>
                  </a:lnTo>
                  <a:lnTo>
                    <a:pt x="223" y="900"/>
                  </a:lnTo>
                  <a:lnTo>
                    <a:pt x="188" y="905"/>
                  </a:lnTo>
                  <a:lnTo>
                    <a:pt x="173" y="904"/>
                  </a:lnTo>
                  <a:lnTo>
                    <a:pt x="161" y="899"/>
                  </a:lnTo>
                  <a:lnTo>
                    <a:pt x="146" y="899"/>
                  </a:lnTo>
                  <a:lnTo>
                    <a:pt x="135" y="910"/>
                  </a:lnTo>
                  <a:lnTo>
                    <a:pt x="131" y="925"/>
                  </a:lnTo>
                  <a:lnTo>
                    <a:pt x="120" y="931"/>
                  </a:lnTo>
                  <a:lnTo>
                    <a:pt x="106" y="932"/>
                  </a:lnTo>
                  <a:lnTo>
                    <a:pt x="73" y="940"/>
                  </a:lnTo>
                  <a:lnTo>
                    <a:pt x="60" y="938"/>
                  </a:lnTo>
                  <a:lnTo>
                    <a:pt x="50" y="928"/>
                  </a:lnTo>
                  <a:lnTo>
                    <a:pt x="25" y="919"/>
                  </a:lnTo>
                  <a:lnTo>
                    <a:pt x="0" y="924"/>
                  </a:lnTo>
                  <a:lnTo>
                    <a:pt x="3" y="634"/>
                  </a:lnTo>
                  <a:lnTo>
                    <a:pt x="28" y="560"/>
                  </a:lnTo>
                  <a:lnTo>
                    <a:pt x="117" y="575"/>
                  </a:lnTo>
                  <a:lnTo>
                    <a:pt x="306" y="565"/>
                  </a:lnTo>
                  <a:lnTo>
                    <a:pt x="338" y="534"/>
                  </a:lnTo>
                  <a:lnTo>
                    <a:pt x="336" y="485"/>
                  </a:lnTo>
                  <a:lnTo>
                    <a:pt x="323" y="440"/>
                  </a:lnTo>
                  <a:lnTo>
                    <a:pt x="326" y="400"/>
                  </a:lnTo>
                  <a:lnTo>
                    <a:pt x="356" y="381"/>
                  </a:lnTo>
                  <a:lnTo>
                    <a:pt x="388" y="340"/>
                  </a:lnTo>
                  <a:lnTo>
                    <a:pt x="412" y="305"/>
                  </a:lnTo>
                  <a:lnTo>
                    <a:pt x="442" y="279"/>
                  </a:lnTo>
                  <a:lnTo>
                    <a:pt x="582" y="266"/>
                  </a:lnTo>
                  <a:lnTo>
                    <a:pt x="605" y="259"/>
                  </a:lnTo>
                  <a:lnTo>
                    <a:pt x="627" y="250"/>
                  </a:lnTo>
                  <a:lnTo>
                    <a:pt x="646" y="217"/>
                  </a:lnTo>
                  <a:lnTo>
                    <a:pt x="636" y="111"/>
                  </a:lnTo>
                  <a:lnTo>
                    <a:pt x="642" y="93"/>
                  </a:lnTo>
                  <a:lnTo>
                    <a:pt x="681" y="72"/>
                  </a:lnTo>
                  <a:lnTo>
                    <a:pt x="726" y="65"/>
                  </a:lnTo>
                  <a:lnTo>
                    <a:pt x="749" y="75"/>
                  </a:lnTo>
                  <a:lnTo>
                    <a:pt x="765" y="72"/>
                  </a:lnTo>
                  <a:lnTo>
                    <a:pt x="773" y="46"/>
                  </a:lnTo>
                  <a:lnTo>
                    <a:pt x="774" y="30"/>
                  </a:lnTo>
                  <a:lnTo>
                    <a:pt x="776" y="14"/>
                  </a:lnTo>
                  <a:lnTo>
                    <a:pt x="785" y="6"/>
                  </a:lnTo>
                  <a:lnTo>
                    <a:pt x="814" y="6"/>
                  </a:lnTo>
                  <a:lnTo>
                    <a:pt x="828" y="7"/>
                  </a:lnTo>
                  <a:lnTo>
                    <a:pt x="839" y="11"/>
                  </a:lnTo>
                  <a:lnTo>
                    <a:pt x="850" y="15"/>
                  </a:lnTo>
                  <a:lnTo>
                    <a:pt x="859" y="27"/>
                  </a:lnTo>
                  <a:lnTo>
                    <a:pt x="871" y="36"/>
                  </a:lnTo>
                  <a:lnTo>
                    <a:pt x="930" y="49"/>
                  </a:lnTo>
                  <a:lnTo>
                    <a:pt x="991" y="49"/>
                  </a:lnTo>
                  <a:close/>
                </a:path>
              </a:pathLst>
            </a:custGeom>
            <a:solidFill>
              <a:srgbClr val="E6E6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92"/>
            <p:cNvSpPr>
              <a:spLocks/>
            </p:cNvSpPr>
            <p:nvPr/>
          </p:nvSpPr>
          <p:spPr bwMode="auto">
            <a:xfrm>
              <a:off x="5530850" y="2401888"/>
              <a:ext cx="723900" cy="757238"/>
            </a:xfrm>
            <a:custGeom>
              <a:avLst/>
              <a:gdLst>
                <a:gd name="T0" fmla="*/ 1069 w 1366"/>
                <a:gd name="T1" fmla="*/ 0 h 1430"/>
                <a:gd name="T2" fmla="*/ 1144 w 1366"/>
                <a:gd name="T3" fmla="*/ 89 h 1430"/>
                <a:gd name="T4" fmla="*/ 1203 w 1366"/>
                <a:gd name="T5" fmla="*/ 113 h 1430"/>
                <a:gd name="T6" fmla="*/ 1251 w 1366"/>
                <a:gd name="T7" fmla="*/ 175 h 1430"/>
                <a:gd name="T8" fmla="*/ 1280 w 1366"/>
                <a:gd name="T9" fmla="*/ 498 h 1430"/>
                <a:gd name="T10" fmla="*/ 1311 w 1366"/>
                <a:gd name="T11" fmla="*/ 594 h 1430"/>
                <a:gd name="T12" fmla="*/ 1315 w 1366"/>
                <a:gd name="T13" fmla="*/ 647 h 1430"/>
                <a:gd name="T14" fmla="*/ 1303 w 1366"/>
                <a:gd name="T15" fmla="*/ 717 h 1430"/>
                <a:gd name="T16" fmla="*/ 1366 w 1366"/>
                <a:gd name="T17" fmla="*/ 791 h 1430"/>
                <a:gd name="T18" fmla="*/ 1317 w 1366"/>
                <a:gd name="T19" fmla="*/ 803 h 1430"/>
                <a:gd name="T20" fmla="*/ 1273 w 1366"/>
                <a:gd name="T21" fmla="*/ 858 h 1430"/>
                <a:gd name="T22" fmla="*/ 1254 w 1366"/>
                <a:gd name="T23" fmla="*/ 856 h 1430"/>
                <a:gd name="T24" fmla="*/ 1168 w 1366"/>
                <a:gd name="T25" fmla="*/ 870 h 1430"/>
                <a:gd name="T26" fmla="*/ 1162 w 1366"/>
                <a:gd name="T27" fmla="*/ 1040 h 1430"/>
                <a:gd name="T28" fmla="*/ 1148 w 1366"/>
                <a:gd name="T29" fmla="*/ 1117 h 1430"/>
                <a:gd name="T30" fmla="*/ 1083 w 1366"/>
                <a:gd name="T31" fmla="*/ 1176 h 1430"/>
                <a:gd name="T32" fmla="*/ 1052 w 1366"/>
                <a:gd name="T33" fmla="*/ 1266 h 1430"/>
                <a:gd name="T34" fmla="*/ 1028 w 1366"/>
                <a:gd name="T35" fmla="*/ 1298 h 1430"/>
                <a:gd name="T36" fmla="*/ 959 w 1366"/>
                <a:gd name="T37" fmla="*/ 1326 h 1430"/>
                <a:gd name="T38" fmla="*/ 937 w 1366"/>
                <a:gd name="T39" fmla="*/ 1327 h 1430"/>
                <a:gd name="T40" fmla="*/ 868 w 1366"/>
                <a:gd name="T41" fmla="*/ 1336 h 1430"/>
                <a:gd name="T42" fmla="*/ 803 w 1366"/>
                <a:gd name="T43" fmla="*/ 1324 h 1430"/>
                <a:gd name="T44" fmla="*/ 777 w 1366"/>
                <a:gd name="T45" fmla="*/ 1366 h 1430"/>
                <a:gd name="T46" fmla="*/ 749 w 1366"/>
                <a:gd name="T47" fmla="*/ 1380 h 1430"/>
                <a:gd name="T48" fmla="*/ 744 w 1366"/>
                <a:gd name="T49" fmla="*/ 1404 h 1430"/>
                <a:gd name="T50" fmla="*/ 704 w 1366"/>
                <a:gd name="T51" fmla="*/ 1430 h 1430"/>
                <a:gd name="T52" fmla="*/ 620 w 1366"/>
                <a:gd name="T53" fmla="*/ 1277 h 1430"/>
                <a:gd name="T54" fmla="*/ 543 w 1366"/>
                <a:gd name="T55" fmla="*/ 1097 h 1430"/>
                <a:gd name="T56" fmla="*/ 550 w 1366"/>
                <a:gd name="T57" fmla="*/ 990 h 1430"/>
                <a:gd name="T58" fmla="*/ 452 w 1366"/>
                <a:gd name="T59" fmla="*/ 946 h 1430"/>
                <a:gd name="T60" fmla="*/ 338 w 1366"/>
                <a:gd name="T61" fmla="*/ 960 h 1430"/>
                <a:gd name="T62" fmla="*/ 239 w 1366"/>
                <a:gd name="T63" fmla="*/ 913 h 1430"/>
                <a:gd name="T64" fmla="*/ 173 w 1366"/>
                <a:gd name="T65" fmla="*/ 904 h 1430"/>
                <a:gd name="T66" fmla="*/ 135 w 1366"/>
                <a:gd name="T67" fmla="*/ 910 h 1430"/>
                <a:gd name="T68" fmla="*/ 106 w 1366"/>
                <a:gd name="T69" fmla="*/ 932 h 1430"/>
                <a:gd name="T70" fmla="*/ 50 w 1366"/>
                <a:gd name="T71" fmla="*/ 928 h 1430"/>
                <a:gd name="T72" fmla="*/ 3 w 1366"/>
                <a:gd name="T73" fmla="*/ 634 h 1430"/>
                <a:gd name="T74" fmla="*/ 306 w 1366"/>
                <a:gd name="T75" fmla="*/ 565 h 1430"/>
                <a:gd name="T76" fmla="*/ 323 w 1366"/>
                <a:gd name="T77" fmla="*/ 440 h 1430"/>
                <a:gd name="T78" fmla="*/ 388 w 1366"/>
                <a:gd name="T79" fmla="*/ 340 h 1430"/>
                <a:gd name="T80" fmla="*/ 582 w 1366"/>
                <a:gd name="T81" fmla="*/ 266 h 1430"/>
                <a:gd name="T82" fmla="*/ 646 w 1366"/>
                <a:gd name="T83" fmla="*/ 217 h 1430"/>
                <a:gd name="T84" fmla="*/ 681 w 1366"/>
                <a:gd name="T85" fmla="*/ 72 h 1430"/>
                <a:gd name="T86" fmla="*/ 765 w 1366"/>
                <a:gd name="T87" fmla="*/ 72 h 1430"/>
                <a:gd name="T88" fmla="*/ 776 w 1366"/>
                <a:gd name="T89" fmla="*/ 14 h 1430"/>
                <a:gd name="T90" fmla="*/ 828 w 1366"/>
                <a:gd name="T91" fmla="*/ 7 h 1430"/>
                <a:gd name="T92" fmla="*/ 859 w 1366"/>
                <a:gd name="T93" fmla="*/ 27 h 1430"/>
                <a:gd name="T94" fmla="*/ 991 w 1366"/>
                <a:gd name="T95" fmla="*/ 49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6" h="1430">
                  <a:moveTo>
                    <a:pt x="991" y="49"/>
                  </a:moveTo>
                  <a:lnTo>
                    <a:pt x="1040" y="23"/>
                  </a:lnTo>
                  <a:lnTo>
                    <a:pt x="1069" y="0"/>
                  </a:lnTo>
                  <a:lnTo>
                    <a:pt x="1085" y="27"/>
                  </a:lnTo>
                  <a:lnTo>
                    <a:pt x="1121" y="68"/>
                  </a:lnTo>
                  <a:lnTo>
                    <a:pt x="1144" y="89"/>
                  </a:lnTo>
                  <a:lnTo>
                    <a:pt x="1163" y="103"/>
                  </a:lnTo>
                  <a:lnTo>
                    <a:pt x="1183" y="111"/>
                  </a:lnTo>
                  <a:lnTo>
                    <a:pt x="1203" y="113"/>
                  </a:lnTo>
                  <a:lnTo>
                    <a:pt x="1250" y="112"/>
                  </a:lnTo>
                  <a:lnTo>
                    <a:pt x="1260" y="111"/>
                  </a:lnTo>
                  <a:lnTo>
                    <a:pt x="1251" y="175"/>
                  </a:lnTo>
                  <a:lnTo>
                    <a:pt x="1270" y="431"/>
                  </a:lnTo>
                  <a:lnTo>
                    <a:pt x="1283" y="462"/>
                  </a:lnTo>
                  <a:lnTo>
                    <a:pt x="1280" y="498"/>
                  </a:lnTo>
                  <a:lnTo>
                    <a:pt x="1298" y="532"/>
                  </a:lnTo>
                  <a:lnTo>
                    <a:pt x="1307" y="562"/>
                  </a:lnTo>
                  <a:lnTo>
                    <a:pt x="1311" y="594"/>
                  </a:lnTo>
                  <a:lnTo>
                    <a:pt x="1316" y="611"/>
                  </a:lnTo>
                  <a:lnTo>
                    <a:pt x="1320" y="631"/>
                  </a:lnTo>
                  <a:lnTo>
                    <a:pt x="1315" y="647"/>
                  </a:lnTo>
                  <a:lnTo>
                    <a:pt x="1301" y="682"/>
                  </a:lnTo>
                  <a:lnTo>
                    <a:pt x="1292" y="702"/>
                  </a:lnTo>
                  <a:lnTo>
                    <a:pt x="1303" y="717"/>
                  </a:lnTo>
                  <a:lnTo>
                    <a:pt x="1326" y="728"/>
                  </a:lnTo>
                  <a:lnTo>
                    <a:pt x="1358" y="754"/>
                  </a:lnTo>
                  <a:lnTo>
                    <a:pt x="1366" y="791"/>
                  </a:lnTo>
                  <a:lnTo>
                    <a:pt x="1349" y="799"/>
                  </a:lnTo>
                  <a:lnTo>
                    <a:pt x="1328" y="792"/>
                  </a:lnTo>
                  <a:lnTo>
                    <a:pt x="1317" y="803"/>
                  </a:lnTo>
                  <a:lnTo>
                    <a:pt x="1314" y="824"/>
                  </a:lnTo>
                  <a:lnTo>
                    <a:pt x="1299" y="838"/>
                  </a:lnTo>
                  <a:lnTo>
                    <a:pt x="1273" y="858"/>
                  </a:lnTo>
                  <a:lnTo>
                    <a:pt x="1263" y="863"/>
                  </a:lnTo>
                  <a:lnTo>
                    <a:pt x="1259" y="861"/>
                  </a:lnTo>
                  <a:lnTo>
                    <a:pt x="1254" y="856"/>
                  </a:lnTo>
                  <a:lnTo>
                    <a:pt x="1251" y="855"/>
                  </a:lnTo>
                  <a:lnTo>
                    <a:pt x="1204" y="855"/>
                  </a:lnTo>
                  <a:lnTo>
                    <a:pt x="1168" y="870"/>
                  </a:lnTo>
                  <a:lnTo>
                    <a:pt x="1145" y="982"/>
                  </a:lnTo>
                  <a:lnTo>
                    <a:pt x="1166" y="1019"/>
                  </a:lnTo>
                  <a:lnTo>
                    <a:pt x="1162" y="1040"/>
                  </a:lnTo>
                  <a:lnTo>
                    <a:pt x="1165" y="1061"/>
                  </a:lnTo>
                  <a:lnTo>
                    <a:pt x="1159" y="1091"/>
                  </a:lnTo>
                  <a:lnTo>
                    <a:pt x="1148" y="1117"/>
                  </a:lnTo>
                  <a:lnTo>
                    <a:pt x="1140" y="1137"/>
                  </a:lnTo>
                  <a:lnTo>
                    <a:pt x="1127" y="1149"/>
                  </a:lnTo>
                  <a:lnTo>
                    <a:pt x="1083" y="1176"/>
                  </a:lnTo>
                  <a:lnTo>
                    <a:pt x="1070" y="1192"/>
                  </a:lnTo>
                  <a:lnTo>
                    <a:pt x="1063" y="1209"/>
                  </a:lnTo>
                  <a:lnTo>
                    <a:pt x="1052" y="1266"/>
                  </a:lnTo>
                  <a:lnTo>
                    <a:pt x="1046" y="1279"/>
                  </a:lnTo>
                  <a:lnTo>
                    <a:pt x="1036" y="1289"/>
                  </a:lnTo>
                  <a:lnTo>
                    <a:pt x="1028" y="1298"/>
                  </a:lnTo>
                  <a:lnTo>
                    <a:pt x="1016" y="1304"/>
                  </a:lnTo>
                  <a:lnTo>
                    <a:pt x="965" y="1324"/>
                  </a:lnTo>
                  <a:lnTo>
                    <a:pt x="959" y="1326"/>
                  </a:lnTo>
                  <a:lnTo>
                    <a:pt x="955" y="1327"/>
                  </a:lnTo>
                  <a:lnTo>
                    <a:pt x="944" y="1326"/>
                  </a:lnTo>
                  <a:lnTo>
                    <a:pt x="937" y="1327"/>
                  </a:lnTo>
                  <a:lnTo>
                    <a:pt x="896" y="1339"/>
                  </a:lnTo>
                  <a:lnTo>
                    <a:pt x="882" y="1339"/>
                  </a:lnTo>
                  <a:lnTo>
                    <a:pt x="868" y="1336"/>
                  </a:lnTo>
                  <a:lnTo>
                    <a:pt x="829" y="1322"/>
                  </a:lnTo>
                  <a:lnTo>
                    <a:pt x="816" y="1320"/>
                  </a:lnTo>
                  <a:lnTo>
                    <a:pt x="803" y="1324"/>
                  </a:lnTo>
                  <a:lnTo>
                    <a:pt x="795" y="1334"/>
                  </a:lnTo>
                  <a:lnTo>
                    <a:pt x="785" y="1358"/>
                  </a:lnTo>
                  <a:lnTo>
                    <a:pt x="777" y="1366"/>
                  </a:lnTo>
                  <a:lnTo>
                    <a:pt x="772" y="1370"/>
                  </a:lnTo>
                  <a:lnTo>
                    <a:pt x="755" y="1376"/>
                  </a:lnTo>
                  <a:lnTo>
                    <a:pt x="749" y="1380"/>
                  </a:lnTo>
                  <a:lnTo>
                    <a:pt x="745" y="1388"/>
                  </a:lnTo>
                  <a:lnTo>
                    <a:pt x="744" y="1396"/>
                  </a:lnTo>
                  <a:lnTo>
                    <a:pt x="744" y="1404"/>
                  </a:lnTo>
                  <a:lnTo>
                    <a:pt x="741" y="1412"/>
                  </a:lnTo>
                  <a:lnTo>
                    <a:pt x="733" y="1420"/>
                  </a:lnTo>
                  <a:lnTo>
                    <a:pt x="704" y="1430"/>
                  </a:lnTo>
                  <a:lnTo>
                    <a:pt x="694" y="1388"/>
                  </a:lnTo>
                  <a:lnTo>
                    <a:pt x="647" y="1309"/>
                  </a:lnTo>
                  <a:lnTo>
                    <a:pt x="620" y="1277"/>
                  </a:lnTo>
                  <a:lnTo>
                    <a:pt x="614" y="1182"/>
                  </a:lnTo>
                  <a:lnTo>
                    <a:pt x="568" y="1108"/>
                  </a:lnTo>
                  <a:lnTo>
                    <a:pt x="543" y="1097"/>
                  </a:lnTo>
                  <a:lnTo>
                    <a:pt x="532" y="1079"/>
                  </a:lnTo>
                  <a:lnTo>
                    <a:pt x="547" y="1032"/>
                  </a:lnTo>
                  <a:lnTo>
                    <a:pt x="550" y="990"/>
                  </a:lnTo>
                  <a:lnTo>
                    <a:pt x="520" y="962"/>
                  </a:lnTo>
                  <a:lnTo>
                    <a:pt x="497" y="954"/>
                  </a:lnTo>
                  <a:lnTo>
                    <a:pt x="452" y="946"/>
                  </a:lnTo>
                  <a:lnTo>
                    <a:pt x="441" y="948"/>
                  </a:lnTo>
                  <a:lnTo>
                    <a:pt x="431" y="955"/>
                  </a:lnTo>
                  <a:lnTo>
                    <a:pt x="338" y="960"/>
                  </a:lnTo>
                  <a:lnTo>
                    <a:pt x="300" y="954"/>
                  </a:lnTo>
                  <a:lnTo>
                    <a:pt x="247" y="931"/>
                  </a:lnTo>
                  <a:lnTo>
                    <a:pt x="239" y="913"/>
                  </a:lnTo>
                  <a:lnTo>
                    <a:pt x="223" y="900"/>
                  </a:lnTo>
                  <a:lnTo>
                    <a:pt x="188" y="905"/>
                  </a:lnTo>
                  <a:lnTo>
                    <a:pt x="173" y="904"/>
                  </a:lnTo>
                  <a:lnTo>
                    <a:pt x="161" y="899"/>
                  </a:lnTo>
                  <a:lnTo>
                    <a:pt x="146" y="899"/>
                  </a:lnTo>
                  <a:lnTo>
                    <a:pt x="135" y="910"/>
                  </a:lnTo>
                  <a:lnTo>
                    <a:pt x="131" y="925"/>
                  </a:lnTo>
                  <a:lnTo>
                    <a:pt x="120" y="931"/>
                  </a:lnTo>
                  <a:lnTo>
                    <a:pt x="106" y="932"/>
                  </a:lnTo>
                  <a:lnTo>
                    <a:pt x="73" y="940"/>
                  </a:lnTo>
                  <a:lnTo>
                    <a:pt x="60" y="938"/>
                  </a:lnTo>
                  <a:lnTo>
                    <a:pt x="50" y="928"/>
                  </a:lnTo>
                  <a:lnTo>
                    <a:pt x="25" y="919"/>
                  </a:lnTo>
                  <a:lnTo>
                    <a:pt x="0" y="924"/>
                  </a:lnTo>
                  <a:lnTo>
                    <a:pt x="3" y="634"/>
                  </a:lnTo>
                  <a:lnTo>
                    <a:pt x="28" y="560"/>
                  </a:lnTo>
                  <a:lnTo>
                    <a:pt x="117" y="575"/>
                  </a:lnTo>
                  <a:lnTo>
                    <a:pt x="306" y="565"/>
                  </a:lnTo>
                  <a:lnTo>
                    <a:pt x="338" y="534"/>
                  </a:lnTo>
                  <a:lnTo>
                    <a:pt x="336" y="485"/>
                  </a:lnTo>
                  <a:lnTo>
                    <a:pt x="323" y="440"/>
                  </a:lnTo>
                  <a:lnTo>
                    <a:pt x="326" y="400"/>
                  </a:lnTo>
                  <a:lnTo>
                    <a:pt x="356" y="381"/>
                  </a:lnTo>
                  <a:lnTo>
                    <a:pt x="388" y="340"/>
                  </a:lnTo>
                  <a:lnTo>
                    <a:pt x="412" y="305"/>
                  </a:lnTo>
                  <a:lnTo>
                    <a:pt x="442" y="279"/>
                  </a:lnTo>
                  <a:lnTo>
                    <a:pt x="582" y="266"/>
                  </a:lnTo>
                  <a:lnTo>
                    <a:pt x="605" y="259"/>
                  </a:lnTo>
                  <a:lnTo>
                    <a:pt x="627" y="250"/>
                  </a:lnTo>
                  <a:lnTo>
                    <a:pt x="646" y="217"/>
                  </a:lnTo>
                  <a:lnTo>
                    <a:pt x="636" y="111"/>
                  </a:lnTo>
                  <a:lnTo>
                    <a:pt x="642" y="93"/>
                  </a:lnTo>
                  <a:lnTo>
                    <a:pt x="681" y="72"/>
                  </a:lnTo>
                  <a:lnTo>
                    <a:pt x="726" y="65"/>
                  </a:lnTo>
                  <a:lnTo>
                    <a:pt x="749" y="75"/>
                  </a:lnTo>
                  <a:lnTo>
                    <a:pt x="765" y="72"/>
                  </a:lnTo>
                  <a:lnTo>
                    <a:pt x="773" y="46"/>
                  </a:lnTo>
                  <a:lnTo>
                    <a:pt x="774" y="30"/>
                  </a:lnTo>
                  <a:lnTo>
                    <a:pt x="776" y="14"/>
                  </a:lnTo>
                  <a:lnTo>
                    <a:pt x="785" y="6"/>
                  </a:lnTo>
                  <a:lnTo>
                    <a:pt x="814" y="6"/>
                  </a:lnTo>
                  <a:lnTo>
                    <a:pt x="828" y="7"/>
                  </a:lnTo>
                  <a:lnTo>
                    <a:pt x="839" y="11"/>
                  </a:lnTo>
                  <a:lnTo>
                    <a:pt x="850" y="15"/>
                  </a:lnTo>
                  <a:lnTo>
                    <a:pt x="859" y="27"/>
                  </a:lnTo>
                  <a:lnTo>
                    <a:pt x="871" y="36"/>
                  </a:lnTo>
                  <a:lnTo>
                    <a:pt x="930" y="49"/>
                  </a:lnTo>
                  <a:lnTo>
                    <a:pt x="991" y="49"/>
                  </a:lnTo>
                  <a:close/>
                </a:path>
              </a:pathLst>
            </a:custGeom>
            <a:noFill/>
            <a:ln w="6">
              <a:solidFill>
                <a:srgbClr val="6C6D7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Freeform 93"/>
            <p:cNvSpPr>
              <a:spLocks/>
            </p:cNvSpPr>
            <p:nvPr/>
          </p:nvSpPr>
          <p:spPr bwMode="auto">
            <a:xfrm>
              <a:off x="7045325" y="2333626"/>
              <a:ext cx="928688" cy="914400"/>
            </a:xfrm>
            <a:custGeom>
              <a:avLst/>
              <a:gdLst>
                <a:gd name="T0" fmla="*/ 0 w 1757"/>
                <a:gd name="T1" fmla="*/ 341 h 1727"/>
                <a:gd name="T2" fmla="*/ 138 w 1757"/>
                <a:gd name="T3" fmla="*/ 191 h 1727"/>
                <a:gd name="T4" fmla="*/ 155 w 1757"/>
                <a:gd name="T5" fmla="*/ 185 h 1727"/>
                <a:gd name="T6" fmla="*/ 163 w 1757"/>
                <a:gd name="T7" fmla="*/ 156 h 1727"/>
                <a:gd name="T8" fmla="*/ 317 w 1757"/>
                <a:gd name="T9" fmla="*/ 72 h 1727"/>
                <a:gd name="T10" fmla="*/ 808 w 1757"/>
                <a:gd name="T11" fmla="*/ 13 h 1727"/>
                <a:gd name="T12" fmla="*/ 1363 w 1757"/>
                <a:gd name="T13" fmla="*/ 86 h 1727"/>
                <a:gd name="T14" fmla="*/ 1490 w 1757"/>
                <a:gd name="T15" fmla="*/ 164 h 1727"/>
                <a:gd name="T16" fmla="*/ 1556 w 1757"/>
                <a:gd name="T17" fmla="*/ 170 h 1727"/>
                <a:gd name="T18" fmla="*/ 1611 w 1757"/>
                <a:gd name="T19" fmla="*/ 169 h 1727"/>
                <a:gd name="T20" fmla="*/ 1619 w 1757"/>
                <a:gd name="T21" fmla="*/ 182 h 1727"/>
                <a:gd name="T22" fmla="*/ 1628 w 1757"/>
                <a:gd name="T23" fmla="*/ 183 h 1727"/>
                <a:gd name="T24" fmla="*/ 1640 w 1757"/>
                <a:gd name="T25" fmla="*/ 175 h 1727"/>
                <a:gd name="T26" fmla="*/ 1656 w 1757"/>
                <a:gd name="T27" fmla="*/ 188 h 1727"/>
                <a:gd name="T28" fmla="*/ 1694 w 1757"/>
                <a:gd name="T29" fmla="*/ 188 h 1727"/>
                <a:gd name="T30" fmla="*/ 1691 w 1757"/>
                <a:gd name="T31" fmla="*/ 346 h 1727"/>
                <a:gd name="T32" fmla="*/ 1757 w 1757"/>
                <a:gd name="T33" fmla="*/ 439 h 1727"/>
                <a:gd name="T34" fmla="*/ 1646 w 1757"/>
                <a:gd name="T35" fmla="*/ 577 h 1727"/>
                <a:gd name="T36" fmla="*/ 1644 w 1757"/>
                <a:gd name="T37" fmla="*/ 940 h 1727"/>
                <a:gd name="T38" fmla="*/ 1600 w 1757"/>
                <a:gd name="T39" fmla="*/ 1063 h 1727"/>
                <a:gd name="T40" fmla="*/ 1664 w 1757"/>
                <a:gd name="T41" fmla="*/ 1073 h 1727"/>
                <a:gd name="T42" fmla="*/ 1695 w 1757"/>
                <a:gd name="T43" fmla="*/ 1139 h 1727"/>
                <a:gd name="T44" fmla="*/ 1590 w 1757"/>
                <a:gd name="T45" fmla="*/ 1278 h 1727"/>
                <a:gd name="T46" fmla="*/ 1576 w 1757"/>
                <a:gd name="T47" fmla="*/ 1402 h 1727"/>
                <a:gd name="T48" fmla="*/ 1373 w 1757"/>
                <a:gd name="T49" fmla="*/ 1524 h 1727"/>
                <a:gd name="T50" fmla="*/ 1333 w 1757"/>
                <a:gd name="T51" fmla="*/ 1663 h 1727"/>
                <a:gd name="T52" fmla="*/ 1294 w 1757"/>
                <a:gd name="T53" fmla="*/ 1718 h 1727"/>
                <a:gd name="T54" fmla="*/ 1204 w 1757"/>
                <a:gd name="T55" fmla="*/ 1722 h 1727"/>
                <a:gd name="T56" fmla="*/ 1201 w 1757"/>
                <a:gd name="T57" fmla="*/ 1519 h 1727"/>
                <a:gd name="T58" fmla="*/ 1120 w 1757"/>
                <a:gd name="T59" fmla="*/ 1416 h 1727"/>
                <a:gd name="T60" fmla="*/ 1017 w 1757"/>
                <a:gd name="T61" fmla="*/ 1310 h 1727"/>
                <a:gd name="T62" fmla="*/ 814 w 1757"/>
                <a:gd name="T63" fmla="*/ 1286 h 1727"/>
                <a:gd name="T64" fmla="*/ 816 w 1757"/>
                <a:gd name="T65" fmla="*/ 1118 h 1727"/>
                <a:gd name="T66" fmla="*/ 724 w 1757"/>
                <a:gd name="T67" fmla="*/ 795 h 1727"/>
                <a:gd name="T68" fmla="*/ 695 w 1757"/>
                <a:gd name="T69" fmla="*/ 725 h 1727"/>
                <a:gd name="T70" fmla="*/ 681 w 1757"/>
                <a:gd name="T71" fmla="*/ 629 h 1727"/>
                <a:gd name="T72" fmla="*/ 595 w 1757"/>
                <a:gd name="T73" fmla="*/ 544 h 1727"/>
                <a:gd name="T74" fmla="*/ 553 w 1757"/>
                <a:gd name="T75" fmla="*/ 376 h 1727"/>
                <a:gd name="T76" fmla="*/ 490 w 1757"/>
                <a:gd name="T77" fmla="*/ 359 h 1727"/>
                <a:gd name="T78" fmla="*/ 407 w 1757"/>
                <a:gd name="T79" fmla="*/ 359 h 1727"/>
                <a:gd name="T80" fmla="*/ 358 w 1757"/>
                <a:gd name="T81" fmla="*/ 278 h 1727"/>
                <a:gd name="T82" fmla="*/ 289 w 1757"/>
                <a:gd name="T83" fmla="*/ 253 h 1727"/>
                <a:gd name="T84" fmla="*/ 157 w 1757"/>
                <a:gd name="T85" fmla="*/ 301 h 1727"/>
                <a:gd name="T86" fmla="*/ 131 w 1757"/>
                <a:gd name="T87" fmla="*/ 342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57" h="1727">
                  <a:moveTo>
                    <a:pt x="76" y="365"/>
                  </a:moveTo>
                  <a:lnTo>
                    <a:pt x="16" y="346"/>
                  </a:lnTo>
                  <a:lnTo>
                    <a:pt x="0" y="341"/>
                  </a:lnTo>
                  <a:lnTo>
                    <a:pt x="106" y="218"/>
                  </a:lnTo>
                  <a:lnTo>
                    <a:pt x="126" y="198"/>
                  </a:lnTo>
                  <a:lnTo>
                    <a:pt x="138" y="191"/>
                  </a:lnTo>
                  <a:lnTo>
                    <a:pt x="145" y="189"/>
                  </a:lnTo>
                  <a:lnTo>
                    <a:pt x="148" y="189"/>
                  </a:lnTo>
                  <a:lnTo>
                    <a:pt x="155" y="185"/>
                  </a:lnTo>
                  <a:lnTo>
                    <a:pt x="159" y="178"/>
                  </a:lnTo>
                  <a:lnTo>
                    <a:pt x="161" y="163"/>
                  </a:lnTo>
                  <a:lnTo>
                    <a:pt x="163" y="156"/>
                  </a:lnTo>
                  <a:lnTo>
                    <a:pt x="175" y="146"/>
                  </a:lnTo>
                  <a:lnTo>
                    <a:pt x="291" y="81"/>
                  </a:lnTo>
                  <a:lnTo>
                    <a:pt x="317" y="72"/>
                  </a:lnTo>
                  <a:lnTo>
                    <a:pt x="635" y="4"/>
                  </a:lnTo>
                  <a:lnTo>
                    <a:pt x="695" y="0"/>
                  </a:lnTo>
                  <a:lnTo>
                    <a:pt x="808" y="13"/>
                  </a:lnTo>
                  <a:lnTo>
                    <a:pt x="1108" y="10"/>
                  </a:lnTo>
                  <a:lnTo>
                    <a:pt x="1294" y="57"/>
                  </a:lnTo>
                  <a:lnTo>
                    <a:pt x="1363" y="86"/>
                  </a:lnTo>
                  <a:lnTo>
                    <a:pt x="1449" y="136"/>
                  </a:lnTo>
                  <a:lnTo>
                    <a:pt x="1478" y="158"/>
                  </a:lnTo>
                  <a:lnTo>
                    <a:pt x="1490" y="164"/>
                  </a:lnTo>
                  <a:lnTo>
                    <a:pt x="1528" y="172"/>
                  </a:lnTo>
                  <a:lnTo>
                    <a:pt x="1547" y="171"/>
                  </a:lnTo>
                  <a:lnTo>
                    <a:pt x="1556" y="170"/>
                  </a:lnTo>
                  <a:lnTo>
                    <a:pt x="1570" y="161"/>
                  </a:lnTo>
                  <a:lnTo>
                    <a:pt x="1579" y="159"/>
                  </a:lnTo>
                  <a:lnTo>
                    <a:pt x="1611" y="169"/>
                  </a:lnTo>
                  <a:lnTo>
                    <a:pt x="1617" y="173"/>
                  </a:lnTo>
                  <a:lnTo>
                    <a:pt x="1619" y="177"/>
                  </a:lnTo>
                  <a:lnTo>
                    <a:pt x="1619" y="182"/>
                  </a:lnTo>
                  <a:lnTo>
                    <a:pt x="1621" y="184"/>
                  </a:lnTo>
                  <a:lnTo>
                    <a:pt x="1626" y="185"/>
                  </a:lnTo>
                  <a:lnTo>
                    <a:pt x="1628" y="183"/>
                  </a:lnTo>
                  <a:lnTo>
                    <a:pt x="1630" y="178"/>
                  </a:lnTo>
                  <a:lnTo>
                    <a:pt x="1635" y="176"/>
                  </a:lnTo>
                  <a:lnTo>
                    <a:pt x="1640" y="175"/>
                  </a:lnTo>
                  <a:lnTo>
                    <a:pt x="1647" y="178"/>
                  </a:lnTo>
                  <a:lnTo>
                    <a:pt x="1652" y="185"/>
                  </a:lnTo>
                  <a:lnTo>
                    <a:pt x="1656" y="188"/>
                  </a:lnTo>
                  <a:lnTo>
                    <a:pt x="1663" y="185"/>
                  </a:lnTo>
                  <a:lnTo>
                    <a:pt x="1672" y="187"/>
                  </a:lnTo>
                  <a:lnTo>
                    <a:pt x="1694" y="188"/>
                  </a:lnTo>
                  <a:lnTo>
                    <a:pt x="1694" y="189"/>
                  </a:lnTo>
                  <a:lnTo>
                    <a:pt x="1679" y="308"/>
                  </a:lnTo>
                  <a:lnTo>
                    <a:pt x="1691" y="346"/>
                  </a:lnTo>
                  <a:lnTo>
                    <a:pt x="1717" y="376"/>
                  </a:lnTo>
                  <a:lnTo>
                    <a:pt x="1751" y="401"/>
                  </a:lnTo>
                  <a:lnTo>
                    <a:pt x="1757" y="439"/>
                  </a:lnTo>
                  <a:lnTo>
                    <a:pt x="1741" y="477"/>
                  </a:lnTo>
                  <a:lnTo>
                    <a:pt x="1714" y="514"/>
                  </a:lnTo>
                  <a:lnTo>
                    <a:pt x="1646" y="577"/>
                  </a:lnTo>
                  <a:lnTo>
                    <a:pt x="1658" y="669"/>
                  </a:lnTo>
                  <a:lnTo>
                    <a:pt x="1630" y="877"/>
                  </a:lnTo>
                  <a:lnTo>
                    <a:pt x="1644" y="940"/>
                  </a:lnTo>
                  <a:lnTo>
                    <a:pt x="1640" y="967"/>
                  </a:lnTo>
                  <a:lnTo>
                    <a:pt x="1605" y="1039"/>
                  </a:lnTo>
                  <a:lnTo>
                    <a:pt x="1600" y="1063"/>
                  </a:lnTo>
                  <a:lnTo>
                    <a:pt x="1617" y="1069"/>
                  </a:lnTo>
                  <a:lnTo>
                    <a:pt x="1637" y="1066"/>
                  </a:lnTo>
                  <a:lnTo>
                    <a:pt x="1664" y="1073"/>
                  </a:lnTo>
                  <a:lnTo>
                    <a:pt x="1682" y="1094"/>
                  </a:lnTo>
                  <a:lnTo>
                    <a:pt x="1692" y="1115"/>
                  </a:lnTo>
                  <a:lnTo>
                    <a:pt x="1695" y="1139"/>
                  </a:lnTo>
                  <a:lnTo>
                    <a:pt x="1632" y="1215"/>
                  </a:lnTo>
                  <a:lnTo>
                    <a:pt x="1608" y="1260"/>
                  </a:lnTo>
                  <a:lnTo>
                    <a:pt x="1590" y="1278"/>
                  </a:lnTo>
                  <a:lnTo>
                    <a:pt x="1576" y="1298"/>
                  </a:lnTo>
                  <a:lnTo>
                    <a:pt x="1573" y="1351"/>
                  </a:lnTo>
                  <a:lnTo>
                    <a:pt x="1576" y="1402"/>
                  </a:lnTo>
                  <a:lnTo>
                    <a:pt x="1558" y="1445"/>
                  </a:lnTo>
                  <a:lnTo>
                    <a:pt x="1519" y="1473"/>
                  </a:lnTo>
                  <a:lnTo>
                    <a:pt x="1373" y="1524"/>
                  </a:lnTo>
                  <a:lnTo>
                    <a:pt x="1338" y="1562"/>
                  </a:lnTo>
                  <a:lnTo>
                    <a:pt x="1330" y="1611"/>
                  </a:lnTo>
                  <a:lnTo>
                    <a:pt x="1333" y="1663"/>
                  </a:lnTo>
                  <a:lnTo>
                    <a:pt x="1327" y="1685"/>
                  </a:lnTo>
                  <a:lnTo>
                    <a:pt x="1313" y="1703"/>
                  </a:lnTo>
                  <a:lnTo>
                    <a:pt x="1294" y="1718"/>
                  </a:lnTo>
                  <a:lnTo>
                    <a:pt x="1270" y="1725"/>
                  </a:lnTo>
                  <a:lnTo>
                    <a:pt x="1247" y="1727"/>
                  </a:lnTo>
                  <a:lnTo>
                    <a:pt x="1204" y="1722"/>
                  </a:lnTo>
                  <a:lnTo>
                    <a:pt x="1197" y="1704"/>
                  </a:lnTo>
                  <a:lnTo>
                    <a:pt x="1193" y="1661"/>
                  </a:lnTo>
                  <a:lnTo>
                    <a:pt x="1201" y="1519"/>
                  </a:lnTo>
                  <a:lnTo>
                    <a:pt x="1197" y="1496"/>
                  </a:lnTo>
                  <a:lnTo>
                    <a:pt x="1185" y="1481"/>
                  </a:lnTo>
                  <a:lnTo>
                    <a:pt x="1120" y="1416"/>
                  </a:lnTo>
                  <a:lnTo>
                    <a:pt x="1090" y="1376"/>
                  </a:lnTo>
                  <a:lnTo>
                    <a:pt x="1055" y="1340"/>
                  </a:lnTo>
                  <a:lnTo>
                    <a:pt x="1017" y="1310"/>
                  </a:lnTo>
                  <a:lnTo>
                    <a:pt x="930" y="1270"/>
                  </a:lnTo>
                  <a:lnTo>
                    <a:pt x="845" y="1292"/>
                  </a:lnTo>
                  <a:lnTo>
                    <a:pt x="814" y="1286"/>
                  </a:lnTo>
                  <a:lnTo>
                    <a:pt x="798" y="1266"/>
                  </a:lnTo>
                  <a:lnTo>
                    <a:pt x="821" y="1170"/>
                  </a:lnTo>
                  <a:lnTo>
                    <a:pt x="816" y="1118"/>
                  </a:lnTo>
                  <a:lnTo>
                    <a:pt x="743" y="937"/>
                  </a:lnTo>
                  <a:lnTo>
                    <a:pt x="724" y="838"/>
                  </a:lnTo>
                  <a:lnTo>
                    <a:pt x="724" y="795"/>
                  </a:lnTo>
                  <a:lnTo>
                    <a:pt x="719" y="768"/>
                  </a:lnTo>
                  <a:lnTo>
                    <a:pt x="708" y="745"/>
                  </a:lnTo>
                  <a:lnTo>
                    <a:pt x="695" y="725"/>
                  </a:lnTo>
                  <a:lnTo>
                    <a:pt x="691" y="704"/>
                  </a:lnTo>
                  <a:lnTo>
                    <a:pt x="690" y="679"/>
                  </a:lnTo>
                  <a:lnTo>
                    <a:pt x="681" y="629"/>
                  </a:lnTo>
                  <a:lnTo>
                    <a:pt x="672" y="607"/>
                  </a:lnTo>
                  <a:lnTo>
                    <a:pt x="637" y="572"/>
                  </a:lnTo>
                  <a:lnTo>
                    <a:pt x="595" y="544"/>
                  </a:lnTo>
                  <a:lnTo>
                    <a:pt x="582" y="504"/>
                  </a:lnTo>
                  <a:lnTo>
                    <a:pt x="571" y="417"/>
                  </a:lnTo>
                  <a:lnTo>
                    <a:pt x="553" y="376"/>
                  </a:lnTo>
                  <a:lnTo>
                    <a:pt x="534" y="364"/>
                  </a:lnTo>
                  <a:lnTo>
                    <a:pt x="514" y="365"/>
                  </a:lnTo>
                  <a:lnTo>
                    <a:pt x="490" y="359"/>
                  </a:lnTo>
                  <a:lnTo>
                    <a:pt x="469" y="350"/>
                  </a:lnTo>
                  <a:lnTo>
                    <a:pt x="448" y="347"/>
                  </a:lnTo>
                  <a:lnTo>
                    <a:pt x="407" y="359"/>
                  </a:lnTo>
                  <a:lnTo>
                    <a:pt x="381" y="356"/>
                  </a:lnTo>
                  <a:lnTo>
                    <a:pt x="374" y="340"/>
                  </a:lnTo>
                  <a:lnTo>
                    <a:pt x="358" y="278"/>
                  </a:lnTo>
                  <a:lnTo>
                    <a:pt x="343" y="254"/>
                  </a:lnTo>
                  <a:lnTo>
                    <a:pt x="317" y="246"/>
                  </a:lnTo>
                  <a:lnTo>
                    <a:pt x="289" y="253"/>
                  </a:lnTo>
                  <a:lnTo>
                    <a:pt x="231" y="276"/>
                  </a:lnTo>
                  <a:lnTo>
                    <a:pt x="200" y="285"/>
                  </a:lnTo>
                  <a:lnTo>
                    <a:pt x="157" y="301"/>
                  </a:lnTo>
                  <a:lnTo>
                    <a:pt x="146" y="310"/>
                  </a:lnTo>
                  <a:lnTo>
                    <a:pt x="139" y="326"/>
                  </a:lnTo>
                  <a:lnTo>
                    <a:pt x="131" y="342"/>
                  </a:lnTo>
                  <a:lnTo>
                    <a:pt x="76" y="365"/>
                  </a:lnTo>
                  <a:close/>
                </a:path>
              </a:pathLst>
            </a:custGeom>
            <a:solidFill>
              <a:srgbClr val="E6E6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94"/>
            <p:cNvSpPr>
              <a:spLocks/>
            </p:cNvSpPr>
            <p:nvPr/>
          </p:nvSpPr>
          <p:spPr bwMode="auto">
            <a:xfrm>
              <a:off x="7045325" y="2333626"/>
              <a:ext cx="928688" cy="914400"/>
            </a:xfrm>
            <a:custGeom>
              <a:avLst/>
              <a:gdLst>
                <a:gd name="T0" fmla="*/ 0 w 1757"/>
                <a:gd name="T1" fmla="*/ 341 h 1727"/>
                <a:gd name="T2" fmla="*/ 138 w 1757"/>
                <a:gd name="T3" fmla="*/ 191 h 1727"/>
                <a:gd name="T4" fmla="*/ 155 w 1757"/>
                <a:gd name="T5" fmla="*/ 185 h 1727"/>
                <a:gd name="T6" fmla="*/ 163 w 1757"/>
                <a:gd name="T7" fmla="*/ 156 h 1727"/>
                <a:gd name="T8" fmla="*/ 317 w 1757"/>
                <a:gd name="T9" fmla="*/ 72 h 1727"/>
                <a:gd name="T10" fmla="*/ 808 w 1757"/>
                <a:gd name="T11" fmla="*/ 13 h 1727"/>
                <a:gd name="T12" fmla="*/ 1363 w 1757"/>
                <a:gd name="T13" fmla="*/ 86 h 1727"/>
                <a:gd name="T14" fmla="*/ 1490 w 1757"/>
                <a:gd name="T15" fmla="*/ 164 h 1727"/>
                <a:gd name="T16" fmla="*/ 1556 w 1757"/>
                <a:gd name="T17" fmla="*/ 170 h 1727"/>
                <a:gd name="T18" fmla="*/ 1611 w 1757"/>
                <a:gd name="T19" fmla="*/ 169 h 1727"/>
                <a:gd name="T20" fmla="*/ 1619 w 1757"/>
                <a:gd name="T21" fmla="*/ 182 h 1727"/>
                <a:gd name="T22" fmla="*/ 1628 w 1757"/>
                <a:gd name="T23" fmla="*/ 183 h 1727"/>
                <a:gd name="T24" fmla="*/ 1640 w 1757"/>
                <a:gd name="T25" fmla="*/ 175 h 1727"/>
                <a:gd name="T26" fmla="*/ 1656 w 1757"/>
                <a:gd name="T27" fmla="*/ 188 h 1727"/>
                <a:gd name="T28" fmla="*/ 1694 w 1757"/>
                <a:gd name="T29" fmla="*/ 188 h 1727"/>
                <a:gd name="T30" fmla="*/ 1691 w 1757"/>
                <a:gd name="T31" fmla="*/ 346 h 1727"/>
                <a:gd name="T32" fmla="*/ 1757 w 1757"/>
                <a:gd name="T33" fmla="*/ 439 h 1727"/>
                <a:gd name="T34" fmla="*/ 1646 w 1757"/>
                <a:gd name="T35" fmla="*/ 577 h 1727"/>
                <a:gd name="T36" fmla="*/ 1644 w 1757"/>
                <a:gd name="T37" fmla="*/ 940 h 1727"/>
                <a:gd name="T38" fmla="*/ 1600 w 1757"/>
                <a:gd name="T39" fmla="*/ 1063 h 1727"/>
                <a:gd name="T40" fmla="*/ 1664 w 1757"/>
                <a:gd name="T41" fmla="*/ 1073 h 1727"/>
                <a:gd name="T42" fmla="*/ 1695 w 1757"/>
                <a:gd name="T43" fmla="*/ 1139 h 1727"/>
                <a:gd name="T44" fmla="*/ 1590 w 1757"/>
                <a:gd name="T45" fmla="*/ 1278 h 1727"/>
                <a:gd name="T46" fmla="*/ 1576 w 1757"/>
                <a:gd name="T47" fmla="*/ 1402 h 1727"/>
                <a:gd name="T48" fmla="*/ 1373 w 1757"/>
                <a:gd name="T49" fmla="*/ 1524 h 1727"/>
                <a:gd name="T50" fmla="*/ 1333 w 1757"/>
                <a:gd name="T51" fmla="*/ 1663 h 1727"/>
                <a:gd name="T52" fmla="*/ 1294 w 1757"/>
                <a:gd name="T53" fmla="*/ 1718 h 1727"/>
                <a:gd name="T54" fmla="*/ 1204 w 1757"/>
                <a:gd name="T55" fmla="*/ 1722 h 1727"/>
                <a:gd name="T56" fmla="*/ 1201 w 1757"/>
                <a:gd name="T57" fmla="*/ 1519 h 1727"/>
                <a:gd name="T58" fmla="*/ 1120 w 1757"/>
                <a:gd name="T59" fmla="*/ 1416 h 1727"/>
                <a:gd name="T60" fmla="*/ 1017 w 1757"/>
                <a:gd name="T61" fmla="*/ 1310 h 1727"/>
                <a:gd name="T62" fmla="*/ 814 w 1757"/>
                <a:gd name="T63" fmla="*/ 1286 h 1727"/>
                <a:gd name="T64" fmla="*/ 816 w 1757"/>
                <a:gd name="T65" fmla="*/ 1118 h 1727"/>
                <a:gd name="T66" fmla="*/ 724 w 1757"/>
                <a:gd name="T67" fmla="*/ 795 h 1727"/>
                <a:gd name="T68" fmla="*/ 695 w 1757"/>
                <a:gd name="T69" fmla="*/ 725 h 1727"/>
                <a:gd name="T70" fmla="*/ 681 w 1757"/>
                <a:gd name="T71" fmla="*/ 629 h 1727"/>
                <a:gd name="T72" fmla="*/ 595 w 1757"/>
                <a:gd name="T73" fmla="*/ 544 h 1727"/>
                <a:gd name="T74" fmla="*/ 553 w 1757"/>
                <a:gd name="T75" fmla="*/ 376 h 1727"/>
                <a:gd name="T76" fmla="*/ 490 w 1757"/>
                <a:gd name="T77" fmla="*/ 359 h 1727"/>
                <a:gd name="T78" fmla="*/ 407 w 1757"/>
                <a:gd name="T79" fmla="*/ 359 h 1727"/>
                <a:gd name="T80" fmla="*/ 358 w 1757"/>
                <a:gd name="T81" fmla="*/ 278 h 1727"/>
                <a:gd name="T82" fmla="*/ 289 w 1757"/>
                <a:gd name="T83" fmla="*/ 253 h 1727"/>
                <a:gd name="T84" fmla="*/ 157 w 1757"/>
                <a:gd name="T85" fmla="*/ 301 h 1727"/>
                <a:gd name="T86" fmla="*/ 131 w 1757"/>
                <a:gd name="T87" fmla="*/ 342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57" h="1727">
                  <a:moveTo>
                    <a:pt x="76" y="365"/>
                  </a:moveTo>
                  <a:lnTo>
                    <a:pt x="16" y="346"/>
                  </a:lnTo>
                  <a:lnTo>
                    <a:pt x="0" y="341"/>
                  </a:lnTo>
                  <a:lnTo>
                    <a:pt x="106" y="218"/>
                  </a:lnTo>
                  <a:lnTo>
                    <a:pt x="126" y="198"/>
                  </a:lnTo>
                  <a:lnTo>
                    <a:pt x="138" y="191"/>
                  </a:lnTo>
                  <a:lnTo>
                    <a:pt x="145" y="189"/>
                  </a:lnTo>
                  <a:lnTo>
                    <a:pt x="148" y="189"/>
                  </a:lnTo>
                  <a:lnTo>
                    <a:pt x="155" y="185"/>
                  </a:lnTo>
                  <a:lnTo>
                    <a:pt x="159" y="178"/>
                  </a:lnTo>
                  <a:lnTo>
                    <a:pt x="161" y="163"/>
                  </a:lnTo>
                  <a:lnTo>
                    <a:pt x="163" y="156"/>
                  </a:lnTo>
                  <a:lnTo>
                    <a:pt x="175" y="146"/>
                  </a:lnTo>
                  <a:lnTo>
                    <a:pt x="291" y="81"/>
                  </a:lnTo>
                  <a:lnTo>
                    <a:pt x="317" y="72"/>
                  </a:lnTo>
                  <a:lnTo>
                    <a:pt x="635" y="4"/>
                  </a:lnTo>
                  <a:lnTo>
                    <a:pt x="695" y="0"/>
                  </a:lnTo>
                  <a:lnTo>
                    <a:pt x="808" y="13"/>
                  </a:lnTo>
                  <a:lnTo>
                    <a:pt x="1108" y="10"/>
                  </a:lnTo>
                  <a:lnTo>
                    <a:pt x="1294" y="57"/>
                  </a:lnTo>
                  <a:lnTo>
                    <a:pt x="1363" y="86"/>
                  </a:lnTo>
                  <a:lnTo>
                    <a:pt x="1449" y="136"/>
                  </a:lnTo>
                  <a:lnTo>
                    <a:pt x="1478" y="158"/>
                  </a:lnTo>
                  <a:lnTo>
                    <a:pt x="1490" y="164"/>
                  </a:lnTo>
                  <a:lnTo>
                    <a:pt x="1528" y="172"/>
                  </a:lnTo>
                  <a:lnTo>
                    <a:pt x="1547" y="171"/>
                  </a:lnTo>
                  <a:lnTo>
                    <a:pt x="1556" y="170"/>
                  </a:lnTo>
                  <a:lnTo>
                    <a:pt x="1570" y="161"/>
                  </a:lnTo>
                  <a:lnTo>
                    <a:pt x="1579" y="159"/>
                  </a:lnTo>
                  <a:lnTo>
                    <a:pt x="1611" y="169"/>
                  </a:lnTo>
                  <a:lnTo>
                    <a:pt x="1617" y="173"/>
                  </a:lnTo>
                  <a:lnTo>
                    <a:pt x="1619" y="177"/>
                  </a:lnTo>
                  <a:lnTo>
                    <a:pt x="1619" y="182"/>
                  </a:lnTo>
                  <a:lnTo>
                    <a:pt x="1621" y="184"/>
                  </a:lnTo>
                  <a:lnTo>
                    <a:pt x="1626" y="185"/>
                  </a:lnTo>
                  <a:lnTo>
                    <a:pt x="1628" y="183"/>
                  </a:lnTo>
                  <a:lnTo>
                    <a:pt x="1630" y="178"/>
                  </a:lnTo>
                  <a:lnTo>
                    <a:pt x="1635" y="176"/>
                  </a:lnTo>
                  <a:lnTo>
                    <a:pt x="1640" y="175"/>
                  </a:lnTo>
                  <a:lnTo>
                    <a:pt x="1647" y="178"/>
                  </a:lnTo>
                  <a:lnTo>
                    <a:pt x="1652" y="185"/>
                  </a:lnTo>
                  <a:lnTo>
                    <a:pt x="1656" y="188"/>
                  </a:lnTo>
                  <a:lnTo>
                    <a:pt x="1663" y="185"/>
                  </a:lnTo>
                  <a:lnTo>
                    <a:pt x="1672" y="187"/>
                  </a:lnTo>
                  <a:lnTo>
                    <a:pt x="1694" y="188"/>
                  </a:lnTo>
                  <a:lnTo>
                    <a:pt x="1694" y="189"/>
                  </a:lnTo>
                  <a:lnTo>
                    <a:pt x="1679" y="308"/>
                  </a:lnTo>
                  <a:lnTo>
                    <a:pt x="1691" y="346"/>
                  </a:lnTo>
                  <a:lnTo>
                    <a:pt x="1717" y="376"/>
                  </a:lnTo>
                  <a:lnTo>
                    <a:pt x="1751" y="401"/>
                  </a:lnTo>
                  <a:lnTo>
                    <a:pt x="1757" y="439"/>
                  </a:lnTo>
                  <a:lnTo>
                    <a:pt x="1741" y="477"/>
                  </a:lnTo>
                  <a:lnTo>
                    <a:pt x="1714" y="514"/>
                  </a:lnTo>
                  <a:lnTo>
                    <a:pt x="1646" y="577"/>
                  </a:lnTo>
                  <a:lnTo>
                    <a:pt x="1658" y="669"/>
                  </a:lnTo>
                  <a:lnTo>
                    <a:pt x="1630" y="877"/>
                  </a:lnTo>
                  <a:lnTo>
                    <a:pt x="1644" y="940"/>
                  </a:lnTo>
                  <a:lnTo>
                    <a:pt x="1640" y="967"/>
                  </a:lnTo>
                  <a:lnTo>
                    <a:pt x="1605" y="1039"/>
                  </a:lnTo>
                  <a:lnTo>
                    <a:pt x="1600" y="1063"/>
                  </a:lnTo>
                  <a:lnTo>
                    <a:pt x="1617" y="1069"/>
                  </a:lnTo>
                  <a:lnTo>
                    <a:pt x="1637" y="1066"/>
                  </a:lnTo>
                  <a:lnTo>
                    <a:pt x="1664" y="1073"/>
                  </a:lnTo>
                  <a:lnTo>
                    <a:pt x="1682" y="1094"/>
                  </a:lnTo>
                  <a:lnTo>
                    <a:pt x="1692" y="1115"/>
                  </a:lnTo>
                  <a:lnTo>
                    <a:pt x="1695" y="1139"/>
                  </a:lnTo>
                  <a:lnTo>
                    <a:pt x="1632" y="1215"/>
                  </a:lnTo>
                  <a:lnTo>
                    <a:pt x="1608" y="1260"/>
                  </a:lnTo>
                  <a:lnTo>
                    <a:pt x="1590" y="1278"/>
                  </a:lnTo>
                  <a:lnTo>
                    <a:pt x="1576" y="1298"/>
                  </a:lnTo>
                  <a:lnTo>
                    <a:pt x="1573" y="1351"/>
                  </a:lnTo>
                  <a:lnTo>
                    <a:pt x="1576" y="1402"/>
                  </a:lnTo>
                  <a:lnTo>
                    <a:pt x="1558" y="1445"/>
                  </a:lnTo>
                  <a:lnTo>
                    <a:pt x="1519" y="1473"/>
                  </a:lnTo>
                  <a:lnTo>
                    <a:pt x="1373" y="1524"/>
                  </a:lnTo>
                  <a:lnTo>
                    <a:pt x="1338" y="1562"/>
                  </a:lnTo>
                  <a:lnTo>
                    <a:pt x="1330" y="1611"/>
                  </a:lnTo>
                  <a:lnTo>
                    <a:pt x="1333" y="1663"/>
                  </a:lnTo>
                  <a:lnTo>
                    <a:pt x="1327" y="1685"/>
                  </a:lnTo>
                  <a:lnTo>
                    <a:pt x="1313" y="1703"/>
                  </a:lnTo>
                  <a:lnTo>
                    <a:pt x="1294" y="1718"/>
                  </a:lnTo>
                  <a:lnTo>
                    <a:pt x="1270" y="1725"/>
                  </a:lnTo>
                  <a:lnTo>
                    <a:pt x="1247" y="1727"/>
                  </a:lnTo>
                  <a:lnTo>
                    <a:pt x="1204" y="1722"/>
                  </a:lnTo>
                  <a:lnTo>
                    <a:pt x="1197" y="1704"/>
                  </a:lnTo>
                  <a:lnTo>
                    <a:pt x="1193" y="1661"/>
                  </a:lnTo>
                  <a:lnTo>
                    <a:pt x="1201" y="1519"/>
                  </a:lnTo>
                  <a:lnTo>
                    <a:pt x="1197" y="1496"/>
                  </a:lnTo>
                  <a:lnTo>
                    <a:pt x="1185" y="1481"/>
                  </a:lnTo>
                  <a:lnTo>
                    <a:pt x="1120" y="1416"/>
                  </a:lnTo>
                  <a:lnTo>
                    <a:pt x="1090" y="1376"/>
                  </a:lnTo>
                  <a:lnTo>
                    <a:pt x="1055" y="1340"/>
                  </a:lnTo>
                  <a:lnTo>
                    <a:pt x="1017" y="1310"/>
                  </a:lnTo>
                  <a:lnTo>
                    <a:pt x="930" y="1270"/>
                  </a:lnTo>
                  <a:lnTo>
                    <a:pt x="845" y="1292"/>
                  </a:lnTo>
                  <a:lnTo>
                    <a:pt x="814" y="1286"/>
                  </a:lnTo>
                  <a:lnTo>
                    <a:pt x="798" y="1266"/>
                  </a:lnTo>
                  <a:lnTo>
                    <a:pt x="821" y="1170"/>
                  </a:lnTo>
                  <a:lnTo>
                    <a:pt x="816" y="1118"/>
                  </a:lnTo>
                  <a:lnTo>
                    <a:pt x="743" y="937"/>
                  </a:lnTo>
                  <a:lnTo>
                    <a:pt x="724" y="838"/>
                  </a:lnTo>
                  <a:lnTo>
                    <a:pt x="724" y="795"/>
                  </a:lnTo>
                  <a:lnTo>
                    <a:pt x="719" y="768"/>
                  </a:lnTo>
                  <a:lnTo>
                    <a:pt x="708" y="745"/>
                  </a:lnTo>
                  <a:lnTo>
                    <a:pt x="695" y="725"/>
                  </a:lnTo>
                  <a:lnTo>
                    <a:pt x="691" y="704"/>
                  </a:lnTo>
                  <a:lnTo>
                    <a:pt x="690" y="679"/>
                  </a:lnTo>
                  <a:lnTo>
                    <a:pt x="681" y="629"/>
                  </a:lnTo>
                  <a:lnTo>
                    <a:pt x="672" y="607"/>
                  </a:lnTo>
                  <a:lnTo>
                    <a:pt x="637" y="572"/>
                  </a:lnTo>
                  <a:lnTo>
                    <a:pt x="595" y="544"/>
                  </a:lnTo>
                  <a:lnTo>
                    <a:pt x="582" y="504"/>
                  </a:lnTo>
                  <a:lnTo>
                    <a:pt x="571" y="417"/>
                  </a:lnTo>
                  <a:lnTo>
                    <a:pt x="553" y="376"/>
                  </a:lnTo>
                  <a:lnTo>
                    <a:pt x="534" y="364"/>
                  </a:lnTo>
                  <a:lnTo>
                    <a:pt x="514" y="365"/>
                  </a:lnTo>
                  <a:lnTo>
                    <a:pt x="490" y="359"/>
                  </a:lnTo>
                  <a:lnTo>
                    <a:pt x="469" y="350"/>
                  </a:lnTo>
                  <a:lnTo>
                    <a:pt x="448" y="347"/>
                  </a:lnTo>
                  <a:lnTo>
                    <a:pt x="407" y="359"/>
                  </a:lnTo>
                  <a:lnTo>
                    <a:pt x="381" y="356"/>
                  </a:lnTo>
                  <a:lnTo>
                    <a:pt x="374" y="340"/>
                  </a:lnTo>
                  <a:lnTo>
                    <a:pt x="358" y="278"/>
                  </a:lnTo>
                  <a:lnTo>
                    <a:pt x="343" y="254"/>
                  </a:lnTo>
                  <a:lnTo>
                    <a:pt x="317" y="246"/>
                  </a:lnTo>
                  <a:lnTo>
                    <a:pt x="289" y="253"/>
                  </a:lnTo>
                  <a:lnTo>
                    <a:pt x="231" y="276"/>
                  </a:lnTo>
                  <a:lnTo>
                    <a:pt x="200" y="285"/>
                  </a:lnTo>
                  <a:lnTo>
                    <a:pt x="157" y="301"/>
                  </a:lnTo>
                  <a:lnTo>
                    <a:pt x="146" y="310"/>
                  </a:lnTo>
                  <a:lnTo>
                    <a:pt x="139" y="326"/>
                  </a:lnTo>
                  <a:lnTo>
                    <a:pt x="131" y="342"/>
                  </a:lnTo>
                  <a:lnTo>
                    <a:pt x="76" y="365"/>
                  </a:lnTo>
                  <a:close/>
                </a:path>
              </a:pathLst>
            </a:custGeom>
            <a:noFill/>
            <a:ln w="6">
              <a:solidFill>
                <a:srgbClr val="6C6D7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Freeform 95"/>
            <p:cNvSpPr>
              <a:spLocks/>
            </p:cNvSpPr>
            <p:nvPr/>
          </p:nvSpPr>
          <p:spPr bwMode="auto">
            <a:xfrm>
              <a:off x="5021263" y="2384426"/>
              <a:ext cx="838200" cy="1023938"/>
            </a:xfrm>
            <a:custGeom>
              <a:avLst/>
              <a:gdLst>
                <a:gd name="T0" fmla="*/ 148 w 1584"/>
                <a:gd name="T1" fmla="*/ 1304 h 1936"/>
                <a:gd name="T2" fmla="*/ 10 w 1584"/>
                <a:gd name="T3" fmla="*/ 1136 h 1936"/>
                <a:gd name="T4" fmla="*/ 16 w 1584"/>
                <a:gd name="T5" fmla="*/ 1063 h 1936"/>
                <a:gd name="T6" fmla="*/ 112 w 1584"/>
                <a:gd name="T7" fmla="*/ 931 h 1936"/>
                <a:gd name="T8" fmla="*/ 113 w 1584"/>
                <a:gd name="T9" fmla="*/ 885 h 1936"/>
                <a:gd name="T10" fmla="*/ 89 w 1584"/>
                <a:gd name="T11" fmla="*/ 855 h 1936"/>
                <a:gd name="T12" fmla="*/ 105 w 1584"/>
                <a:gd name="T13" fmla="*/ 790 h 1936"/>
                <a:gd name="T14" fmla="*/ 98 w 1584"/>
                <a:gd name="T15" fmla="*/ 675 h 1936"/>
                <a:gd name="T16" fmla="*/ 247 w 1584"/>
                <a:gd name="T17" fmla="*/ 335 h 1936"/>
                <a:gd name="T18" fmla="*/ 409 w 1584"/>
                <a:gd name="T19" fmla="*/ 11 h 1936"/>
                <a:gd name="T20" fmla="*/ 541 w 1584"/>
                <a:gd name="T21" fmla="*/ 0 h 1936"/>
                <a:gd name="T22" fmla="*/ 659 w 1584"/>
                <a:gd name="T23" fmla="*/ 71 h 1936"/>
                <a:gd name="T24" fmla="*/ 746 w 1584"/>
                <a:gd name="T25" fmla="*/ 109 h 1936"/>
                <a:gd name="T26" fmla="*/ 809 w 1584"/>
                <a:gd name="T27" fmla="*/ 68 h 1936"/>
                <a:gd name="T28" fmla="*/ 825 w 1584"/>
                <a:gd name="T29" fmla="*/ 113 h 1936"/>
                <a:gd name="T30" fmla="*/ 817 w 1584"/>
                <a:gd name="T31" fmla="*/ 155 h 1936"/>
                <a:gd name="T32" fmla="*/ 841 w 1584"/>
                <a:gd name="T33" fmla="*/ 276 h 1936"/>
                <a:gd name="T34" fmla="*/ 845 w 1584"/>
                <a:gd name="T35" fmla="*/ 467 h 1936"/>
                <a:gd name="T36" fmla="*/ 729 w 1584"/>
                <a:gd name="T37" fmla="*/ 526 h 1936"/>
                <a:gd name="T38" fmla="*/ 663 w 1584"/>
                <a:gd name="T39" fmla="*/ 956 h 1936"/>
                <a:gd name="T40" fmla="*/ 732 w 1584"/>
                <a:gd name="T41" fmla="*/ 1031 h 1936"/>
                <a:gd name="T42" fmla="*/ 898 w 1584"/>
                <a:gd name="T43" fmla="*/ 951 h 1936"/>
                <a:gd name="T44" fmla="*/ 932 w 1584"/>
                <a:gd name="T45" fmla="*/ 958 h 1936"/>
                <a:gd name="T46" fmla="*/ 989 w 1584"/>
                <a:gd name="T47" fmla="*/ 954 h 1936"/>
                <a:gd name="T48" fmla="*/ 1070 w 1584"/>
                <a:gd name="T49" fmla="*/ 967 h 1936"/>
                <a:gd name="T50" fmla="*/ 1110 w 1584"/>
                <a:gd name="T51" fmla="*/ 934 h 1936"/>
                <a:gd name="T52" fmla="*/ 1187 w 1584"/>
                <a:gd name="T53" fmla="*/ 935 h 1936"/>
                <a:gd name="T54" fmla="*/ 1302 w 1584"/>
                <a:gd name="T55" fmla="*/ 995 h 1936"/>
                <a:gd name="T56" fmla="*/ 1461 w 1584"/>
                <a:gd name="T57" fmla="*/ 989 h 1936"/>
                <a:gd name="T58" fmla="*/ 1496 w 1584"/>
                <a:gd name="T59" fmla="*/ 1114 h 1936"/>
                <a:gd name="T60" fmla="*/ 1584 w 1584"/>
                <a:gd name="T61" fmla="*/ 1312 h 1936"/>
                <a:gd name="T62" fmla="*/ 1519 w 1584"/>
                <a:gd name="T63" fmla="*/ 1324 h 1936"/>
                <a:gd name="T64" fmla="*/ 1454 w 1584"/>
                <a:gd name="T65" fmla="*/ 1354 h 1936"/>
                <a:gd name="T66" fmla="*/ 1227 w 1584"/>
                <a:gd name="T67" fmla="*/ 1400 h 1936"/>
                <a:gd name="T68" fmla="*/ 1212 w 1584"/>
                <a:gd name="T69" fmla="*/ 1286 h 1936"/>
                <a:gd name="T70" fmla="*/ 1125 w 1584"/>
                <a:gd name="T71" fmla="*/ 1166 h 1936"/>
                <a:gd name="T72" fmla="*/ 802 w 1584"/>
                <a:gd name="T73" fmla="*/ 1278 h 1936"/>
                <a:gd name="T74" fmla="*/ 944 w 1584"/>
                <a:gd name="T75" fmla="*/ 1334 h 1936"/>
                <a:gd name="T76" fmla="*/ 982 w 1584"/>
                <a:gd name="T77" fmla="*/ 1359 h 1936"/>
                <a:gd name="T78" fmla="*/ 967 w 1584"/>
                <a:gd name="T79" fmla="*/ 1465 h 1936"/>
                <a:gd name="T80" fmla="*/ 945 w 1584"/>
                <a:gd name="T81" fmla="*/ 1562 h 1936"/>
                <a:gd name="T82" fmla="*/ 831 w 1584"/>
                <a:gd name="T83" fmla="*/ 1623 h 1936"/>
                <a:gd name="T84" fmla="*/ 865 w 1584"/>
                <a:gd name="T85" fmla="*/ 1750 h 1936"/>
                <a:gd name="T86" fmla="*/ 829 w 1584"/>
                <a:gd name="T87" fmla="*/ 1851 h 1936"/>
                <a:gd name="T88" fmla="*/ 729 w 1584"/>
                <a:gd name="T89" fmla="*/ 1920 h 1936"/>
                <a:gd name="T90" fmla="*/ 673 w 1584"/>
                <a:gd name="T91" fmla="*/ 1876 h 1936"/>
                <a:gd name="T92" fmla="*/ 637 w 1584"/>
                <a:gd name="T93" fmla="*/ 1782 h 1936"/>
                <a:gd name="T94" fmla="*/ 734 w 1584"/>
                <a:gd name="T95" fmla="*/ 1634 h 1936"/>
                <a:gd name="T96" fmla="*/ 758 w 1584"/>
                <a:gd name="T97" fmla="*/ 1589 h 1936"/>
                <a:gd name="T98" fmla="*/ 736 w 1584"/>
                <a:gd name="T99" fmla="*/ 1428 h 1936"/>
                <a:gd name="T100" fmla="*/ 366 w 1584"/>
                <a:gd name="T101" fmla="*/ 1376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84" h="1936">
                  <a:moveTo>
                    <a:pt x="209" y="1306"/>
                  </a:moveTo>
                  <a:lnTo>
                    <a:pt x="153" y="1301"/>
                  </a:lnTo>
                  <a:lnTo>
                    <a:pt x="149" y="1304"/>
                  </a:lnTo>
                  <a:lnTo>
                    <a:pt x="148" y="1304"/>
                  </a:lnTo>
                  <a:lnTo>
                    <a:pt x="140" y="1305"/>
                  </a:lnTo>
                  <a:lnTo>
                    <a:pt x="136" y="1304"/>
                  </a:lnTo>
                  <a:lnTo>
                    <a:pt x="121" y="1291"/>
                  </a:lnTo>
                  <a:lnTo>
                    <a:pt x="10" y="1136"/>
                  </a:lnTo>
                  <a:lnTo>
                    <a:pt x="1" y="1121"/>
                  </a:lnTo>
                  <a:lnTo>
                    <a:pt x="0" y="1106"/>
                  </a:lnTo>
                  <a:lnTo>
                    <a:pt x="13" y="1073"/>
                  </a:lnTo>
                  <a:lnTo>
                    <a:pt x="16" y="1063"/>
                  </a:lnTo>
                  <a:lnTo>
                    <a:pt x="24" y="1035"/>
                  </a:lnTo>
                  <a:lnTo>
                    <a:pt x="66" y="963"/>
                  </a:lnTo>
                  <a:lnTo>
                    <a:pt x="80" y="950"/>
                  </a:lnTo>
                  <a:lnTo>
                    <a:pt x="112" y="931"/>
                  </a:lnTo>
                  <a:lnTo>
                    <a:pt x="120" y="923"/>
                  </a:lnTo>
                  <a:lnTo>
                    <a:pt x="124" y="910"/>
                  </a:lnTo>
                  <a:lnTo>
                    <a:pt x="121" y="897"/>
                  </a:lnTo>
                  <a:lnTo>
                    <a:pt x="113" y="885"/>
                  </a:lnTo>
                  <a:lnTo>
                    <a:pt x="99" y="871"/>
                  </a:lnTo>
                  <a:lnTo>
                    <a:pt x="96" y="868"/>
                  </a:lnTo>
                  <a:lnTo>
                    <a:pt x="91" y="861"/>
                  </a:lnTo>
                  <a:lnTo>
                    <a:pt x="89" y="855"/>
                  </a:lnTo>
                  <a:lnTo>
                    <a:pt x="85" y="820"/>
                  </a:lnTo>
                  <a:lnTo>
                    <a:pt x="88" y="809"/>
                  </a:lnTo>
                  <a:lnTo>
                    <a:pt x="95" y="800"/>
                  </a:lnTo>
                  <a:lnTo>
                    <a:pt x="105" y="790"/>
                  </a:lnTo>
                  <a:lnTo>
                    <a:pt x="115" y="769"/>
                  </a:lnTo>
                  <a:lnTo>
                    <a:pt x="113" y="748"/>
                  </a:lnTo>
                  <a:lnTo>
                    <a:pt x="97" y="702"/>
                  </a:lnTo>
                  <a:lnTo>
                    <a:pt x="98" y="675"/>
                  </a:lnTo>
                  <a:lnTo>
                    <a:pt x="114" y="595"/>
                  </a:lnTo>
                  <a:lnTo>
                    <a:pt x="109" y="440"/>
                  </a:lnTo>
                  <a:lnTo>
                    <a:pt x="111" y="434"/>
                  </a:lnTo>
                  <a:lnTo>
                    <a:pt x="247" y="335"/>
                  </a:lnTo>
                  <a:lnTo>
                    <a:pt x="286" y="298"/>
                  </a:lnTo>
                  <a:lnTo>
                    <a:pt x="384" y="145"/>
                  </a:lnTo>
                  <a:lnTo>
                    <a:pt x="405" y="12"/>
                  </a:lnTo>
                  <a:lnTo>
                    <a:pt x="409" y="11"/>
                  </a:lnTo>
                  <a:lnTo>
                    <a:pt x="458" y="10"/>
                  </a:lnTo>
                  <a:lnTo>
                    <a:pt x="497" y="16"/>
                  </a:lnTo>
                  <a:lnTo>
                    <a:pt x="518" y="6"/>
                  </a:lnTo>
                  <a:lnTo>
                    <a:pt x="541" y="0"/>
                  </a:lnTo>
                  <a:lnTo>
                    <a:pt x="560" y="16"/>
                  </a:lnTo>
                  <a:lnTo>
                    <a:pt x="579" y="34"/>
                  </a:lnTo>
                  <a:lnTo>
                    <a:pt x="617" y="55"/>
                  </a:lnTo>
                  <a:lnTo>
                    <a:pt x="659" y="71"/>
                  </a:lnTo>
                  <a:lnTo>
                    <a:pt x="683" y="77"/>
                  </a:lnTo>
                  <a:lnTo>
                    <a:pt x="703" y="84"/>
                  </a:lnTo>
                  <a:lnTo>
                    <a:pt x="724" y="98"/>
                  </a:lnTo>
                  <a:lnTo>
                    <a:pt x="746" y="109"/>
                  </a:lnTo>
                  <a:lnTo>
                    <a:pt x="770" y="110"/>
                  </a:lnTo>
                  <a:lnTo>
                    <a:pt x="788" y="99"/>
                  </a:lnTo>
                  <a:lnTo>
                    <a:pt x="799" y="83"/>
                  </a:lnTo>
                  <a:lnTo>
                    <a:pt x="809" y="68"/>
                  </a:lnTo>
                  <a:lnTo>
                    <a:pt x="825" y="63"/>
                  </a:lnTo>
                  <a:lnTo>
                    <a:pt x="837" y="77"/>
                  </a:lnTo>
                  <a:lnTo>
                    <a:pt x="836" y="95"/>
                  </a:lnTo>
                  <a:lnTo>
                    <a:pt x="825" y="113"/>
                  </a:lnTo>
                  <a:lnTo>
                    <a:pt x="823" y="126"/>
                  </a:lnTo>
                  <a:lnTo>
                    <a:pt x="824" y="136"/>
                  </a:lnTo>
                  <a:lnTo>
                    <a:pt x="822" y="147"/>
                  </a:lnTo>
                  <a:lnTo>
                    <a:pt x="817" y="155"/>
                  </a:lnTo>
                  <a:lnTo>
                    <a:pt x="810" y="178"/>
                  </a:lnTo>
                  <a:lnTo>
                    <a:pt x="806" y="204"/>
                  </a:lnTo>
                  <a:lnTo>
                    <a:pt x="827" y="239"/>
                  </a:lnTo>
                  <a:lnTo>
                    <a:pt x="841" y="276"/>
                  </a:lnTo>
                  <a:lnTo>
                    <a:pt x="837" y="321"/>
                  </a:lnTo>
                  <a:lnTo>
                    <a:pt x="829" y="345"/>
                  </a:lnTo>
                  <a:lnTo>
                    <a:pt x="827" y="368"/>
                  </a:lnTo>
                  <a:lnTo>
                    <a:pt x="845" y="467"/>
                  </a:lnTo>
                  <a:lnTo>
                    <a:pt x="843" y="514"/>
                  </a:lnTo>
                  <a:lnTo>
                    <a:pt x="816" y="528"/>
                  </a:lnTo>
                  <a:lnTo>
                    <a:pt x="773" y="514"/>
                  </a:lnTo>
                  <a:lnTo>
                    <a:pt x="729" y="526"/>
                  </a:lnTo>
                  <a:lnTo>
                    <a:pt x="707" y="565"/>
                  </a:lnTo>
                  <a:lnTo>
                    <a:pt x="711" y="801"/>
                  </a:lnTo>
                  <a:lnTo>
                    <a:pt x="690" y="898"/>
                  </a:lnTo>
                  <a:lnTo>
                    <a:pt x="663" y="956"/>
                  </a:lnTo>
                  <a:lnTo>
                    <a:pt x="657" y="1015"/>
                  </a:lnTo>
                  <a:lnTo>
                    <a:pt x="677" y="1037"/>
                  </a:lnTo>
                  <a:lnTo>
                    <a:pt x="706" y="1047"/>
                  </a:lnTo>
                  <a:lnTo>
                    <a:pt x="732" y="1031"/>
                  </a:lnTo>
                  <a:lnTo>
                    <a:pt x="754" y="1005"/>
                  </a:lnTo>
                  <a:lnTo>
                    <a:pt x="871" y="952"/>
                  </a:lnTo>
                  <a:lnTo>
                    <a:pt x="884" y="949"/>
                  </a:lnTo>
                  <a:lnTo>
                    <a:pt x="898" y="951"/>
                  </a:lnTo>
                  <a:lnTo>
                    <a:pt x="907" y="956"/>
                  </a:lnTo>
                  <a:lnTo>
                    <a:pt x="915" y="954"/>
                  </a:lnTo>
                  <a:lnTo>
                    <a:pt x="922" y="952"/>
                  </a:lnTo>
                  <a:lnTo>
                    <a:pt x="932" y="958"/>
                  </a:lnTo>
                  <a:lnTo>
                    <a:pt x="938" y="968"/>
                  </a:lnTo>
                  <a:lnTo>
                    <a:pt x="952" y="966"/>
                  </a:lnTo>
                  <a:lnTo>
                    <a:pt x="964" y="959"/>
                  </a:lnTo>
                  <a:lnTo>
                    <a:pt x="989" y="954"/>
                  </a:lnTo>
                  <a:lnTo>
                    <a:pt x="1014" y="963"/>
                  </a:lnTo>
                  <a:lnTo>
                    <a:pt x="1024" y="973"/>
                  </a:lnTo>
                  <a:lnTo>
                    <a:pt x="1037" y="975"/>
                  </a:lnTo>
                  <a:lnTo>
                    <a:pt x="1070" y="967"/>
                  </a:lnTo>
                  <a:lnTo>
                    <a:pt x="1084" y="966"/>
                  </a:lnTo>
                  <a:lnTo>
                    <a:pt x="1095" y="960"/>
                  </a:lnTo>
                  <a:lnTo>
                    <a:pt x="1099" y="945"/>
                  </a:lnTo>
                  <a:lnTo>
                    <a:pt x="1110" y="934"/>
                  </a:lnTo>
                  <a:lnTo>
                    <a:pt x="1125" y="934"/>
                  </a:lnTo>
                  <a:lnTo>
                    <a:pt x="1137" y="939"/>
                  </a:lnTo>
                  <a:lnTo>
                    <a:pt x="1152" y="940"/>
                  </a:lnTo>
                  <a:lnTo>
                    <a:pt x="1187" y="935"/>
                  </a:lnTo>
                  <a:lnTo>
                    <a:pt x="1203" y="948"/>
                  </a:lnTo>
                  <a:lnTo>
                    <a:pt x="1211" y="966"/>
                  </a:lnTo>
                  <a:lnTo>
                    <a:pt x="1264" y="989"/>
                  </a:lnTo>
                  <a:lnTo>
                    <a:pt x="1302" y="995"/>
                  </a:lnTo>
                  <a:lnTo>
                    <a:pt x="1395" y="990"/>
                  </a:lnTo>
                  <a:lnTo>
                    <a:pt x="1405" y="983"/>
                  </a:lnTo>
                  <a:lnTo>
                    <a:pt x="1416" y="981"/>
                  </a:lnTo>
                  <a:lnTo>
                    <a:pt x="1461" y="989"/>
                  </a:lnTo>
                  <a:lnTo>
                    <a:pt x="1484" y="997"/>
                  </a:lnTo>
                  <a:lnTo>
                    <a:pt x="1514" y="1025"/>
                  </a:lnTo>
                  <a:lnTo>
                    <a:pt x="1511" y="1067"/>
                  </a:lnTo>
                  <a:lnTo>
                    <a:pt x="1496" y="1114"/>
                  </a:lnTo>
                  <a:lnTo>
                    <a:pt x="1507" y="1132"/>
                  </a:lnTo>
                  <a:lnTo>
                    <a:pt x="1532" y="1143"/>
                  </a:lnTo>
                  <a:lnTo>
                    <a:pt x="1578" y="1217"/>
                  </a:lnTo>
                  <a:lnTo>
                    <a:pt x="1584" y="1312"/>
                  </a:lnTo>
                  <a:lnTo>
                    <a:pt x="1565" y="1299"/>
                  </a:lnTo>
                  <a:lnTo>
                    <a:pt x="1544" y="1300"/>
                  </a:lnTo>
                  <a:lnTo>
                    <a:pt x="1534" y="1306"/>
                  </a:lnTo>
                  <a:lnTo>
                    <a:pt x="1519" y="1324"/>
                  </a:lnTo>
                  <a:lnTo>
                    <a:pt x="1513" y="1334"/>
                  </a:lnTo>
                  <a:lnTo>
                    <a:pt x="1497" y="1346"/>
                  </a:lnTo>
                  <a:lnTo>
                    <a:pt x="1475" y="1348"/>
                  </a:lnTo>
                  <a:lnTo>
                    <a:pt x="1454" y="1354"/>
                  </a:lnTo>
                  <a:lnTo>
                    <a:pt x="1346" y="1398"/>
                  </a:lnTo>
                  <a:lnTo>
                    <a:pt x="1306" y="1407"/>
                  </a:lnTo>
                  <a:lnTo>
                    <a:pt x="1244" y="1407"/>
                  </a:lnTo>
                  <a:lnTo>
                    <a:pt x="1227" y="1400"/>
                  </a:lnTo>
                  <a:lnTo>
                    <a:pt x="1220" y="1379"/>
                  </a:lnTo>
                  <a:lnTo>
                    <a:pt x="1219" y="1355"/>
                  </a:lnTo>
                  <a:lnTo>
                    <a:pt x="1222" y="1306"/>
                  </a:lnTo>
                  <a:lnTo>
                    <a:pt x="1212" y="1286"/>
                  </a:lnTo>
                  <a:lnTo>
                    <a:pt x="1192" y="1274"/>
                  </a:lnTo>
                  <a:lnTo>
                    <a:pt x="1170" y="1234"/>
                  </a:lnTo>
                  <a:lnTo>
                    <a:pt x="1162" y="1188"/>
                  </a:lnTo>
                  <a:lnTo>
                    <a:pt x="1125" y="1166"/>
                  </a:lnTo>
                  <a:lnTo>
                    <a:pt x="1080" y="1165"/>
                  </a:lnTo>
                  <a:lnTo>
                    <a:pt x="897" y="1202"/>
                  </a:lnTo>
                  <a:lnTo>
                    <a:pt x="812" y="1240"/>
                  </a:lnTo>
                  <a:lnTo>
                    <a:pt x="802" y="1278"/>
                  </a:lnTo>
                  <a:lnTo>
                    <a:pt x="841" y="1308"/>
                  </a:lnTo>
                  <a:lnTo>
                    <a:pt x="886" y="1326"/>
                  </a:lnTo>
                  <a:lnTo>
                    <a:pt x="934" y="1334"/>
                  </a:lnTo>
                  <a:lnTo>
                    <a:pt x="944" y="1334"/>
                  </a:lnTo>
                  <a:lnTo>
                    <a:pt x="953" y="1338"/>
                  </a:lnTo>
                  <a:lnTo>
                    <a:pt x="957" y="1350"/>
                  </a:lnTo>
                  <a:lnTo>
                    <a:pt x="965" y="1354"/>
                  </a:lnTo>
                  <a:lnTo>
                    <a:pt x="982" y="1359"/>
                  </a:lnTo>
                  <a:lnTo>
                    <a:pt x="991" y="1376"/>
                  </a:lnTo>
                  <a:lnTo>
                    <a:pt x="996" y="1401"/>
                  </a:lnTo>
                  <a:lnTo>
                    <a:pt x="997" y="1427"/>
                  </a:lnTo>
                  <a:lnTo>
                    <a:pt x="967" y="1465"/>
                  </a:lnTo>
                  <a:lnTo>
                    <a:pt x="993" y="1495"/>
                  </a:lnTo>
                  <a:lnTo>
                    <a:pt x="1007" y="1536"/>
                  </a:lnTo>
                  <a:lnTo>
                    <a:pt x="991" y="1549"/>
                  </a:lnTo>
                  <a:lnTo>
                    <a:pt x="945" y="1562"/>
                  </a:lnTo>
                  <a:lnTo>
                    <a:pt x="904" y="1581"/>
                  </a:lnTo>
                  <a:lnTo>
                    <a:pt x="861" y="1575"/>
                  </a:lnTo>
                  <a:lnTo>
                    <a:pt x="842" y="1582"/>
                  </a:lnTo>
                  <a:lnTo>
                    <a:pt x="831" y="1623"/>
                  </a:lnTo>
                  <a:lnTo>
                    <a:pt x="836" y="1669"/>
                  </a:lnTo>
                  <a:lnTo>
                    <a:pt x="831" y="1691"/>
                  </a:lnTo>
                  <a:lnTo>
                    <a:pt x="836" y="1712"/>
                  </a:lnTo>
                  <a:lnTo>
                    <a:pt x="865" y="1750"/>
                  </a:lnTo>
                  <a:lnTo>
                    <a:pt x="883" y="1792"/>
                  </a:lnTo>
                  <a:lnTo>
                    <a:pt x="868" y="1832"/>
                  </a:lnTo>
                  <a:lnTo>
                    <a:pt x="851" y="1844"/>
                  </a:lnTo>
                  <a:lnTo>
                    <a:pt x="829" y="1851"/>
                  </a:lnTo>
                  <a:lnTo>
                    <a:pt x="758" y="1867"/>
                  </a:lnTo>
                  <a:lnTo>
                    <a:pt x="735" y="1874"/>
                  </a:lnTo>
                  <a:lnTo>
                    <a:pt x="729" y="1895"/>
                  </a:lnTo>
                  <a:lnTo>
                    <a:pt x="729" y="1920"/>
                  </a:lnTo>
                  <a:lnTo>
                    <a:pt x="721" y="1936"/>
                  </a:lnTo>
                  <a:lnTo>
                    <a:pt x="678" y="1934"/>
                  </a:lnTo>
                  <a:lnTo>
                    <a:pt x="664" y="1922"/>
                  </a:lnTo>
                  <a:lnTo>
                    <a:pt x="673" y="1876"/>
                  </a:lnTo>
                  <a:lnTo>
                    <a:pt x="676" y="1832"/>
                  </a:lnTo>
                  <a:lnTo>
                    <a:pt x="664" y="1816"/>
                  </a:lnTo>
                  <a:lnTo>
                    <a:pt x="648" y="1804"/>
                  </a:lnTo>
                  <a:lnTo>
                    <a:pt x="637" y="1782"/>
                  </a:lnTo>
                  <a:lnTo>
                    <a:pt x="635" y="1760"/>
                  </a:lnTo>
                  <a:lnTo>
                    <a:pt x="640" y="1713"/>
                  </a:lnTo>
                  <a:lnTo>
                    <a:pt x="664" y="1675"/>
                  </a:lnTo>
                  <a:lnTo>
                    <a:pt x="734" y="1634"/>
                  </a:lnTo>
                  <a:lnTo>
                    <a:pt x="735" y="1623"/>
                  </a:lnTo>
                  <a:lnTo>
                    <a:pt x="752" y="1607"/>
                  </a:lnTo>
                  <a:lnTo>
                    <a:pt x="756" y="1599"/>
                  </a:lnTo>
                  <a:lnTo>
                    <a:pt x="758" y="1589"/>
                  </a:lnTo>
                  <a:lnTo>
                    <a:pt x="758" y="1565"/>
                  </a:lnTo>
                  <a:lnTo>
                    <a:pt x="778" y="1454"/>
                  </a:lnTo>
                  <a:lnTo>
                    <a:pt x="777" y="1439"/>
                  </a:lnTo>
                  <a:lnTo>
                    <a:pt x="736" y="1428"/>
                  </a:lnTo>
                  <a:lnTo>
                    <a:pt x="663" y="1379"/>
                  </a:lnTo>
                  <a:lnTo>
                    <a:pt x="599" y="1362"/>
                  </a:lnTo>
                  <a:lnTo>
                    <a:pt x="535" y="1372"/>
                  </a:lnTo>
                  <a:lnTo>
                    <a:pt x="366" y="1376"/>
                  </a:lnTo>
                  <a:lnTo>
                    <a:pt x="333" y="1373"/>
                  </a:lnTo>
                  <a:lnTo>
                    <a:pt x="264" y="1340"/>
                  </a:lnTo>
                  <a:lnTo>
                    <a:pt x="209" y="1306"/>
                  </a:lnTo>
                  <a:close/>
                </a:path>
              </a:pathLst>
            </a:custGeom>
            <a:solidFill>
              <a:srgbClr val="E6E6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96"/>
            <p:cNvSpPr>
              <a:spLocks/>
            </p:cNvSpPr>
            <p:nvPr/>
          </p:nvSpPr>
          <p:spPr bwMode="auto">
            <a:xfrm>
              <a:off x="5021263" y="2384426"/>
              <a:ext cx="838200" cy="1023938"/>
            </a:xfrm>
            <a:custGeom>
              <a:avLst/>
              <a:gdLst>
                <a:gd name="T0" fmla="*/ 148 w 1584"/>
                <a:gd name="T1" fmla="*/ 1304 h 1936"/>
                <a:gd name="T2" fmla="*/ 10 w 1584"/>
                <a:gd name="T3" fmla="*/ 1136 h 1936"/>
                <a:gd name="T4" fmla="*/ 16 w 1584"/>
                <a:gd name="T5" fmla="*/ 1063 h 1936"/>
                <a:gd name="T6" fmla="*/ 112 w 1584"/>
                <a:gd name="T7" fmla="*/ 931 h 1936"/>
                <a:gd name="T8" fmla="*/ 113 w 1584"/>
                <a:gd name="T9" fmla="*/ 885 h 1936"/>
                <a:gd name="T10" fmla="*/ 89 w 1584"/>
                <a:gd name="T11" fmla="*/ 855 h 1936"/>
                <a:gd name="T12" fmla="*/ 105 w 1584"/>
                <a:gd name="T13" fmla="*/ 790 h 1936"/>
                <a:gd name="T14" fmla="*/ 98 w 1584"/>
                <a:gd name="T15" fmla="*/ 675 h 1936"/>
                <a:gd name="T16" fmla="*/ 247 w 1584"/>
                <a:gd name="T17" fmla="*/ 335 h 1936"/>
                <a:gd name="T18" fmla="*/ 409 w 1584"/>
                <a:gd name="T19" fmla="*/ 11 h 1936"/>
                <a:gd name="T20" fmla="*/ 541 w 1584"/>
                <a:gd name="T21" fmla="*/ 0 h 1936"/>
                <a:gd name="T22" fmla="*/ 659 w 1584"/>
                <a:gd name="T23" fmla="*/ 71 h 1936"/>
                <a:gd name="T24" fmla="*/ 746 w 1584"/>
                <a:gd name="T25" fmla="*/ 109 h 1936"/>
                <a:gd name="T26" fmla="*/ 809 w 1584"/>
                <a:gd name="T27" fmla="*/ 68 h 1936"/>
                <a:gd name="T28" fmla="*/ 825 w 1584"/>
                <a:gd name="T29" fmla="*/ 113 h 1936"/>
                <a:gd name="T30" fmla="*/ 817 w 1584"/>
                <a:gd name="T31" fmla="*/ 155 h 1936"/>
                <a:gd name="T32" fmla="*/ 841 w 1584"/>
                <a:gd name="T33" fmla="*/ 276 h 1936"/>
                <a:gd name="T34" fmla="*/ 845 w 1584"/>
                <a:gd name="T35" fmla="*/ 467 h 1936"/>
                <a:gd name="T36" fmla="*/ 729 w 1584"/>
                <a:gd name="T37" fmla="*/ 526 h 1936"/>
                <a:gd name="T38" fmla="*/ 663 w 1584"/>
                <a:gd name="T39" fmla="*/ 956 h 1936"/>
                <a:gd name="T40" fmla="*/ 732 w 1584"/>
                <a:gd name="T41" fmla="*/ 1031 h 1936"/>
                <a:gd name="T42" fmla="*/ 898 w 1584"/>
                <a:gd name="T43" fmla="*/ 951 h 1936"/>
                <a:gd name="T44" fmla="*/ 932 w 1584"/>
                <a:gd name="T45" fmla="*/ 958 h 1936"/>
                <a:gd name="T46" fmla="*/ 989 w 1584"/>
                <a:gd name="T47" fmla="*/ 954 h 1936"/>
                <a:gd name="T48" fmla="*/ 1070 w 1584"/>
                <a:gd name="T49" fmla="*/ 967 h 1936"/>
                <a:gd name="T50" fmla="*/ 1110 w 1584"/>
                <a:gd name="T51" fmla="*/ 934 h 1936"/>
                <a:gd name="T52" fmla="*/ 1187 w 1584"/>
                <a:gd name="T53" fmla="*/ 935 h 1936"/>
                <a:gd name="T54" fmla="*/ 1302 w 1584"/>
                <a:gd name="T55" fmla="*/ 995 h 1936"/>
                <a:gd name="T56" fmla="*/ 1461 w 1584"/>
                <a:gd name="T57" fmla="*/ 989 h 1936"/>
                <a:gd name="T58" fmla="*/ 1496 w 1584"/>
                <a:gd name="T59" fmla="*/ 1114 h 1936"/>
                <a:gd name="T60" fmla="*/ 1584 w 1584"/>
                <a:gd name="T61" fmla="*/ 1312 h 1936"/>
                <a:gd name="T62" fmla="*/ 1519 w 1584"/>
                <a:gd name="T63" fmla="*/ 1324 h 1936"/>
                <a:gd name="T64" fmla="*/ 1454 w 1584"/>
                <a:gd name="T65" fmla="*/ 1354 h 1936"/>
                <a:gd name="T66" fmla="*/ 1227 w 1584"/>
                <a:gd name="T67" fmla="*/ 1400 h 1936"/>
                <a:gd name="T68" fmla="*/ 1212 w 1584"/>
                <a:gd name="T69" fmla="*/ 1286 h 1936"/>
                <a:gd name="T70" fmla="*/ 1125 w 1584"/>
                <a:gd name="T71" fmla="*/ 1166 h 1936"/>
                <a:gd name="T72" fmla="*/ 802 w 1584"/>
                <a:gd name="T73" fmla="*/ 1278 h 1936"/>
                <a:gd name="T74" fmla="*/ 944 w 1584"/>
                <a:gd name="T75" fmla="*/ 1334 h 1936"/>
                <a:gd name="T76" fmla="*/ 982 w 1584"/>
                <a:gd name="T77" fmla="*/ 1359 h 1936"/>
                <a:gd name="T78" fmla="*/ 967 w 1584"/>
                <a:gd name="T79" fmla="*/ 1465 h 1936"/>
                <a:gd name="T80" fmla="*/ 945 w 1584"/>
                <a:gd name="T81" fmla="*/ 1562 h 1936"/>
                <a:gd name="T82" fmla="*/ 831 w 1584"/>
                <a:gd name="T83" fmla="*/ 1623 h 1936"/>
                <a:gd name="T84" fmla="*/ 865 w 1584"/>
                <a:gd name="T85" fmla="*/ 1750 h 1936"/>
                <a:gd name="T86" fmla="*/ 829 w 1584"/>
                <a:gd name="T87" fmla="*/ 1851 h 1936"/>
                <a:gd name="T88" fmla="*/ 729 w 1584"/>
                <a:gd name="T89" fmla="*/ 1920 h 1936"/>
                <a:gd name="T90" fmla="*/ 673 w 1584"/>
                <a:gd name="T91" fmla="*/ 1876 h 1936"/>
                <a:gd name="T92" fmla="*/ 637 w 1584"/>
                <a:gd name="T93" fmla="*/ 1782 h 1936"/>
                <a:gd name="T94" fmla="*/ 734 w 1584"/>
                <a:gd name="T95" fmla="*/ 1634 h 1936"/>
                <a:gd name="T96" fmla="*/ 758 w 1584"/>
                <a:gd name="T97" fmla="*/ 1589 h 1936"/>
                <a:gd name="T98" fmla="*/ 736 w 1584"/>
                <a:gd name="T99" fmla="*/ 1428 h 1936"/>
                <a:gd name="T100" fmla="*/ 366 w 1584"/>
                <a:gd name="T101" fmla="*/ 1376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84" h="1936">
                  <a:moveTo>
                    <a:pt x="209" y="1306"/>
                  </a:moveTo>
                  <a:lnTo>
                    <a:pt x="153" y="1301"/>
                  </a:lnTo>
                  <a:lnTo>
                    <a:pt x="149" y="1304"/>
                  </a:lnTo>
                  <a:lnTo>
                    <a:pt x="148" y="1304"/>
                  </a:lnTo>
                  <a:lnTo>
                    <a:pt x="140" y="1305"/>
                  </a:lnTo>
                  <a:lnTo>
                    <a:pt x="136" y="1304"/>
                  </a:lnTo>
                  <a:lnTo>
                    <a:pt x="121" y="1291"/>
                  </a:lnTo>
                  <a:lnTo>
                    <a:pt x="10" y="1136"/>
                  </a:lnTo>
                  <a:lnTo>
                    <a:pt x="1" y="1121"/>
                  </a:lnTo>
                  <a:lnTo>
                    <a:pt x="0" y="1106"/>
                  </a:lnTo>
                  <a:lnTo>
                    <a:pt x="13" y="1073"/>
                  </a:lnTo>
                  <a:lnTo>
                    <a:pt x="16" y="1063"/>
                  </a:lnTo>
                  <a:lnTo>
                    <a:pt x="24" y="1035"/>
                  </a:lnTo>
                  <a:lnTo>
                    <a:pt x="66" y="963"/>
                  </a:lnTo>
                  <a:lnTo>
                    <a:pt x="80" y="950"/>
                  </a:lnTo>
                  <a:lnTo>
                    <a:pt x="112" y="931"/>
                  </a:lnTo>
                  <a:lnTo>
                    <a:pt x="120" y="923"/>
                  </a:lnTo>
                  <a:lnTo>
                    <a:pt x="124" y="910"/>
                  </a:lnTo>
                  <a:lnTo>
                    <a:pt x="121" y="897"/>
                  </a:lnTo>
                  <a:lnTo>
                    <a:pt x="113" y="885"/>
                  </a:lnTo>
                  <a:lnTo>
                    <a:pt x="99" y="871"/>
                  </a:lnTo>
                  <a:lnTo>
                    <a:pt x="96" y="868"/>
                  </a:lnTo>
                  <a:lnTo>
                    <a:pt x="91" y="861"/>
                  </a:lnTo>
                  <a:lnTo>
                    <a:pt x="89" y="855"/>
                  </a:lnTo>
                  <a:lnTo>
                    <a:pt x="85" y="820"/>
                  </a:lnTo>
                  <a:lnTo>
                    <a:pt x="88" y="809"/>
                  </a:lnTo>
                  <a:lnTo>
                    <a:pt x="95" y="800"/>
                  </a:lnTo>
                  <a:lnTo>
                    <a:pt x="105" y="790"/>
                  </a:lnTo>
                  <a:lnTo>
                    <a:pt x="115" y="769"/>
                  </a:lnTo>
                  <a:lnTo>
                    <a:pt x="113" y="748"/>
                  </a:lnTo>
                  <a:lnTo>
                    <a:pt x="97" y="702"/>
                  </a:lnTo>
                  <a:lnTo>
                    <a:pt x="98" y="675"/>
                  </a:lnTo>
                  <a:lnTo>
                    <a:pt x="114" y="595"/>
                  </a:lnTo>
                  <a:lnTo>
                    <a:pt x="109" y="440"/>
                  </a:lnTo>
                  <a:lnTo>
                    <a:pt x="111" y="434"/>
                  </a:lnTo>
                  <a:lnTo>
                    <a:pt x="247" y="335"/>
                  </a:lnTo>
                  <a:lnTo>
                    <a:pt x="286" y="298"/>
                  </a:lnTo>
                  <a:lnTo>
                    <a:pt x="384" y="145"/>
                  </a:lnTo>
                  <a:lnTo>
                    <a:pt x="405" y="12"/>
                  </a:lnTo>
                  <a:lnTo>
                    <a:pt x="409" y="11"/>
                  </a:lnTo>
                  <a:lnTo>
                    <a:pt x="458" y="10"/>
                  </a:lnTo>
                  <a:lnTo>
                    <a:pt x="497" y="16"/>
                  </a:lnTo>
                  <a:lnTo>
                    <a:pt x="518" y="6"/>
                  </a:lnTo>
                  <a:lnTo>
                    <a:pt x="541" y="0"/>
                  </a:lnTo>
                  <a:lnTo>
                    <a:pt x="560" y="16"/>
                  </a:lnTo>
                  <a:lnTo>
                    <a:pt x="579" y="34"/>
                  </a:lnTo>
                  <a:lnTo>
                    <a:pt x="617" y="55"/>
                  </a:lnTo>
                  <a:lnTo>
                    <a:pt x="659" y="71"/>
                  </a:lnTo>
                  <a:lnTo>
                    <a:pt x="683" y="77"/>
                  </a:lnTo>
                  <a:lnTo>
                    <a:pt x="703" y="84"/>
                  </a:lnTo>
                  <a:lnTo>
                    <a:pt x="724" y="98"/>
                  </a:lnTo>
                  <a:lnTo>
                    <a:pt x="746" y="109"/>
                  </a:lnTo>
                  <a:lnTo>
                    <a:pt x="770" y="110"/>
                  </a:lnTo>
                  <a:lnTo>
                    <a:pt x="788" y="99"/>
                  </a:lnTo>
                  <a:lnTo>
                    <a:pt x="799" y="83"/>
                  </a:lnTo>
                  <a:lnTo>
                    <a:pt x="809" y="68"/>
                  </a:lnTo>
                  <a:lnTo>
                    <a:pt x="825" y="63"/>
                  </a:lnTo>
                  <a:lnTo>
                    <a:pt x="837" y="77"/>
                  </a:lnTo>
                  <a:lnTo>
                    <a:pt x="836" y="95"/>
                  </a:lnTo>
                  <a:lnTo>
                    <a:pt x="825" y="113"/>
                  </a:lnTo>
                  <a:lnTo>
                    <a:pt x="823" y="126"/>
                  </a:lnTo>
                  <a:lnTo>
                    <a:pt x="824" y="136"/>
                  </a:lnTo>
                  <a:lnTo>
                    <a:pt x="822" y="147"/>
                  </a:lnTo>
                  <a:lnTo>
                    <a:pt x="817" y="155"/>
                  </a:lnTo>
                  <a:lnTo>
                    <a:pt x="810" y="178"/>
                  </a:lnTo>
                  <a:lnTo>
                    <a:pt x="806" y="204"/>
                  </a:lnTo>
                  <a:lnTo>
                    <a:pt x="827" y="239"/>
                  </a:lnTo>
                  <a:lnTo>
                    <a:pt x="841" y="276"/>
                  </a:lnTo>
                  <a:lnTo>
                    <a:pt x="837" y="321"/>
                  </a:lnTo>
                  <a:lnTo>
                    <a:pt x="829" y="345"/>
                  </a:lnTo>
                  <a:lnTo>
                    <a:pt x="827" y="368"/>
                  </a:lnTo>
                  <a:lnTo>
                    <a:pt x="845" y="467"/>
                  </a:lnTo>
                  <a:lnTo>
                    <a:pt x="843" y="514"/>
                  </a:lnTo>
                  <a:lnTo>
                    <a:pt x="816" y="528"/>
                  </a:lnTo>
                  <a:lnTo>
                    <a:pt x="773" y="514"/>
                  </a:lnTo>
                  <a:lnTo>
                    <a:pt x="729" y="526"/>
                  </a:lnTo>
                  <a:lnTo>
                    <a:pt x="707" y="565"/>
                  </a:lnTo>
                  <a:lnTo>
                    <a:pt x="711" y="801"/>
                  </a:lnTo>
                  <a:lnTo>
                    <a:pt x="690" y="898"/>
                  </a:lnTo>
                  <a:lnTo>
                    <a:pt x="663" y="956"/>
                  </a:lnTo>
                  <a:lnTo>
                    <a:pt x="657" y="1015"/>
                  </a:lnTo>
                  <a:lnTo>
                    <a:pt x="677" y="1037"/>
                  </a:lnTo>
                  <a:lnTo>
                    <a:pt x="706" y="1047"/>
                  </a:lnTo>
                  <a:lnTo>
                    <a:pt x="732" y="1031"/>
                  </a:lnTo>
                  <a:lnTo>
                    <a:pt x="754" y="1005"/>
                  </a:lnTo>
                  <a:lnTo>
                    <a:pt x="871" y="952"/>
                  </a:lnTo>
                  <a:lnTo>
                    <a:pt x="884" y="949"/>
                  </a:lnTo>
                  <a:lnTo>
                    <a:pt x="898" y="951"/>
                  </a:lnTo>
                  <a:lnTo>
                    <a:pt x="907" y="956"/>
                  </a:lnTo>
                  <a:lnTo>
                    <a:pt x="915" y="954"/>
                  </a:lnTo>
                  <a:lnTo>
                    <a:pt x="922" y="952"/>
                  </a:lnTo>
                  <a:lnTo>
                    <a:pt x="932" y="958"/>
                  </a:lnTo>
                  <a:lnTo>
                    <a:pt x="938" y="968"/>
                  </a:lnTo>
                  <a:lnTo>
                    <a:pt x="952" y="966"/>
                  </a:lnTo>
                  <a:lnTo>
                    <a:pt x="964" y="959"/>
                  </a:lnTo>
                  <a:lnTo>
                    <a:pt x="989" y="954"/>
                  </a:lnTo>
                  <a:lnTo>
                    <a:pt x="1014" y="963"/>
                  </a:lnTo>
                  <a:lnTo>
                    <a:pt x="1024" y="973"/>
                  </a:lnTo>
                  <a:lnTo>
                    <a:pt x="1037" y="975"/>
                  </a:lnTo>
                  <a:lnTo>
                    <a:pt x="1070" y="967"/>
                  </a:lnTo>
                  <a:lnTo>
                    <a:pt x="1084" y="966"/>
                  </a:lnTo>
                  <a:lnTo>
                    <a:pt x="1095" y="960"/>
                  </a:lnTo>
                  <a:lnTo>
                    <a:pt x="1099" y="945"/>
                  </a:lnTo>
                  <a:lnTo>
                    <a:pt x="1110" y="934"/>
                  </a:lnTo>
                  <a:lnTo>
                    <a:pt x="1125" y="934"/>
                  </a:lnTo>
                  <a:lnTo>
                    <a:pt x="1137" y="939"/>
                  </a:lnTo>
                  <a:lnTo>
                    <a:pt x="1152" y="940"/>
                  </a:lnTo>
                  <a:lnTo>
                    <a:pt x="1187" y="935"/>
                  </a:lnTo>
                  <a:lnTo>
                    <a:pt x="1203" y="948"/>
                  </a:lnTo>
                  <a:lnTo>
                    <a:pt x="1211" y="966"/>
                  </a:lnTo>
                  <a:lnTo>
                    <a:pt x="1264" y="989"/>
                  </a:lnTo>
                  <a:lnTo>
                    <a:pt x="1302" y="995"/>
                  </a:lnTo>
                  <a:lnTo>
                    <a:pt x="1395" y="990"/>
                  </a:lnTo>
                  <a:lnTo>
                    <a:pt x="1405" y="983"/>
                  </a:lnTo>
                  <a:lnTo>
                    <a:pt x="1416" y="981"/>
                  </a:lnTo>
                  <a:lnTo>
                    <a:pt x="1461" y="989"/>
                  </a:lnTo>
                  <a:lnTo>
                    <a:pt x="1484" y="997"/>
                  </a:lnTo>
                  <a:lnTo>
                    <a:pt x="1514" y="1025"/>
                  </a:lnTo>
                  <a:lnTo>
                    <a:pt x="1511" y="1067"/>
                  </a:lnTo>
                  <a:lnTo>
                    <a:pt x="1496" y="1114"/>
                  </a:lnTo>
                  <a:lnTo>
                    <a:pt x="1507" y="1132"/>
                  </a:lnTo>
                  <a:lnTo>
                    <a:pt x="1532" y="1143"/>
                  </a:lnTo>
                  <a:lnTo>
                    <a:pt x="1578" y="1217"/>
                  </a:lnTo>
                  <a:lnTo>
                    <a:pt x="1584" y="1312"/>
                  </a:lnTo>
                  <a:lnTo>
                    <a:pt x="1565" y="1299"/>
                  </a:lnTo>
                  <a:lnTo>
                    <a:pt x="1544" y="1300"/>
                  </a:lnTo>
                  <a:lnTo>
                    <a:pt x="1534" y="1306"/>
                  </a:lnTo>
                  <a:lnTo>
                    <a:pt x="1519" y="1324"/>
                  </a:lnTo>
                  <a:lnTo>
                    <a:pt x="1513" y="1334"/>
                  </a:lnTo>
                  <a:lnTo>
                    <a:pt x="1497" y="1346"/>
                  </a:lnTo>
                  <a:lnTo>
                    <a:pt x="1475" y="1348"/>
                  </a:lnTo>
                  <a:lnTo>
                    <a:pt x="1454" y="1354"/>
                  </a:lnTo>
                  <a:lnTo>
                    <a:pt x="1346" y="1398"/>
                  </a:lnTo>
                  <a:lnTo>
                    <a:pt x="1306" y="1407"/>
                  </a:lnTo>
                  <a:lnTo>
                    <a:pt x="1244" y="1407"/>
                  </a:lnTo>
                  <a:lnTo>
                    <a:pt x="1227" y="1400"/>
                  </a:lnTo>
                  <a:lnTo>
                    <a:pt x="1220" y="1379"/>
                  </a:lnTo>
                  <a:lnTo>
                    <a:pt x="1219" y="1355"/>
                  </a:lnTo>
                  <a:lnTo>
                    <a:pt x="1222" y="1306"/>
                  </a:lnTo>
                  <a:lnTo>
                    <a:pt x="1212" y="1286"/>
                  </a:lnTo>
                  <a:lnTo>
                    <a:pt x="1192" y="1274"/>
                  </a:lnTo>
                  <a:lnTo>
                    <a:pt x="1170" y="1234"/>
                  </a:lnTo>
                  <a:lnTo>
                    <a:pt x="1162" y="1188"/>
                  </a:lnTo>
                  <a:lnTo>
                    <a:pt x="1125" y="1166"/>
                  </a:lnTo>
                  <a:lnTo>
                    <a:pt x="1080" y="1165"/>
                  </a:lnTo>
                  <a:lnTo>
                    <a:pt x="897" y="1202"/>
                  </a:lnTo>
                  <a:lnTo>
                    <a:pt x="812" y="1240"/>
                  </a:lnTo>
                  <a:lnTo>
                    <a:pt x="802" y="1278"/>
                  </a:lnTo>
                  <a:lnTo>
                    <a:pt x="841" y="1308"/>
                  </a:lnTo>
                  <a:lnTo>
                    <a:pt x="886" y="1326"/>
                  </a:lnTo>
                  <a:lnTo>
                    <a:pt x="934" y="1334"/>
                  </a:lnTo>
                  <a:lnTo>
                    <a:pt x="944" y="1334"/>
                  </a:lnTo>
                  <a:lnTo>
                    <a:pt x="953" y="1338"/>
                  </a:lnTo>
                  <a:lnTo>
                    <a:pt x="957" y="1350"/>
                  </a:lnTo>
                  <a:lnTo>
                    <a:pt x="965" y="1354"/>
                  </a:lnTo>
                  <a:lnTo>
                    <a:pt x="982" y="1359"/>
                  </a:lnTo>
                  <a:lnTo>
                    <a:pt x="991" y="1376"/>
                  </a:lnTo>
                  <a:lnTo>
                    <a:pt x="996" y="1401"/>
                  </a:lnTo>
                  <a:lnTo>
                    <a:pt x="997" y="1427"/>
                  </a:lnTo>
                  <a:lnTo>
                    <a:pt x="967" y="1465"/>
                  </a:lnTo>
                  <a:lnTo>
                    <a:pt x="993" y="1495"/>
                  </a:lnTo>
                  <a:lnTo>
                    <a:pt x="1007" y="1536"/>
                  </a:lnTo>
                  <a:lnTo>
                    <a:pt x="991" y="1549"/>
                  </a:lnTo>
                  <a:lnTo>
                    <a:pt x="945" y="1562"/>
                  </a:lnTo>
                  <a:lnTo>
                    <a:pt x="904" y="1581"/>
                  </a:lnTo>
                  <a:lnTo>
                    <a:pt x="861" y="1575"/>
                  </a:lnTo>
                  <a:lnTo>
                    <a:pt x="842" y="1582"/>
                  </a:lnTo>
                  <a:lnTo>
                    <a:pt x="831" y="1623"/>
                  </a:lnTo>
                  <a:lnTo>
                    <a:pt x="836" y="1669"/>
                  </a:lnTo>
                  <a:lnTo>
                    <a:pt x="831" y="1691"/>
                  </a:lnTo>
                  <a:lnTo>
                    <a:pt x="836" y="1712"/>
                  </a:lnTo>
                  <a:lnTo>
                    <a:pt x="865" y="1750"/>
                  </a:lnTo>
                  <a:lnTo>
                    <a:pt x="883" y="1792"/>
                  </a:lnTo>
                  <a:lnTo>
                    <a:pt x="868" y="1832"/>
                  </a:lnTo>
                  <a:lnTo>
                    <a:pt x="851" y="1844"/>
                  </a:lnTo>
                  <a:lnTo>
                    <a:pt x="829" y="1851"/>
                  </a:lnTo>
                  <a:lnTo>
                    <a:pt x="758" y="1867"/>
                  </a:lnTo>
                  <a:lnTo>
                    <a:pt x="735" y="1874"/>
                  </a:lnTo>
                  <a:lnTo>
                    <a:pt x="729" y="1895"/>
                  </a:lnTo>
                  <a:lnTo>
                    <a:pt x="729" y="1920"/>
                  </a:lnTo>
                  <a:lnTo>
                    <a:pt x="721" y="1936"/>
                  </a:lnTo>
                  <a:lnTo>
                    <a:pt x="678" y="1934"/>
                  </a:lnTo>
                  <a:lnTo>
                    <a:pt x="664" y="1922"/>
                  </a:lnTo>
                  <a:lnTo>
                    <a:pt x="673" y="1876"/>
                  </a:lnTo>
                  <a:lnTo>
                    <a:pt x="676" y="1832"/>
                  </a:lnTo>
                  <a:lnTo>
                    <a:pt x="664" y="1816"/>
                  </a:lnTo>
                  <a:lnTo>
                    <a:pt x="648" y="1804"/>
                  </a:lnTo>
                  <a:lnTo>
                    <a:pt x="637" y="1782"/>
                  </a:lnTo>
                  <a:lnTo>
                    <a:pt x="635" y="1760"/>
                  </a:lnTo>
                  <a:lnTo>
                    <a:pt x="640" y="1713"/>
                  </a:lnTo>
                  <a:lnTo>
                    <a:pt x="664" y="1675"/>
                  </a:lnTo>
                  <a:lnTo>
                    <a:pt x="734" y="1634"/>
                  </a:lnTo>
                  <a:lnTo>
                    <a:pt x="735" y="1623"/>
                  </a:lnTo>
                  <a:lnTo>
                    <a:pt x="752" y="1607"/>
                  </a:lnTo>
                  <a:lnTo>
                    <a:pt x="756" y="1599"/>
                  </a:lnTo>
                  <a:lnTo>
                    <a:pt x="758" y="1589"/>
                  </a:lnTo>
                  <a:lnTo>
                    <a:pt x="758" y="1565"/>
                  </a:lnTo>
                  <a:lnTo>
                    <a:pt x="778" y="1454"/>
                  </a:lnTo>
                  <a:lnTo>
                    <a:pt x="777" y="1439"/>
                  </a:lnTo>
                  <a:lnTo>
                    <a:pt x="736" y="1428"/>
                  </a:lnTo>
                  <a:lnTo>
                    <a:pt x="663" y="1379"/>
                  </a:lnTo>
                  <a:lnTo>
                    <a:pt x="599" y="1362"/>
                  </a:lnTo>
                  <a:lnTo>
                    <a:pt x="535" y="1372"/>
                  </a:lnTo>
                  <a:lnTo>
                    <a:pt x="366" y="1376"/>
                  </a:lnTo>
                  <a:lnTo>
                    <a:pt x="333" y="1373"/>
                  </a:lnTo>
                  <a:lnTo>
                    <a:pt x="264" y="1340"/>
                  </a:lnTo>
                  <a:lnTo>
                    <a:pt x="209" y="1306"/>
                  </a:lnTo>
                  <a:close/>
                </a:path>
              </a:pathLst>
            </a:custGeom>
            <a:noFill/>
            <a:ln w="6">
              <a:solidFill>
                <a:srgbClr val="6C6D7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Freeform 97"/>
            <p:cNvSpPr>
              <a:spLocks/>
            </p:cNvSpPr>
            <p:nvPr/>
          </p:nvSpPr>
          <p:spPr bwMode="auto">
            <a:xfrm>
              <a:off x="7618413" y="3132138"/>
              <a:ext cx="768350" cy="1143000"/>
            </a:xfrm>
            <a:custGeom>
              <a:avLst/>
              <a:gdLst>
                <a:gd name="T0" fmla="*/ 1449 w 1452"/>
                <a:gd name="T1" fmla="*/ 7 h 2159"/>
                <a:gd name="T2" fmla="*/ 1277 w 1452"/>
                <a:gd name="T3" fmla="*/ 394 h 2159"/>
                <a:gd name="T4" fmla="*/ 1269 w 1452"/>
                <a:gd name="T5" fmla="*/ 459 h 2159"/>
                <a:gd name="T6" fmla="*/ 1236 w 1452"/>
                <a:gd name="T7" fmla="*/ 508 h 2159"/>
                <a:gd name="T8" fmla="*/ 1142 w 1452"/>
                <a:gd name="T9" fmla="*/ 534 h 2159"/>
                <a:gd name="T10" fmla="*/ 1141 w 1452"/>
                <a:gd name="T11" fmla="*/ 600 h 2159"/>
                <a:gd name="T12" fmla="*/ 1120 w 1452"/>
                <a:gd name="T13" fmla="*/ 665 h 2159"/>
                <a:gd name="T14" fmla="*/ 1149 w 1452"/>
                <a:gd name="T15" fmla="*/ 717 h 2159"/>
                <a:gd name="T16" fmla="*/ 1127 w 1452"/>
                <a:gd name="T17" fmla="*/ 823 h 2159"/>
                <a:gd name="T18" fmla="*/ 977 w 1452"/>
                <a:gd name="T19" fmla="*/ 909 h 2159"/>
                <a:gd name="T20" fmla="*/ 940 w 1452"/>
                <a:gd name="T21" fmla="*/ 949 h 2159"/>
                <a:gd name="T22" fmla="*/ 897 w 1452"/>
                <a:gd name="T23" fmla="*/ 981 h 2159"/>
                <a:gd name="T24" fmla="*/ 925 w 1452"/>
                <a:gd name="T25" fmla="*/ 1039 h 2159"/>
                <a:gd name="T26" fmla="*/ 878 w 1452"/>
                <a:gd name="T27" fmla="*/ 1143 h 2159"/>
                <a:gd name="T28" fmla="*/ 861 w 1452"/>
                <a:gd name="T29" fmla="*/ 1333 h 2159"/>
                <a:gd name="T30" fmla="*/ 823 w 1452"/>
                <a:gd name="T31" fmla="*/ 1353 h 2159"/>
                <a:gd name="T32" fmla="*/ 797 w 1452"/>
                <a:gd name="T33" fmla="*/ 1381 h 2159"/>
                <a:gd name="T34" fmla="*/ 705 w 1452"/>
                <a:gd name="T35" fmla="*/ 1448 h 2159"/>
                <a:gd name="T36" fmla="*/ 657 w 1452"/>
                <a:gd name="T37" fmla="*/ 1437 h 2159"/>
                <a:gd name="T38" fmla="*/ 623 w 1452"/>
                <a:gd name="T39" fmla="*/ 1451 h 2159"/>
                <a:gd name="T40" fmla="*/ 617 w 1452"/>
                <a:gd name="T41" fmla="*/ 1488 h 2159"/>
                <a:gd name="T42" fmla="*/ 596 w 1452"/>
                <a:gd name="T43" fmla="*/ 1532 h 2159"/>
                <a:gd name="T44" fmla="*/ 574 w 1452"/>
                <a:gd name="T45" fmla="*/ 1559 h 2159"/>
                <a:gd name="T46" fmla="*/ 510 w 1452"/>
                <a:gd name="T47" fmla="*/ 1582 h 2159"/>
                <a:gd name="T48" fmla="*/ 516 w 1452"/>
                <a:gd name="T49" fmla="*/ 1698 h 2159"/>
                <a:gd name="T50" fmla="*/ 483 w 1452"/>
                <a:gd name="T51" fmla="*/ 1786 h 2159"/>
                <a:gd name="T52" fmla="*/ 488 w 1452"/>
                <a:gd name="T53" fmla="*/ 1846 h 2159"/>
                <a:gd name="T54" fmla="*/ 377 w 1452"/>
                <a:gd name="T55" fmla="*/ 2007 h 2159"/>
                <a:gd name="T56" fmla="*/ 382 w 1452"/>
                <a:gd name="T57" fmla="*/ 2083 h 2159"/>
                <a:gd name="T58" fmla="*/ 311 w 1452"/>
                <a:gd name="T59" fmla="*/ 2159 h 2159"/>
                <a:gd name="T60" fmla="*/ 279 w 1452"/>
                <a:gd name="T61" fmla="*/ 2052 h 2159"/>
                <a:gd name="T62" fmla="*/ 175 w 1452"/>
                <a:gd name="T63" fmla="*/ 1866 h 2159"/>
                <a:gd name="T64" fmla="*/ 107 w 1452"/>
                <a:gd name="T65" fmla="*/ 1900 h 2159"/>
                <a:gd name="T66" fmla="*/ 28 w 1452"/>
                <a:gd name="T67" fmla="*/ 1851 h 2159"/>
                <a:gd name="T68" fmla="*/ 81 w 1452"/>
                <a:gd name="T69" fmla="*/ 1690 h 2159"/>
                <a:gd name="T70" fmla="*/ 285 w 1452"/>
                <a:gd name="T71" fmla="*/ 1423 h 2159"/>
                <a:gd name="T72" fmla="*/ 322 w 1452"/>
                <a:gd name="T73" fmla="*/ 1178 h 2159"/>
                <a:gd name="T74" fmla="*/ 264 w 1452"/>
                <a:gd name="T75" fmla="*/ 1079 h 2159"/>
                <a:gd name="T76" fmla="*/ 190 w 1452"/>
                <a:gd name="T77" fmla="*/ 966 h 2159"/>
                <a:gd name="T78" fmla="*/ 77 w 1452"/>
                <a:gd name="T79" fmla="*/ 836 h 2159"/>
                <a:gd name="T80" fmla="*/ 322 w 1452"/>
                <a:gd name="T81" fmla="*/ 717 h 2159"/>
                <a:gd name="T82" fmla="*/ 435 w 1452"/>
                <a:gd name="T83" fmla="*/ 561 h 2159"/>
                <a:gd name="T84" fmla="*/ 659 w 1452"/>
                <a:gd name="T85" fmla="*/ 385 h 2159"/>
                <a:gd name="T86" fmla="*/ 781 w 1452"/>
                <a:gd name="T87" fmla="*/ 320 h 2159"/>
                <a:gd name="T88" fmla="*/ 891 w 1452"/>
                <a:gd name="T89" fmla="*/ 235 h 2159"/>
                <a:gd name="T90" fmla="*/ 1071 w 1452"/>
                <a:gd name="T91" fmla="*/ 279 h 2159"/>
                <a:gd name="T92" fmla="*/ 1202 w 1452"/>
                <a:gd name="T93" fmla="*/ 211 h 2159"/>
                <a:gd name="T94" fmla="*/ 1249 w 1452"/>
                <a:gd name="T95" fmla="*/ 8 h 2159"/>
                <a:gd name="T96" fmla="*/ 1306 w 1452"/>
                <a:gd name="T97" fmla="*/ 18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52" h="2159">
                  <a:moveTo>
                    <a:pt x="1327" y="22"/>
                  </a:moveTo>
                  <a:lnTo>
                    <a:pt x="1416" y="2"/>
                  </a:lnTo>
                  <a:lnTo>
                    <a:pt x="1452" y="0"/>
                  </a:lnTo>
                  <a:lnTo>
                    <a:pt x="1449" y="7"/>
                  </a:lnTo>
                  <a:lnTo>
                    <a:pt x="1339" y="164"/>
                  </a:lnTo>
                  <a:lnTo>
                    <a:pt x="1320" y="198"/>
                  </a:lnTo>
                  <a:lnTo>
                    <a:pt x="1298" y="276"/>
                  </a:lnTo>
                  <a:lnTo>
                    <a:pt x="1277" y="394"/>
                  </a:lnTo>
                  <a:lnTo>
                    <a:pt x="1262" y="432"/>
                  </a:lnTo>
                  <a:lnTo>
                    <a:pt x="1262" y="439"/>
                  </a:lnTo>
                  <a:lnTo>
                    <a:pt x="1268" y="452"/>
                  </a:lnTo>
                  <a:lnTo>
                    <a:pt x="1269" y="459"/>
                  </a:lnTo>
                  <a:lnTo>
                    <a:pt x="1268" y="467"/>
                  </a:lnTo>
                  <a:lnTo>
                    <a:pt x="1257" y="489"/>
                  </a:lnTo>
                  <a:lnTo>
                    <a:pt x="1249" y="498"/>
                  </a:lnTo>
                  <a:lnTo>
                    <a:pt x="1236" y="508"/>
                  </a:lnTo>
                  <a:lnTo>
                    <a:pt x="1222" y="516"/>
                  </a:lnTo>
                  <a:lnTo>
                    <a:pt x="1211" y="521"/>
                  </a:lnTo>
                  <a:lnTo>
                    <a:pt x="1162" y="527"/>
                  </a:lnTo>
                  <a:lnTo>
                    <a:pt x="1142" y="534"/>
                  </a:lnTo>
                  <a:lnTo>
                    <a:pt x="1130" y="555"/>
                  </a:lnTo>
                  <a:lnTo>
                    <a:pt x="1130" y="569"/>
                  </a:lnTo>
                  <a:lnTo>
                    <a:pt x="1138" y="588"/>
                  </a:lnTo>
                  <a:lnTo>
                    <a:pt x="1141" y="600"/>
                  </a:lnTo>
                  <a:lnTo>
                    <a:pt x="1138" y="614"/>
                  </a:lnTo>
                  <a:lnTo>
                    <a:pt x="1123" y="637"/>
                  </a:lnTo>
                  <a:lnTo>
                    <a:pt x="1119" y="649"/>
                  </a:lnTo>
                  <a:lnTo>
                    <a:pt x="1120" y="665"/>
                  </a:lnTo>
                  <a:lnTo>
                    <a:pt x="1126" y="673"/>
                  </a:lnTo>
                  <a:lnTo>
                    <a:pt x="1144" y="691"/>
                  </a:lnTo>
                  <a:lnTo>
                    <a:pt x="1151" y="707"/>
                  </a:lnTo>
                  <a:lnTo>
                    <a:pt x="1149" y="717"/>
                  </a:lnTo>
                  <a:lnTo>
                    <a:pt x="1143" y="726"/>
                  </a:lnTo>
                  <a:lnTo>
                    <a:pt x="1137" y="741"/>
                  </a:lnTo>
                  <a:lnTo>
                    <a:pt x="1130" y="783"/>
                  </a:lnTo>
                  <a:lnTo>
                    <a:pt x="1127" y="823"/>
                  </a:lnTo>
                  <a:lnTo>
                    <a:pt x="1108" y="866"/>
                  </a:lnTo>
                  <a:lnTo>
                    <a:pt x="1068" y="882"/>
                  </a:lnTo>
                  <a:lnTo>
                    <a:pt x="1020" y="891"/>
                  </a:lnTo>
                  <a:lnTo>
                    <a:pt x="977" y="909"/>
                  </a:lnTo>
                  <a:lnTo>
                    <a:pt x="968" y="915"/>
                  </a:lnTo>
                  <a:lnTo>
                    <a:pt x="951" y="938"/>
                  </a:lnTo>
                  <a:lnTo>
                    <a:pt x="945" y="944"/>
                  </a:lnTo>
                  <a:lnTo>
                    <a:pt x="940" y="949"/>
                  </a:lnTo>
                  <a:lnTo>
                    <a:pt x="904" y="966"/>
                  </a:lnTo>
                  <a:lnTo>
                    <a:pt x="898" y="969"/>
                  </a:lnTo>
                  <a:lnTo>
                    <a:pt x="894" y="979"/>
                  </a:lnTo>
                  <a:lnTo>
                    <a:pt x="897" y="981"/>
                  </a:lnTo>
                  <a:lnTo>
                    <a:pt x="915" y="985"/>
                  </a:lnTo>
                  <a:lnTo>
                    <a:pt x="921" y="996"/>
                  </a:lnTo>
                  <a:lnTo>
                    <a:pt x="926" y="1016"/>
                  </a:lnTo>
                  <a:lnTo>
                    <a:pt x="925" y="1039"/>
                  </a:lnTo>
                  <a:lnTo>
                    <a:pt x="924" y="1051"/>
                  </a:lnTo>
                  <a:lnTo>
                    <a:pt x="919" y="1063"/>
                  </a:lnTo>
                  <a:lnTo>
                    <a:pt x="891" y="1112"/>
                  </a:lnTo>
                  <a:lnTo>
                    <a:pt x="878" y="1143"/>
                  </a:lnTo>
                  <a:lnTo>
                    <a:pt x="878" y="1167"/>
                  </a:lnTo>
                  <a:lnTo>
                    <a:pt x="881" y="1190"/>
                  </a:lnTo>
                  <a:lnTo>
                    <a:pt x="868" y="1306"/>
                  </a:lnTo>
                  <a:lnTo>
                    <a:pt x="861" y="1333"/>
                  </a:lnTo>
                  <a:lnTo>
                    <a:pt x="848" y="1351"/>
                  </a:lnTo>
                  <a:lnTo>
                    <a:pt x="839" y="1355"/>
                  </a:lnTo>
                  <a:lnTo>
                    <a:pt x="832" y="1355"/>
                  </a:lnTo>
                  <a:lnTo>
                    <a:pt x="823" y="1353"/>
                  </a:lnTo>
                  <a:lnTo>
                    <a:pt x="815" y="1353"/>
                  </a:lnTo>
                  <a:lnTo>
                    <a:pt x="808" y="1356"/>
                  </a:lnTo>
                  <a:lnTo>
                    <a:pt x="804" y="1363"/>
                  </a:lnTo>
                  <a:lnTo>
                    <a:pt x="797" y="1381"/>
                  </a:lnTo>
                  <a:lnTo>
                    <a:pt x="790" y="1401"/>
                  </a:lnTo>
                  <a:lnTo>
                    <a:pt x="778" y="1413"/>
                  </a:lnTo>
                  <a:lnTo>
                    <a:pt x="715" y="1446"/>
                  </a:lnTo>
                  <a:lnTo>
                    <a:pt x="705" y="1448"/>
                  </a:lnTo>
                  <a:lnTo>
                    <a:pt x="696" y="1446"/>
                  </a:lnTo>
                  <a:lnTo>
                    <a:pt x="677" y="1437"/>
                  </a:lnTo>
                  <a:lnTo>
                    <a:pt x="668" y="1435"/>
                  </a:lnTo>
                  <a:lnTo>
                    <a:pt x="657" y="1437"/>
                  </a:lnTo>
                  <a:lnTo>
                    <a:pt x="649" y="1440"/>
                  </a:lnTo>
                  <a:lnTo>
                    <a:pt x="642" y="1446"/>
                  </a:lnTo>
                  <a:lnTo>
                    <a:pt x="632" y="1449"/>
                  </a:lnTo>
                  <a:lnTo>
                    <a:pt x="623" y="1451"/>
                  </a:lnTo>
                  <a:lnTo>
                    <a:pt x="615" y="1449"/>
                  </a:lnTo>
                  <a:lnTo>
                    <a:pt x="598" y="1444"/>
                  </a:lnTo>
                  <a:lnTo>
                    <a:pt x="603" y="1453"/>
                  </a:lnTo>
                  <a:lnTo>
                    <a:pt x="617" y="1488"/>
                  </a:lnTo>
                  <a:lnTo>
                    <a:pt x="620" y="1496"/>
                  </a:lnTo>
                  <a:lnTo>
                    <a:pt x="621" y="1514"/>
                  </a:lnTo>
                  <a:lnTo>
                    <a:pt x="613" y="1518"/>
                  </a:lnTo>
                  <a:lnTo>
                    <a:pt x="596" y="1532"/>
                  </a:lnTo>
                  <a:lnTo>
                    <a:pt x="590" y="1538"/>
                  </a:lnTo>
                  <a:lnTo>
                    <a:pt x="587" y="1546"/>
                  </a:lnTo>
                  <a:lnTo>
                    <a:pt x="582" y="1553"/>
                  </a:lnTo>
                  <a:lnTo>
                    <a:pt x="574" y="1559"/>
                  </a:lnTo>
                  <a:lnTo>
                    <a:pt x="562" y="1560"/>
                  </a:lnTo>
                  <a:lnTo>
                    <a:pt x="537" y="1556"/>
                  </a:lnTo>
                  <a:lnTo>
                    <a:pt x="524" y="1563"/>
                  </a:lnTo>
                  <a:lnTo>
                    <a:pt x="510" y="1582"/>
                  </a:lnTo>
                  <a:lnTo>
                    <a:pt x="505" y="1608"/>
                  </a:lnTo>
                  <a:lnTo>
                    <a:pt x="508" y="1637"/>
                  </a:lnTo>
                  <a:lnTo>
                    <a:pt x="516" y="1686"/>
                  </a:lnTo>
                  <a:lnTo>
                    <a:pt x="516" y="1698"/>
                  </a:lnTo>
                  <a:lnTo>
                    <a:pt x="511" y="1712"/>
                  </a:lnTo>
                  <a:lnTo>
                    <a:pt x="486" y="1748"/>
                  </a:lnTo>
                  <a:lnTo>
                    <a:pt x="483" y="1763"/>
                  </a:lnTo>
                  <a:lnTo>
                    <a:pt x="483" y="1786"/>
                  </a:lnTo>
                  <a:lnTo>
                    <a:pt x="486" y="1811"/>
                  </a:lnTo>
                  <a:lnTo>
                    <a:pt x="490" y="1826"/>
                  </a:lnTo>
                  <a:lnTo>
                    <a:pt x="491" y="1836"/>
                  </a:lnTo>
                  <a:lnTo>
                    <a:pt x="488" y="1846"/>
                  </a:lnTo>
                  <a:lnTo>
                    <a:pt x="466" y="1869"/>
                  </a:lnTo>
                  <a:lnTo>
                    <a:pt x="404" y="1954"/>
                  </a:lnTo>
                  <a:lnTo>
                    <a:pt x="381" y="1994"/>
                  </a:lnTo>
                  <a:lnTo>
                    <a:pt x="377" y="2007"/>
                  </a:lnTo>
                  <a:lnTo>
                    <a:pt x="375" y="2021"/>
                  </a:lnTo>
                  <a:lnTo>
                    <a:pt x="376" y="2033"/>
                  </a:lnTo>
                  <a:lnTo>
                    <a:pt x="384" y="2070"/>
                  </a:lnTo>
                  <a:lnTo>
                    <a:pt x="382" y="2083"/>
                  </a:lnTo>
                  <a:lnTo>
                    <a:pt x="374" y="2089"/>
                  </a:lnTo>
                  <a:lnTo>
                    <a:pt x="364" y="2097"/>
                  </a:lnTo>
                  <a:lnTo>
                    <a:pt x="349" y="2121"/>
                  </a:lnTo>
                  <a:lnTo>
                    <a:pt x="311" y="2159"/>
                  </a:lnTo>
                  <a:lnTo>
                    <a:pt x="311" y="2158"/>
                  </a:lnTo>
                  <a:lnTo>
                    <a:pt x="302" y="2127"/>
                  </a:lnTo>
                  <a:lnTo>
                    <a:pt x="287" y="2094"/>
                  </a:lnTo>
                  <a:lnTo>
                    <a:pt x="279" y="2052"/>
                  </a:lnTo>
                  <a:lnTo>
                    <a:pt x="279" y="2012"/>
                  </a:lnTo>
                  <a:lnTo>
                    <a:pt x="248" y="1939"/>
                  </a:lnTo>
                  <a:lnTo>
                    <a:pt x="189" y="1884"/>
                  </a:lnTo>
                  <a:lnTo>
                    <a:pt x="175" y="1866"/>
                  </a:lnTo>
                  <a:lnTo>
                    <a:pt x="151" y="1855"/>
                  </a:lnTo>
                  <a:lnTo>
                    <a:pt x="132" y="1865"/>
                  </a:lnTo>
                  <a:lnTo>
                    <a:pt x="120" y="1882"/>
                  </a:lnTo>
                  <a:lnTo>
                    <a:pt x="107" y="1900"/>
                  </a:lnTo>
                  <a:lnTo>
                    <a:pt x="90" y="1915"/>
                  </a:lnTo>
                  <a:lnTo>
                    <a:pt x="70" y="1912"/>
                  </a:lnTo>
                  <a:lnTo>
                    <a:pt x="53" y="1895"/>
                  </a:lnTo>
                  <a:lnTo>
                    <a:pt x="28" y="1851"/>
                  </a:lnTo>
                  <a:lnTo>
                    <a:pt x="0" y="1784"/>
                  </a:lnTo>
                  <a:lnTo>
                    <a:pt x="7" y="1765"/>
                  </a:lnTo>
                  <a:lnTo>
                    <a:pt x="41" y="1725"/>
                  </a:lnTo>
                  <a:lnTo>
                    <a:pt x="81" y="1690"/>
                  </a:lnTo>
                  <a:lnTo>
                    <a:pt x="242" y="1499"/>
                  </a:lnTo>
                  <a:lnTo>
                    <a:pt x="283" y="1466"/>
                  </a:lnTo>
                  <a:lnTo>
                    <a:pt x="288" y="1446"/>
                  </a:lnTo>
                  <a:lnTo>
                    <a:pt x="285" y="1423"/>
                  </a:lnTo>
                  <a:lnTo>
                    <a:pt x="291" y="1379"/>
                  </a:lnTo>
                  <a:lnTo>
                    <a:pt x="353" y="1254"/>
                  </a:lnTo>
                  <a:lnTo>
                    <a:pt x="349" y="1209"/>
                  </a:lnTo>
                  <a:lnTo>
                    <a:pt x="322" y="1178"/>
                  </a:lnTo>
                  <a:lnTo>
                    <a:pt x="284" y="1159"/>
                  </a:lnTo>
                  <a:lnTo>
                    <a:pt x="262" y="1123"/>
                  </a:lnTo>
                  <a:lnTo>
                    <a:pt x="261" y="1102"/>
                  </a:lnTo>
                  <a:lnTo>
                    <a:pt x="264" y="1079"/>
                  </a:lnTo>
                  <a:lnTo>
                    <a:pt x="259" y="1060"/>
                  </a:lnTo>
                  <a:lnTo>
                    <a:pt x="247" y="1044"/>
                  </a:lnTo>
                  <a:lnTo>
                    <a:pt x="225" y="997"/>
                  </a:lnTo>
                  <a:lnTo>
                    <a:pt x="190" y="966"/>
                  </a:lnTo>
                  <a:lnTo>
                    <a:pt x="170" y="960"/>
                  </a:lnTo>
                  <a:lnTo>
                    <a:pt x="148" y="956"/>
                  </a:lnTo>
                  <a:lnTo>
                    <a:pt x="133" y="942"/>
                  </a:lnTo>
                  <a:lnTo>
                    <a:pt x="77" y="836"/>
                  </a:lnTo>
                  <a:lnTo>
                    <a:pt x="133" y="826"/>
                  </a:lnTo>
                  <a:lnTo>
                    <a:pt x="186" y="803"/>
                  </a:lnTo>
                  <a:lnTo>
                    <a:pt x="300" y="737"/>
                  </a:lnTo>
                  <a:lnTo>
                    <a:pt x="322" y="717"/>
                  </a:lnTo>
                  <a:lnTo>
                    <a:pt x="333" y="690"/>
                  </a:lnTo>
                  <a:lnTo>
                    <a:pt x="330" y="610"/>
                  </a:lnTo>
                  <a:lnTo>
                    <a:pt x="336" y="556"/>
                  </a:lnTo>
                  <a:lnTo>
                    <a:pt x="435" y="561"/>
                  </a:lnTo>
                  <a:lnTo>
                    <a:pt x="514" y="507"/>
                  </a:lnTo>
                  <a:lnTo>
                    <a:pt x="579" y="424"/>
                  </a:lnTo>
                  <a:lnTo>
                    <a:pt x="613" y="395"/>
                  </a:lnTo>
                  <a:lnTo>
                    <a:pt x="659" y="385"/>
                  </a:lnTo>
                  <a:lnTo>
                    <a:pt x="709" y="380"/>
                  </a:lnTo>
                  <a:lnTo>
                    <a:pt x="754" y="360"/>
                  </a:lnTo>
                  <a:lnTo>
                    <a:pt x="771" y="342"/>
                  </a:lnTo>
                  <a:lnTo>
                    <a:pt x="781" y="320"/>
                  </a:lnTo>
                  <a:lnTo>
                    <a:pt x="797" y="307"/>
                  </a:lnTo>
                  <a:lnTo>
                    <a:pt x="820" y="306"/>
                  </a:lnTo>
                  <a:lnTo>
                    <a:pt x="856" y="274"/>
                  </a:lnTo>
                  <a:lnTo>
                    <a:pt x="891" y="235"/>
                  </a:lnTo>
                  <a:lnTo>
                    <a:pt x="941" y="224"/>
                  </a:lnTo>
                  <a:lnTo>
                    <a:pt x="994" y="231"/>
                  </a:lnTo>
                  <a:lnTo>
                    <a:pt x="1037" y="248"/>
                  </a:lnTo>
                  <a:lnTo>
                    <a:pt x="1071" y="279"/>
                  </a:lnTo>
                  <a:lnTo>
                    <a:pt x="1107" y="303"/>
                  </a:lnTo>
                  <a:lnTo>
                    <a:pt x="1148" y="310"/>
                  </a:lnTo>
                  <a:lnTo>
                    <a:pt x="1180" y="293"/>
                  </a:lnTo>
                  <a:lnTo>
                    <a:pt x="1202" y="211"/>
                  </a:lnTo>
                  <a:lnTo>
                    <a:pt x="1236" y="129"/>
                  </a:lnTo>
                  <a:lnTo>
                    <a:pt x="1244" y="86"/>
                  </a:lnTo>
                  <a:lnTo>
                    <a:pt x="1244" y="43"/>
                  </a:lnTo>
                  <a:lnTo>
                    <a:pt x="1249" y="8"/>
                  </a:lnTo>
                  <a:lnTo>
                    <a:pt x="1271" y="4"/>
                  </a:lnTo>
                  <a:lnTo>
                    <a:pt x="1278" y="6"/>
                  </a:lnTo>
                  <a:lnTo>
                    <a:pt x="1286" y="13"/>
                  </a:lnTo>
                  <a:lnTo>
                    <a:pt x="1306" y="18"/>
                  </a:lnTo>
                  <a:lnTo>
                    <a:pt x="1327" y="22"/>
                  </a:lnTo>
                  <a:close/>
                </a:path>
              </a:pathLst>
            </a:custGeom>
            <a:solidFill>
              <a:srgbClr val="E6E6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98"/>
            <p:cNvSpPr>
              <a:spLocks/>
            </p:cNvSpPr>
            <p:nvPr/>
          </p:nvSpPr>
          <p:spPr bwMode="auto">
            <a:xfrm>
              <a:off x="7618413" y="3132138"/>
              <a:ext cx="768350" cy="1143000"/>
            </a:xfrm>
            <a:custGeom>
              <a:avLst/>
              <a:gdLst>
                <a:gd name="T0" fmla="*/ 1449 w 1452"/>
                <a:gd name="T1" fmla="*/ 7 h 2159"/>
                <a:gd name="T2" fmla="*/ 1277 w 1452"/>
                <a:gd name="T3" fmla="*/ 394 h 2159"/>
                <a:gd name="T4" fmla="*/ 1269 w 1452"/>
                <a:gd name="T5" fmla="*/ 459 h 2159"/>
                <a:gd name="T6" fmla="*/ 1236 w 1452"/>
                <a:gd name="T7" fmla="*/ 508 h 2159"/>
                <a:gd name="T8" fmla="*/ 1142 w 1452"/>
                <a:gd name="T9" fmla="*/ 534 h 2159"/>
                <a:gd name="T10" fmla="*/ 1141 w 1452"/>
                <a:gd name="T11" fmla="*/ 600 h 2159"/>
                <a:gd name="T12" fmla="*/ 1120 w 1452"/>
                <a:gd name="T13" fmla="*/ 665 h 2159"/>
                <a:gd name="T14" fmla="*/ 1149 w 1452"/>
                <a:gd name="T15" fmla="*/ 717 h 2159"/>
                <a:gd name="T16" fmla="*/ 1127 w 1452"/>
                <a:gd name="T17" fmla="*/ 823 h 2159"/>
                <a:gd name="T18" fmla="*/ 977 w 1452"/>
                <a:gd name="T19" fmla="*/ 909 h 2159"/>
                <a:gd name="T20" fmla="*/ 940 w 1452"/>
                <a:gd name="T21" fmla="*/ 949 h 2159"/>
                <a:gd name="T22" fmla="*/ 897 w 1452"/>
                <a:gd name="T23" fmla="*/ 981 h 2159"/>
                <a:gd name="T24" fmla="*/ 925 w 1452"/>
                <a:gd name="T25" fmla="*/ 1039 h 2159"/>
                <a:gd name="T26" fmla="*/ 878 w 1452"/>
                <a:gd name="T27" fmla="*/ 1143 h 2159"/>
                <a:gd name="T28" fmla="*/ 861 w 1452"/>
                <a:gd name="T29" fmla="*/ 1333 h 2159"/>
                <a:gd name="T30" fmla="*/ 823 w 1452"/>
                <a:gd name="T31" fmla="*/ 1353 h 2159"/>
                <a:gd name="T32" fmla="*/ 797 w 1452"/>
                <a:gd name="T33" fmla="*/ 1381 h 2159"/>
                <a:gd name="T34" fmla="*/ 705 w 1452"/>
                <a:gd name="T35" fmla="*/ 1448 h 2159"/>
                <a:gd name="T36" fmla="*/ 657 w 1452"/>
                <a:gd name="T37" fmla="*/ 1437 h 2159"/>
                <a:gd name="T38" fmla="*/ 623 w 1452"/>
                <a:gd name="T39" fmla="*/ 1451 h 2159"/>
                <a:gd name="T40" fmla="*/ 617 w 1452"/>
                <a:gd name="T41" fmla="*/ 1488 h 2159"/>
                <a:gd name="T42" fmla="*/ 596 w 1452"/>
                <a:gd name="T43" fmla="*/ 1532 h 2159"/>
                <a:gd name="T44" fmla="*/ 574 w 1452"/>
                <a:gd name="T45" fmla="*/ 1559 h 2159"/>
                <a:gd name="T46" fmla="*/ 510 w 1452"/>
                <a:gd name="T47" fmla="*/ 1582 h 2159"/>
                <a:gd name="T48" fmla="*/ 516 w 1452"/>
                <a:gd name="T49" fmla="*/ 1698 h 2159"/>
                <a:gd name="T50" fmla="*/ 483 w 1452"/>
                <a:gd name="T51" fmla="*/ 1786 h 2159"/>
                <a:gd name="T52" fmla="*/ 488 w 1452"/>
                <a:gd name="T53" fmla="*/ 1846 h 2159"/>
                <a:gd name="T54" fmla="*/ 377 w 1452"/>
                <a:gd name="T55" fmla="*/ 2007 h 2159"/>
                <a:gd name="T56" fmla="*/ 382 w 1452"/>
                <a:gd name="T57" fmla="*/ 2083 h 2159"/>
                <a:gd name="T58" fmla="*/ 311 w 1452"/>
                <a:gd name="T59" fmla="*/ 2159 h 2159"/>
                <a:gd name="T60" fmla="*/ 279 w 1452"/>
                <a:gd name="T61" fmla="*/ 2052 h 2159"/>
                <a:gd name="T62" fmla="*/ 175 w 1452"/>
                <a:gd name="T63" fmla="*/ 1866 h 2159"/>
                <a:gd name="T64" fmla="*/ 107 w 1452"/>
                <a:gd name="T65" fmla="*/ 1900 h 2159"/>
                <a:gd name="T66" fmla="*/ 28 w 1452"/>
                <a:gd name="T67" fmla="*/ 1851 h 2159"/>
                <a:gd name="T68" fmla="*/ 81 w 1452"/>
                <a:gd name="T69" fmla="*/ 1690 h 2159"/>
                <a:gd name="T70" fmla="*/ 285 w 1452"/>
                <a:gd name="T71" fmla="*/ 1423 h 2159"/>
                <a:gd name="T72" fmla="*/ 322 w 1452"/>
                <a:gd name="T73" fmla="*/ 1178 h 2159"/>
                <a:gd name="T74" fmla="*/ 264 w 1452"/>
                <a:gd name="T75" fmla="*/ 1079 h 2159"/>
                <a:gd name="T76" fmla="*/ 190 w 1452"/>
                <a:gd name="T77" fmla="*/ 966 h 2159"/>
                <a:gd name="T78" fmla="*/ 77 w 1452"/>
                <a:gd name="T79" fmla="*/ 836 h 2159"/>
                <a:gd name="T80" fmla="*/ 322 w 1452"/>
                <a:gd name="T81" fmla="*/ 717 h 2159"/>
                <a:gd name="T82" fmla="*/ 435 w 1452"/>
                <a:gd name="T83" fmla="*/ 561 h 2159"/>
                <a:gd name="T84" fmla="*/ 659 w 1452"/>
                <a:gd name="T85" fmla="*/ 385 h 2159"/>
                <a:gd name="T86" fmla="*/ 781 w 1452"/>
                <a:gd name="T87" fmla="*/ 320 h 2159"/>
                <a:gd name="T88" fmla="*/ 891 w 1452"/>
                <a:gd name="T89" fmla="*/ 235 h 2159"/>
                <a:gd name="T90" fmla="*/ 1071 w 1452"/>
                <a:gd name="T91" fmla="*/ 279 h 2159"/>
                <a:gd name="T92" fmla="*/ 1202 w 1452"/>
                <a:gd name="T93" fmla="*/ 211 h 2159"/>
                <a:gd name="T94" fmla="*/ 1249 w 1452"/>
                <a:gd name="T95" fmla="*/ 8 h 2159"/>
                <a:gd name="T96" fmla="*/ 1306 w 1452"/>
                <a:gd name="T97" fmla="*/ 18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52" h="2159">
                  <a:moveTo>
                    <a:pt x="1327" y="22"/>
                  </a:moveTo>
                  <a:lnTo>
                    <a:pt x="1416" y="2"/>
                  </a:lnTo>
                  <a:lnTo>
                    <a:pt x="1452" y="0"/>
                  </a:lnTo>
                  <a:lnTo>
                    <a:pt x="1449" y="7"/>
                  </a:lnTo>
                  <a:lnTo>
                    <a:pt x="1339" y="164"/>
                  </a:lnTo>
                  <a:lnTo>
                    <a:pt x="1320" y="198"/>
                  </a:lnTo>
                  <a:lnTo>
                    <a:pt x="1298" y="276"/>
                  </a:lnTo>
                  <a:lnTo>
                    <a:pt x="1277" y="394"/>
                  </a:lnTo>
                  <a:lnTo>
                    <a:pt x="1262" y="432"/>
                  </a:lnTo>
                  <a:lnTo>
                    <a:pt x="1262" y="439"/>
                  </a:lnTo>
                  <a:lnTo>
                    <a:pt x="1268" y="452"/>
                  </a:lnTo>
                  <a:lnTo>
                    <a:pt x="1269" y="459"/>
                  </a:lnTo>
                  <a:lnTo>
                    <a:pt x="1268" y="467"/>
                  </a:lnTo>
                  <a:lnTo>
                    <a:pt x="1257" y="489"/>
                  </a:lnTo>
                  <a:lnTo>
                    <a:pt x="1249" y="498"/>
                  </a:lnTo>
                  <a:lnTo>
                    <a:pt x="1236" y="508"/>
                  </a:lnTo>
                  <a:lnTo>
                    <a:pt x="1222" y="516"/>
                  </a:lnTo>
                  <a:lnTo>
                    <a:pt x="1211" y="521"/>
                  </a:lnTo>
                  <a:lnTo>
                    <a:pt x="1162" y="527"/>
                  </a:lnTo>
                  <a:lnTo>
                    <a:pt x="1142" y="534"/>
                  </a:lnTo>
                  <a:lnTo>
                    <a:pt x="1130" y="555"/>
                  </a:lnTo>
                  <a:lnTo>
                    <a:pt x="1130" y="569"/>
                  </a:lnTo>
                  <a:lnTo>
                    <a:pt x="1138" y="588"/>
                  </a:lnTo>
                  <a:lnTo>
                    <a:pt x="1141" y="600"/>
                  </a:lnTo>
                  <a:lnTo>
                    <a:pt x="1138" y="614"/>
                  </a:lnTo>
                  <a:lnTo>
                    <a:pt x="1123" y="637"/>
                  </a:lnTo>
                  <a:lnTo>
                    <a:pt x="1119" y="649"/>
                  </a:lnTo>
                  <a:lnTo>
                    <a:pt x="1120" y="665"/>
                  </a:lnTo>
                  <a:lnTo>
                    <a:pt x="1126" y="673"/>
                  </a:lnTo>
                  <a:lnTo>
                    <a:pt x="1144" y="691"/>
                  </a:lnTo>
                  <a:lnTo>
                    <a:pt x="1151" y="707"/>
                  </a:lnTo>
                  <a:lnTo>
                    <a:pt x="1149" y="717"/>
                  </a:lnTo>
                  <a:lnTo>
                    <a:pt x="1143" y="726"/>
                  </a:lnTo>
                  <a:lnTo>
                    <a:pt x="1137" y="741"/>
                  </a:lnTo>
                  <a:lnTo>
                    <a:pt x="1130" y="783"/>
                  </a:lnTo>
                  <a:lnTo>
                    <a:pt x="1127" y="823"/>
                  </a:lnTo>
                  <a:lnTo>
                    <a:pt x="1108" y="866"/>
                  </a:lnTo>
                  <a:lnTo>
                    <a:pt x="1068" y="882"/>
                  </a:lnTo>
                  <a:lnTo>
                    <a:pt x="1020" y="891"/>
                  </a:lnTo>
                  <a:lnTo>
                    <a:pt x="977" y="909"/>
                  </a:lnTo>
                  <a:lnTo>
                    <a:pt x="968" y="915"/>
                  </a:lnTo>
                  <a:lnTo>
                    <a:pt x="951" y="938"/>
                  </a:lnTo>
                  <a:lnTo>
                    <a:pt x="945" y="944"/>
                  </a:lnTo>
                  <a:lnTo>
                    <a:pt x="940" y="949"/>
                  </a:lnTo>
                  <a:lnTo>
                    <a:pt x="904" y="966"/>
                  </a:lnTo>
                  <a:lnTo>
                    <a:pt x="898" y="969"/>
                  </a:lnTo>
                  <a:lnTo>
                    <a:pt x="894" y="979"/>
                  </a:lnTo>
                  <a:lnTo>
                    <a:pt x="897" y="981"/>
                  </a:lnTo>
                  <a:lnTo>
                    <a:pt x="915" y="985"/>
                  </a:lnTo>
                  <a:lnTo>
                    <a:pt x="921" y="996"/>
                  </a:lnTo>
                  <a:lnTo>
                    <a:pt x="926" y="1016"/>
                  </a:lnTo>
                  <a:lnTo>
                    <a:pt x="925" y="1039"/>
                  </a:lnTo>
                  <a:lnTo>
                    <a:pt x="924" y="1051"/>
                  </a:lnTo>
                  <a:lnTo>
                    <a:pt x="919" y="1063"/>
                  </a:lnTo>
                  <a:lnTo>
                    <a:pt x="891" y="1112"/>
                  </a:lnTo>
                  <a:lnTo>
                    <a:pt x="878" y="1143"/>
                  </a:lnTo>
                  <a:lnTo>
                    <a:pt x="878" y="1167"/>
                  </a:lnTo>
                  <a:lnTo>
                    <a:pt x="881" y="1190"/>
                  </a:lnTo>
                  <a:lnTo>
                    <a:pt x="868" y="1306"/>
                  </a:lnTo>
                  <a:lnTo>
                    <a:pt x="861" y="1333"/>
                  </a:lnTo>
                  <a:lnTo>
                    <a:pt x="848" y="1351"/>
                  </a:lnTo>
                  <a:lnTo>
                    <a:pt x="839" y="1355"/>
                  </a:lnTo>
                  <a:lnTo>
                    <a:pt x="832" y="1355"/>
                  </a:lnTo>
                  <a:lnTo>
                    <a:pt x="823" y="1353"/>
                  </a:lnTo>
                  <a:lnTo>
                    <a:pt x="815" y="1353"/>
                  </a:lnTo>
                  <a:lnTo>
                    <a:pt x="808" y="1356"/>
                  </a:lnTo>
                  <a:lnTo>
                    <a:pt x="804" y="1363"/>
                  </a:lnTo>
                  <a:lnTo>
                    <a:pt x="797" y="1381"/>
                  </a:lnTo>
                  <a:lnTo>
                    <a:pt x="790" y="1401"/>
                  </a:lnTo>
                  <a:lnTo>
                    <a:pt x="778" y="1413"/>
                  </a:lnTo>
                  <a:lnTo>
                    <a:pt x="715" y="1446"/>
                  </a:lnTo>
                  <a:lnTo>
                    <a:pt x="705" y="1448"/>
                  </a:lnTo>
                  <a:lnTo>
                    <a:pt x="696" y="1446"/>
                  </a:lnTo>
                  <a:lnTo>
                    <a:pt x="677" y="1437"/>
                  </a:lnTo>
                  <a:lnTo>
                    <a:pt x="668" y="1435"/>
                  </a:lnTo>
                  <a:lnTo>
                    <a:pt x="657" y="1437"/>
                  </a:lnTo>
                  <a:lnTo>
                    <a:pt x="649" y="1440"/>
                  </a:lnTo>
                  <a:lnTo>
                    <a:pt x="642" y="1446"/>
                  </a:lnTo>
                  <a:lnTo>
                    <a:pt x="632" y="1449"/>
                  </a:lnTo>
                  <a:lnTo>
                    <a:pt x="623" y="1451"/>
                  </a:lnTo>
                  <a:lnTo>
                    <a:pt x="615" y="1449"/>
                  </a:lnTo>
                  <a:lnTo>
                    <a:pt x="598" y="1444"/>
                  </a:lnTo>
                  <a:lnTo>
                    <a:pt x="603" y="1453"/>
                  </a:lnTo>
                  <a:lnTo>
                    <a:pt x="617" y="1488"/>
                  </a:lnTo>
                  <a:lnTo>
                    <a:pt x="620" y="1496"/>
                  </a:lnTo>
                  <a:lnTo>
                    <a:pt x="621" y="1514"/>
                  </a:lnTo>
                  <a:lnTo>
                    <a:pt x="613" y="1518"/>
                  </a:lnTo>
                  <a:lnTo>
                    <a:pt x="596" y="1532"/>
                  </a:lnTo>
                  <a:lnTo>
                    <a:pt x="590" y="1538"/>
                  </a:lnTo>
                  <a:lnTo>
                    <a:pt x="587" y="1546"/>
                  </a:lnTo>
                  <a:lnTo>
                    <a:pt x="582" y="1553"/>
                  </a:lnTo>
                  <a:lnTo>
                    <a:pt x="574" y="1559"/>
                  </a:lnTo>
                  <a:lnTo>
                    <a:pt x="562" y="1560"/>
                  </a:lnTo>
                  <a:lnTo>
                    <a:pt x="537" y="1556"/>
                  </a:lnTo>
                  <a:lnTo>
                    <a:pt x="524" y="1563"/>
                  </a:lnTo>
                  <a:lnTo>
                    <a:pt x="510" y="1582"/>
                  </a:lnTo>
                  <a:lnTo>
                    <a:pt x="505" y="1608"/>
                  </a:lnTo>
                  <a:lnTo>
                    <a:pt x="508" y="1637"/>
                  </a:lnTo>
                  <a:lnTo>
                    <a:pt x="516" y="1686"/>
                  </a:lnTo>
                  <a:lnTo>
                    <a:pt x="516" y="1698"/>
                  </a:lnTo>
                  <a:lnTo>
                    <a:pt x="511" y="1712"/>
                  </a:lnTo>
                  <a:lnTo>
                    <a:pt x="486" y="1748"/>
                  </a:lnTo>
                  <a:lnTo>
                    <a:pt x="483" y="1763"/>
                  </a:lnTo>
                  <a:lnTo>
                    <a:pt x="483" y="1786"/>
                  </a:lnTo>
                  <a:lnTo>
                    <a:pt x="486" y="1811"/>
                  </a:lnTo>
                  <a:lnTo>
                    <a:pt x="490" y="1826"/>
                  </a:lnTo>
                  <a:lnTo>
                    <a:pt x="491" y="1836"/>
                  </a:lnTo>
                  <a:lnTo>
                    <a:pt x="488" y="1846"/>
                  </a:lnTo>
                  <a:lnTo>
                    <a:pt x="466" y="1869"/>
                  </a:lnTo>
                  <a:lnTo>
                    <a:pt x="404" y="1954"/>
                  </a:lnTo>
                  <a:lnTo>
                    <a:pt x="381" y="1994"/>
                  </a:lnTo>
                  <a:lnTo>
                    <a:pt x="377" y="2007"/>
                  </a:lnTo>
                  <a:lnTo>
                    <a:pt x="375" y="2021"/>
                  </a:lnTo>
                  <a:lnTo>
                    <a:pt x="376" y="2033"/>
                  </a:lnTo>
                  <a:lnTo>
                    <a:pt x="384" y="2070"/>
                  </a:lnTo>
                  <a:lnTo>
                    <a:pt x="382" y="2083"/>
                  </a:lnTo>
                  <a:lnTo>
                    <a:pt x="374" y="2089"/>
                  </a:lnTo>
                  <a:lnTo>
                    <a:pt x="364" y="2097"/>
                  </a:lnTo>
                  <a:lnTo>
                    <a:pt x="349" y="2121"/>
                  </a:lnTo>
                  <a:lnTo>
                    <a:pt x="311" y="2159"/>
                  </a:lnTo>
                  <a:lnTo>
                    <a:pt x="311" y="2158"/>
                  </a:lnTo>
                  <a:lnTo>
                    <a:pt x="302" y="2127"/>
                  </a:lnTo>
                  <a:lnTo>
                    <a:pt x="287" y="2094"/>
                  </a:lnTo>
                  <a:lnTo>
                    <a:pt x="279" y="2052"/>
                  </a:lnTo>
                  <a:lnTo>
                    <a:pt x="279" y="2012"/>
                  </a:lnTo>
                  <a:lnTo>
                    <a:pt x="248" y="1939"/>
                  </a:lnTo>
                  <a:lnTo>
                    <a:pt x="189" y="1884"/>
                  </a:lnTo>
                  <a:lnTo>
                    <a:pt x="175" y="1866"/>
                  </a:lnTo>
                  <a:lnTo>
                    <a:pt x="151" y="1855"/>
                  </a:lnTo>
                  <a:lnTo>
                    <a:pt x="132" y="1865"/>
                  </a:lnTo>
                  <a:lnTo>
                    <a:pt x="120" y="1882"/>
                  </a:lnTo>
                  <a:lnTo>
                    <a:pt x="107" y="1900"/>
                  </a:lnTo>
                  <a:lnTo>
                    <a:pt x="90" y="1915"/>
                  </a:lnTo>
                  <a:lnTo>
                    <a:pt x="70" y="1912"/>
                  </a:lnTo>
                  <a:lnTo>
                    <a:pt x="53" y="1895"/>
                  </a:lnTo>
                  <a:lnTo>
                    <a:pt x="28" y="1851"/>
                  </a:lnTo>
                  <a:lnTo>
                    <a:pt x="0" y="1784"/>
                  </a:lnTo>
                  <a:lnTo>
                    <a:pt x="7" y="1765"/>
                  </a:lnTo>
                  <a:lnTo>
                    <a:pt x="41" y="1725"/>
                  </a:lnTo>
                  <a:lnTo>
                    <a:pt x="81" y="1690"/>
                  </a:lnTo>
                  <a:lnTo>
                    <a:pt x="242" y="1499"/>
                  </a:lnTo>
                  <a:lnTo>
                    <a:pt x="283" y="1466"/>
                  </a:lnTo>
                  <a:lnTo>
                    <a:pt x="288" y="1446"/>
                  </a:lnTo>
                  <a:lnTo>
                    <a:pt x="285" y="1423"/>
                  </a:lnTo>
                  <a:lnTo>
                    <a:pt x="291" y="1379"/>
                  </a:lnTo>
                  <a:lnTo>
                    <a:pt x="353" y="1254"/>
                  </a:lnTo>
                  <a:lnTo>
                    <a:pt x="349" y="1209"/>
                  </a:lnTo>
                  <a:lnTo>
                    <a:pt x="322" y="1178"/>
                  </a:lnTo>
                  <a:lnTo>
                    <a:pt x="284" y="1159"/>
                  </a:lnTo>
                  <a:lnTo>
                    <a:pt x="262" y="1123"/>
                  </a:lnTo>
                  <a:lnTo>
                    <a:pt x="261" y="1102"/>
                  </a:lnTo>
                  <a:lnTo>
                    <a:pt x="264" y="1079"/>
                  </a:lnTo>
                  <a:lnTo>
                    <a:pt x="259" y="1060"/>
                  </a:lnTo>
                  <a:lnTo>
                    <a:pt x="247" y="1044"/>
                  </a:lnTo>
                  <a:lnTo>
                    <a:pt x="225" y="997"/>
                  </a:lnTo>
                  <a:lnTo>
                    <a:pt x="190" y="966"/>
                  </a:lnTo>
                  <a:lnTo>
                    <a:pt x="170" y="960"/>
                  </a:lnTo>
                  <a:lnTo>
                    <a:pt x="148" y="956"/>
                  </a:lnTo>
                  <a:lnTo>
                    <a:pt x="133" y="942"/>
                  </a:lnTo>
                  <a:lnTo>
                    <a:pt x="77" y="836"/>
                  </a:lnTo>
                  <a:lnTo>
                    <a:pt x="133" y="826"/>
                  </a:lnTo>
                  <a:lnTo>
                    <a:pt x="186" y="803"/>
                  </a:lnTo>
                  <a:lnTo>
                    <a:pt x="300" y="737"/>
                  </a:lnTo>
                  <a:lnTo>
                    <a:pt x="322" y="717"/>
                  </a:lnTo>
                  <a:lnTo>
                    <a:pt x="333" y="690"/>
                  </a:lnTo>
                  <a:lnTo>
                    <a:pt x="330" y="610"/>
                  </a:lnTo>
                  <a:lnTo>
                    <a:pt x="336" y="556"/>
                  </a:lnTo>
                  <a:lnTo>
                    <a:pt x="435" y="561"/>
                  </a:lnTo>
                  <a:lnTo>
                    <a:pt x="514" y="507"/>
                  </a:lnTo>
                  <a:lnTo>
                    <a:pt x="579" y="424"/>
                  </a:lnTo>
                  <a:lnTo>
                    <a:pt x="613" y="395"/>
                  </a:lnTo>
                  <a:lnTo>
                    <a:pt x="659" y="385"/>
                  </a:lnTo>
                  <a:lnTo>
                    <a:pt x="709" y="380"/>
                  </a:lnTo>
                  <a:lnTo>
                    <a:pt x="754" y="360"/>
                  </a:lnTo>
                  <a:lnTo>
                    <a:pt x="771" y="342"/>
                  </a:lnTo>
                  <a:lnTo>
                    <a:pt x="781" y="320"/>
                  </a:lnTo>
                  <a:lnTo>
                    <a:pt x="797" y="307"/>
                  </a:lnTo>
                  <a:lnTo>
                    <a:pt x="820" y="306"/>
                  </a:lnTo>
                  <a:lnTo>
                    <a:pt x="856" y="274"/>
                  </a:lnTo>
                  <a:lnTo>
                    <a:pt x="891" y="235"/>
                  </a:lnTo>
                  <a:lnTo>
                    <a:pt x="941" y="224"/>
                  </a:lnTo>
                  <a:lnTo>
                    <a:pt x="994" y="231"/>
                  </a:lnTo>
                  <a:lnTo>
                    <a:pt x="1037" y="248"/>
                  </a:lnTo>
                  <a:lnTo>
                    <a:pt x="1071" y="279"/>
                  </a:lnTo>
                  <a:lnTo>
                    <a:pt x="1107" y="303"/>
                  </a:lnTo>
                  <a:lnTo>
                    <a:pt x="1148" y="310"/>
                  </a:lnTo>
                  <a:lnTo>
                    <a:pt x="1180" y="293"/>
                  </a:lnTo>
                  <a:lnTo>
                    <a:pt x="1202" y="211"/>
                  </a:lnTo>
                  <a:lnTo>
                    <a:pt x="1236" y="129"/>
                  </a:lnTo>
                  <a:lnTo>
                    <a:pt x="1244" y="86"/>
                  </a:lnTo>
                  <a:lnTo>
                    <a:pt x="1244" y="43"/>
                  </a:lnTo>
                  <a:lnTo>
                    <a:pt x="1249" y="8"/>
                  </a:lnTo>
                  <a:lnTo>
                    <a:pt x="1271" y="4"/>
                  </a:lnTo>
                  <a:lnTo>
                    <a:pt x="1278" y="6"/>
                  </a:lnTo>
                  <a:lnTo>
                    <a:pt x="1286" y="13"/>
                  </a:lnTo>
                  <a:lnTo>
                    <a:pt x="1306" y="18"/>
                  </a:lnTo>
                  <a:lnTo>
                    <a:pt x="1327" y="22"/>
                  </a:lnTo>
                  <a:close/>
                </a:path>
              </a:pathLst>
            </a:custGeom>
            <a:noFill/>
            <a:ln w="6">
              <a:solidFill>
                <a:srgbClr val="6C6D7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Freeform 99"/>
            <p:cNvSpPr>
              <a:spLocks/>
            </p:cNvSpPr>
            <p:nvPr/>
          </p:nvSpPr>
          <p:spPr bwMode="auto">
            <a:xfrm>
              <a:off x="6096000" y="3654426"/>
              <a:ext cx="287338" cy="309563"/>
            </a:xfrm>
            <a:custGeom>
              <a:avLst/>
              <a:gdLst>
                <a:gd name="T0" fmla="*/ 541 w 543"/>
                <a:gd name="T1" fmla="*/ 25 h 585"/>
                <a:gd name="T2" fmla="*/ 543 w 543"/>
                <a:gd name="T3" fmla="*/ 37 h 585"/>
                <a:gd name="T4" fmla="*/ 541 w 543"/>
                <a:gd name="T5" fmla="*/ 49 h 585"/>
                <a:gd name="T6" fmla="*/ 535 w 543"/>
                <a:gd name="T7" fmla="*/ 54 h 585"/>
                <a:gd name="T8" fmla="*/ 527 w 543"/>
                <a:gd name="T9" fmla="*/ 55 h 585"/>
                <a:gd name="T10" fmla="*/ 515 w 543"/>
                <a:gd name="T11" fmla="*/ 77 h 585"/>
                <a:gd name="T12" fmla="*/ 501 w 543"/>
                <a:gd name="T13" fmla="*/ 143 h 585"/>
                <a:gd name="T14" fmla="*/ 499 w 543"/>
                <a:gd name="T15" fmla="*/ 180 h 585"/>
                <a:gd name="T16" fmla="*/ 501 w 543"/>
                <a:gd name="T17" fmla="*/ 242 h 585"/>
                <a:gd name="T18" fmla="*/ 473 w 543"/>
                <a:gd name="T19" fmla="*/ 366 h 585"/>
                <a:gd name="T20" fmla="*/ 446 w 543"/>
                <a:gd name="T21" fmla="*/ 441 h 585"/>
                <a:gd name="T22" fmla="*/ 424 w 543"/>
                <a:gd name="T23" fmla="*/ 474 h 585"/>
                <a:gd name="T24" fmla="*/ 398 w 543"/>
                <a:gd name="T25" fmla="*/ 505 h 585"/>
                <a:gd name="T26" fmla="*/ 318 w 543"/>
                <a:gd name="T27" fmla="*/ 544 h 585"/>
                <a:gd name="T28" fmla="*/ 231 w 543"/>
                <a:gd name="T29" fmla="*/ 568 h 585"/>
                <a:gd name="T30" fmla="*/ 141 w 543"/>
                <a:gd name="T31" fmla="*/ 581 h 585"/>
                <a:gd name="T32" fmla="*/ 136 w 543"/>
                <a:gd name="T33" fmla="*/ 582 h 585"/>
                <a:gd name="T34" fmla="*/ 114 w 543"/>
                <a:gd name="T35" fmla="*/ 585 h 585"/>
                <a:gd name="T36" fmla="*/ 91 w 543"/>
                <a:gd name="T37" fmla="*/ 583 h 585"/>
                <a:gd name="T38" fmla="*/ 53 w 543"/>
                <a:gd name="T39" fmla="*/ 584 h 585"/>
                <a:gd name="T40" fmla="*/ 24 w 543"/>
                <a:gd name="T41" fmla="*/ 581 h 585"/>
                <a:gd name="T42" fmla="*/ 10 w 543"/>
                <a:gd name="T43" fmla="*/ 555 h 585"/>
                <a:gd name="T44" fmla="*/ 5 w 543"/>
                <a:gd name="T45" fmla="*/ 544 h 585"/>
                <a:gd name="T46" fmla="*/ 0 w 543"/>
                <a:gd name="T47" fmla="*/ 103 h 585"/>
                <a:gd name="T48" fmla="*/ 3 w 543"/>
                <a:gd name="T49" fmla="*/ 84 h 585"/>
                <a:gd name="T50" fmla="*/ 18 w 543"/>
                <a:gd name="T51" fmla="*/ 78 h 585"/>
                <a:gd name="T52" fmla="*/ 132 w 543"/>
                <a:gd name="T53" fmla="*/ 74 h 585"/>
                <a:gd name="T54" fmla="*/ 170 w 543"/>
                <a:gd name="T55" fmla="*/ 84 h 585"/>
                <a:gd name="T56" fmla="*/ 228 w 543"/>
                <a:gd name="T57" fmla="*/ 140 h 585"/>
                <a:gd name="T58" fmla="*/ 256 w 543"/>
                <a:gd name="T59" fmla="*/ 158 h 585"/>
                <a:gd name="T60" fmla="*/ 260 w 543"/>
                <a:gd name="T61" fmla="*/ 155 h 585"/>
                <a:gd name="T62" fmla="*/ 347 w 543"/>
                <a:gd name="T63" fmla="*/ 33 h 585"/>
                <a:gd name="T64" fmla="*/ 405 w 543"/>
                <a:gd name="T65" fmla="*/ 26 h 585"/>
                <a:gd name="T66" fmla="*/ 424 w 543"/>
                <a:gd name="T67" fmla="*/ 27 h 585"/>
                <a:gd name="T68" fmla="*/ 441 w 543"/>
                <a:gd name="T69" fmla="*/ 29 h 585"/>
                <a:gd name="T70" fmla="*/ 456 w 543"/>
                <a:gd name="T71" fmla="*/ 36 h 585"/>
                <a:gd name="T72" fmla="*/ 470 w 543"/>
                <a:gd name="T73" fmla="*/ 26 h 585"/>
                <a:gd name="T74" fmla="*/ 489 w 543"/>
                <a:gd name="T75" fmla="*/ 0 h 585"/>
                <a:gd name="T76" fmla="*/ 512 w 543"/>
                <a:gd name="T77" fmla="*/ 8 h 585"/>
                <a:gd name="T78" fmla="*/ 522 w 543"/>
                <a:gd name="T79" fmla="*/ 28 h 585"/>
                <a:gd name="T80" fmla="*/ 541 w 543"/>
                <a:gd name="T81" fmla="*/ 2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3" h="585">
                  <a:moveTo>
                    <a:pt x="541" y="25"/>
                  </a:moveTo>
                  <a:lnTo>
                    <a:pt x="543" y="37"/>
                  </a:lnTo>
                  <a:lnTo>
                    <a:pt x="541" y="49"/>
                  </a:lnTo>
                  <a:lnTo>
                    <a:pt x="535" y="54"/>
                  </a:lnTo>
                  <a:lnTo>
                    <a:pt x="527" y="55"/>
                  </a:lnTo>
                  <a:lnTo>
                    <a:pt x="515" y="77"/>
                  </a:lnTo>
                  <a:lnTo>
                    <a:pt x="501" y="143"/>
                  </a:lnTo>
                  <a:lnTo>
                    <a:pt x="499" y="180"/>
                  </a:lnTo>
                  <a:lnTo>
                    <a:pt x="501" y="242"/>
                  </a:lnTo>
                  <a:lnTo>
                    <a:pt x="473" y="366"/>
                  </a:lnTo>
                  <a:lnTo>
                    <a:pt x="446" y="441"/>
                  </a:lnTo>
                  <a:lnTo>
                    <a:pt x="424" y="474"/>
                  </a:lnTo>
                  <a:lnTo>
                    <a:pt x="398" y="505"/>
                  </a:lnTo>
                  <a:lnTo>
                    <a:pt x="318" y="544"/>
                  </a:lnTo>
                  <a:lnTo>
                    <a:pt x="231" y="568"/>
                  </a:lnTo>
                  <a:lnTo>
                    <a:pt x="141" y="581"/>
                  </a:lnTo>
                  <a:lnTo>
                    <a:pt x="136" y="582"/>
                  </a:lnTo>
                  <a:lnTo>
                    <a:pt x="114" y="585"/>
                  </a:lnTo>
                  <a:lnTo>
                    <a:pt x="91" y="583"/>
                  </a:lnTo>
                  <a:lnTo>
                    <a:pt x="53" y="584"/>
                  </a:lnTo>
                  <a:lnTo>
                    <a:pt x="24" y="581"/>
                  </a:lnTo>
                  <a:lnTo>
                    <a:pt x="10" y="555"/>
                  </a:lnTo>
                  <a:lnTo>
                    <a:pt x="5" y="544"/>
                  </a:lnTo>
                  <a:lnTo>
                    <a:pt x="0" y="103"/>
                  </a:lnTo>
                  <a:lnTo>
                    <a:pt x="3" y="84"/>
                  </a:lnTo>
                  <a:lnTo>
                    <a:pt x="18" y="78"/>
                  </a:lnTo>
                  <a:lnTo>
                    <a:pt x="132" y="74"/>
                  </a:lnTo>
                  <a:lnTo>
                    <a:pt x="170" y="84"/>
                  </a:lnTo>
                  <a:lnTo>
                    <a:pt x="228" y="140"/>
                  </a:lnTo>
                  <a:lnTo>
                    <a:pt x="256" y="158"/>
                  </a:lnTo>
                  <a:lnTo>
                    <a:pt x="260" y="155"/>
                  </a:lnTo>
                  <a:lnTo>
                    <a:pt x="347" y="33"/>
                  </a:lnTo>
                  <a:lnTo>
                    <a:pt x="405" y="26"/>
                  </a:lnTo>
                  <a:lnTo>
                    <a:pt x="424" y="27"/>
                  </a:lnTo>
                  <a:lnTo>
                    <a:pt x="441" y="29"/>
                  </a:lnTo>
                  <a:lnTo>
                    <a:pt x="456" y="36"/>
                  </a:lnTo>
                  <a:lnTo>
                    <a:pt x="470" y="26"/>
                  </a:lnTo>
                  <a:lnTo>
                    <a:pt x="489" y="0"/>
                  </a:lnTo>
                  <a:lnTo>
                    <a:pt x="512" y="8"/>
                  </a:lnTo>
                  <a:lnTo>
                    <a:pt x="522" y="28"/>
                  </a:lnTo>
                  <a:lnTo>
                    <a:pt x="541" y="25"/>
                  </a:lnTo>
                  <a:close/>
                </a:path>
              </a:pathLst>
            </a:custGeom>
            <a:solidFill>
              <a:srgbClr val="E6E6E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100"/>
            <p:cNvSpPr>
              <a:spLocks/>
            </p:cNvSpPr>
            <p:nvPr/>
          </p:nvSpPr>
          <p:spPr bwMode="auto">
            <a:xfrm>
              <a:off x="6096000" y="3654426"/>
              <a:ext cx="287338" cy="309563"/>
            </a:xfrm>
            <a:custGeom>
              <a:avLst/>
              <a:gdLst>
                <a:gd name="T0" fmla="*/ 541 w 543"/>
                <a:gd name="T1" fmla="*/ 25 h 585"/>
                <a:gd name="T2" fmla="*/ 543 w 543"/>
                <a:gd name="T3" fmla="*/ 37 h 585"/>
                <a:gd name="T4" fmla="*/ 541 w 543"/>
                <a:gd name="T5" fmla="*/ 49 h 585"/>
                <a:gd name="T6" fmla="*/ 535 w 543"/>
                <a:gd name="T7" fmla="*/ 54 h 585"/>
                <a:gd name="T8" fmla="*/ 527 w 543"/>
                <a:gd name="T9" fmla="*/ 55 h 585"/>
                <a:gd name="T10" fmla="*/ 515 w 543"/>
                <a:gd name="T11" fmla="*/ 77 h 585"/>
                <a:gd name="T12" fmla="*/ 501 w 543"/>
                <a:gd name="T13" fmla="*/ 143 h 585"/>
                <a:gd name="T14" fmla="*/ 499 w 543"/>
                <a:gd name="T15" fmla="*/ 180 h 585"/>
                <a:gd name="T16" fmla="*/ 501 w 543"/>
                <a:gd name="T17" fmla="*/ 242 h 585"/>
                <a:gd name="T18" fmla="*/ 473 w 543"/>
                <a:gd name="T19" fmla="*/ 366 h 585"/>
                <a:gd name="T20" fmla="*/ 446 w 543"/>
                <a:gd name="T21" fmla="*/ 441 h 585"/>
                <a:gd name="T22" fmla="*/ 424 w 543"/>
                <a:gd name="T23" fmla="*/ 474 h 585"/>
                <a:gd name="T24" fmla="*/ 398 w 543"/>
                <a:gd name="T25" fmla="*/ 505 h 585"/>
                <a:gd name="T26" fmla="*/ 318 w 543"/>
                <a:gd name="T27" fmla="*/ 544 h 585"/>
                <a:gd name="T28" fmla="*/ 231 w 543"/>
                <a:gd name="T29" fmla="*/ 568 h 585"/>
                <a:gd name="T30" fmla="*/ 141 w 543"/>
                <a:gd name="T31" fmla="*/ 581 h 585"/>
                <a:gd name="T32" fmla="*/ 136 w 543"/>
                <a:gd name="T33" fmla="*/ 582 h 585"/>
                <a:gd name="T34" fmla="*/ 114 w 543"/>
                <a:gd name="T35" fmla="*/ 585 h 585"/>
                <a:gd name="T36" fmla="*/ 91 w 543"/>
                <a:gd name="T37" fmla="*/ 583 h 585"/>
                <a:gd name="T38" fmla="*/ 53 w 543"/>
                <a:gd name="T39" fmla="*/ 584 h 585"/>
                <a:gd name="T40" fmla="*/ 24 w 543"/>
                <a:gd name="T41" fmla="*/ 581 h 585"/>
                <a:gd name="T42" fmla="*/ 10 w 543"/>
                <a:gd name="T43" fmla="*/ 555 h 585"/>
                <a:gd name="T44" fmla="*/ 5 w 543"/>
                <a:gd name="T45" fmla="*/ 544 h 585"/>
                <a:gd name="T46" fmla="*/ 0 w 543"/>
                <a:gd name="T47" fmla="*/ 103 h 585"/>
                <a:gd name="T48" fmla="*/ 3 w 543"/>
                <a:gd name="T49" fmla="*/ 84 h 585"/>
                <a:gd name="T50" fmla="*/ 18 w 543"/>
                <a:gd name="T51" fmla="*/ 78 h 585"/>
                <a:gd name="T52" fmla="*/ 132 w 543"/>
                <a:gd name="T53" fmla="*/ 74 h 585"/>
                <a:gd name="T54" fmla="*/ 170 w 543"/>
                <a:gd name="T55" fmla="*/ 84 h 585"/>
                <a:gd name="T56" fmla="*/ 228 w 543"/>
                <a:gd name="T57" fmla="*/ 140 h 585"/>
                <a:gd name="T58" fmla="*/ 256 w 543"/>
                <a:gd name="T59" fmla="*/ 158 h 585"/>
                <a:gd name="T60" fmla="*/ 260 w 543"/>
                <a:gd name="T61" fmla="*/ 155 h 585"/>
                <a:gd name="T62" fmla="*/ 347 w 543"/>
                <a:gd name="T63" fmla="*/ 33 h 585"/>
                <a:gd name="T64" fmla="*/ 405 w 543"/>
                <a:gd name="T65" fmla="*/ 26 h 585"/>
                <a:gd name="T66" fmla="*/ 424 w 543"/>
                <a:gd name="T67" fmla="*/ 27 h 585"/>
                <a:gd name="T68" fmla="*/ 441 w 543"/>
                <a:gd name="T69" fmla="*/ 29 h 585"/>
                <a:gd name="T70" fmla="*/ 456 w 543"/>
                <a:gd name="T71" fmla="*/ 36 h 585"/>
                <a:gd name="T72" fmla="*/ 470 w 543"/>
                <a:gd name="T73" fmla="*/ 26 h 585"/>
                <a:gd name="T74" fmla="*/ 489 w 543"/>
                <a:gd name="T75" fmla="*/ 0 h 585"/>
                <a:gd name="T76" fmla="*/ 512 w 543"/>
                <a:gd name="T77" fmla="*/ 8 h 585"/>
                <a:gd name="T78" fmla="*/ 522 w 543"/>
                <a:gd name="T79" fmla="*/ 28 h 585"/>
                <a:gd name="T80" fmla="*/ 541 w 543"/>
                <a:gd name="T81" fmla="*/ 2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3" h="585">
                  <a:moveTo>
                    <a:pt x="541" y="25"/>
                  </a:moveTo>
                  <a:lnTo>
                    <a:pt x="543" y="37"/>
                  </a:lnTo>
                  <a:lnTo>
                    <a:pt x="541" y="49"/>
                  </a:lnTo>
                  <a:lnTo>
                    <a:pt x="535" y="54"/>
                  </a:lnTo>
                  <a:lnTo>
                    <a:pt x="527" y="55"/>
                  </a:lnTo>
                  <a:lnTo>
                    <a:pt x="515" y="77"/>
                  </a:lnTo>
                  <a:lnTo>
                    <a:pt x="501" y="143"/>
                  </a:lnTo>
                  <a:lnTo>
                    <a:pt x="499" y="180"/>
                  </a:lnTo>
                  <a:lnTo>
                    <a:pt x="501" y="242"/>
                  </a:lnTo>
                  <a:lnTo>
                    <a:pt x="473" y="366"/>
                  </a:lnTo>
                  <a:lnTo>
                    <a:pt x="446" y="441"/>
                  </a:lnTo>
                  <a:lnTo>
                    <a:pt x="424" y="474"/>
                  </a:lnTo>
                  <a:lnTo>
                    <a:pt x="398" y="505"/>
                  </a:lnTo>
                  <a:lnTo>
                    <a:pt x="318" y="544"/>
                  </a:lnTo>
                  <a:lnTo>
                    <a:pt x="231" y="568"/>
                  </a:lnTo>
                  <a:lnTo>
                    <a:pt x="141" y="581"/>
                  </a:lnTo>
                  <a:lnTo>
                    <a:pt x="136" y="582"/>
                  </a:lnTo>
                  <a:lnTo>
                    <a:pt x="114" y="585"/>
                  </a:lnTo>
                  <a:lnTo>
                    <a:pt x="91" y="583"/>
                  </a:lnTo>
                  <a:lnTo>
                    <a:pt x="53" y="584"/>
                  </a:lnTo>
                  <a:lnTo>
                    <a:pt x="24" y="581"/>
                  </a:lnTo>
                  <a:lnTo>
                    <a:pt x="10" y="555"/>
                  </a:lnTo>
                  <a:lnTo>
                    <a:pt x="5" y="544"/>
                  </a:lnTo>
                  <a:lnTo>
                    <a:pt x="0" y="103"/>
                  </a:lnTo>
                  <a:lnTo>
                    <a:pt x="3" y="84"/>
                  </a:lnTo>
                  <a:lnTo>
                    <a:pt x="18" y="78"/>
                  </a:lnTo>
                  <a:lnTo>
                    <a:pt x="132" y="74"/>
                  </a:lnTo>
                  <a:lnTo>
                    <a:pt x="170" y="84"/>
                  </a:lnTo>
                  <a:lnTo>
                    <a:pt x="228" y="140"/>
                  </a:lnTo>
                  <a:lnTo>
                    <a:pt x="256" y="158"/>
                  </a:lnTo>
                  <a:lnTo>
                    <a:pt x="260" y="155"/>
                  </a:lnTo>
                  <a:lnTo>
                    <a:pt x="347" y="33"/>
                  </a:lnTo>
                  <a:lnTo>
                    <a:pt x="405" y="26"/>
                  </a:lnTo>
                  <a:lnTo>
                    <a:pt x="424" y="27"/>
                  </a:lnTo>
                  <a:lnTo>
                    <a:pt x="441" y="29"/>
                  </a:lnTo>
                  <a:lnTo>
                    <a:pt x="456" y="36"/>
                  </a:lnTo>
                  <a:lnTo>
                    <a:pt x="470" y="26"/>
                  </a:lnTo>
                  <a:lnTo>
                    <a:pt x="489" y="0"/>
                  </a:lnTo>
                  <a:lnTo>
                    <a:pt x="512" y="8"/>
                  </a:lnTo>
                  <a:lnTo>
                    <a:pt x="522" y="28"/>
                  </a:lnTo>
                  <a:lnTo>
                    <a:pt x="541" y="25"/>
                  </a:lnTo>
                  <a:close/>
                </a:path>
              </a:pathLst>
            </a:custGeom>
            <a:noFill/>
            <a:ln w="6">
              <a:solidFill>
                <a:srgbClr val="6C6D7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01" name="Title 1"/>
          <p:cNvSpPr>
            <a:spLocks noGrp="1"/>
          </p:cNvSpPr>
          <p:nvPr>
            <p:ph type="title"/>
          </p:nvPr>
        </p:nvSpPr>
        <p:spPr>
          <a:xfrm>
            <a:off x="335316" y="-98598"/>
            <a:ext cx="10224386" cy="1143265"/>
          </a:xfrm>
        </p:spPr>
        <p:txBody>
          <a:bodyPr/>
          <a:lstStyle/>
          <a:p>
            <a:r>
              <a:rPr lang="en-US" sz="2000" dirty="0">
                <a:latin typeface="Arial"/>
                <a:cs typeface="Arial"/>
              </a:rPr>
              <a:t>A phased roll out of the BHCPF in anticipation of government funding</a:t>
            </a:r>
          </a:p>
        </p:txBody>
      </p:sp>
      <p:sp>
        <p:nvSpPr>
          <p:cNvPr id="108" name="TextBox 107"/>
          <p:cNvSpPr txBox="1"/>
          <p:nvPr/>
        </p:nvSpPr>
        <p:spPr>
          <a:xfrm>
            <a:off x="766614" y="1197546"/>
            <a:ext cx="4968552" cy="553879"/>
          </a:xfrm>
          <a:prstGeom prst="rect">
            <a:avLst/>
          </a:prstGeom>
          <a:noFill/>
          <a:ln>
            <a:noFill/>
          </a:ln>
        </p:spPr>
        <p:txBody>
          <a:bodyPr wrap="square" lIns="91323" tIns="45661" rIns="91323" bIns="45661" rtlCol="0">
            <a:spAutoFit/>
          </a:bodyPr>
          <a:lstStyle/>
          <a:p>
            <a:r>
              <a:rPr lang="en-US" sz="1500" dirty="0">
                <a:latin typeface="Arial"/>
                <a:cs typeface="Arial"/>
              </a:rPr>
              <a:t>With delays in realizing the government contributions</a:t>
            </a:r>
            <a:r>
              <a:rPr lang="en-US" sz="1500" b="1" dirty="0">
                <a:latin typeface="Arial"/>
                <a:cs typeface="Arial"/>
              </a:rPr>
              <a:t>, donor partners put resources </a:t>
            </a:r>
            <a:r>
              <a:rPr lang="en-US" sz="1500" dirty="0">
                <a:latin typeface="Arial"/>
                <a:cs typeface="Arial"/>
              </a:rPr>
              <a:t>forward</a:t>
            </a:r>
          </a:p>
        </p:txBody>
      </p:sp>
      <p:sp>
        <p:nvSpPr>
          <p:cNvPr id="109" name="Oval 122"/>
          <p:cNvSpPr>
            <a:spLocks noChangeArrowheads="1"/>
          </p:cNvSpPr>
          <p:nvPr>
            <p:custDataLst>
              <p:tags r:id="rId1"/>
            </p:custDataLst>
          </p:nvPr>
        </p:nvSpPr>
        <p:spPr bwMode="gray">
          <a:xfrm>
            <a:off x="190550" y="1269554"/>
            <a:ext cx="557383" cy="432048"/>
          </a:xfrm>
          <a:prstGeom prst="ellipse">
            <a:avLst/>
          </a:prstGeom>
          <a:solidFill>
            <a:schemeClr val="bg1">
              <a:alpha val="60000"/>
            </a:schemeClr>
          </a:solidFill>
          <a:ln w="9525" algn="ctr">
            <a:solidFill>
              <a:srgbClr val="FFFFFF"/>
            </a:solidFill>
            <a:round/>
            <a:headEnd/>
            <a:tailEnd/>
          </a:ln>
        </p:spPr>
        <p:txBody>
          <a:bodyPr wrap="none" lIns="0" tIns="0" rIns="0" bIns="0" anchor="ctr"/>
          <a:lstStyle/>
          <a:p>
            <a:pPr algn="ctr" fontAlgn="base">
              <a:spcBef>
                <a:spcPct val="0"/>
              </a:spcBef>
              <a:spcAft>
                <a:spcPct val="0"/>
              </a:spcAft>
              <a:buClr>
                <a:schemeClr val="accent1"/>
              </a:buClr>
            </a:pPr>
            <a:r>
              <a:rPr lang="en-US" sz="2000" b="1" dirty="0">
                <a:solidFill>
                  <a:schemeClr val="accent3"/>
                </a:solidFill>
                <a:latin typeface="Arial"/>
                <a:cs typeface="Arial"/>
              </a:rPr>
              <a:t>1</a:t>
            </a:r>
          </a:p>
        </p:txBody>
      </p:sp>
      <p:sp>
        <p:nvSpPr>
          <p:cNvPr id="110" name="Oval 122"/>
          <p:cNvSpPr>
            <a:spLocks noChangeArrowheads="1"/>
          </p:cNvSpPr>
          <p:nvPr>
            <p:custDataLst>
              <p:tags r:id="rId2"/>
            </p:custDataLst>
          </p:nvPr>
        </p:nvSpPr>
        <p:spPr bwMode="gray">
          <a:xfrm>
            <a:off x="190550" y="2205658"/>
            <a:ext cx="557383" cy="432048"/>
          </a:xfrm>
          <a:prstGeom prst="ellipse">
            <a:avLst/>
          </a:prstGeom>
          <a:solidFill>
            <a:schemeClr val="bg1">
              <a:alpha val="60000"/>
            </a:schemeClr>
          </a:solidFill>
          <a:ln w="9525" algn="ctr">
            <a:solidFill>
              <a:srgbClr val="FFFFFF"/>
            </a:solidFill>
            <a:round/>
            <a:headEnd/>
            <a:tailEnd/>
          </a:ln>
        </p:spPr>
        <p:txBody>
          <a:bodyPr wrap="none" lIns="0" tIns="0" rIns="0" bIns="0" anchor="ctr"/>
          <a:lstStyle/>
          <a:p>
            <a:pPr algn="ctr" fontAlgn="base">
              <a:spcBef>
                <a:spcPct val="0"/>
              </a:spcBef>
              <a:spcAft>
                <a:spcPct val="0"/>
              </a:spcAft>
              <a:buClr>
                <a:schemeClr val="accent1"/>
              </a:buClr>
            </a:pPr>
            <a:r>
              <a:rPr lang="en-US" sz="2000" b="1" dirty="0">
                <a:solidFill>
                  <a:schemeClr val="accent3"/>
                </a:solidFill>
                <a:latin typeface="Arial"/>
                <a:cs typeface="Arial"/>
              </a:rPr>
              <a:t>2</a:t>
            </a:r>
          </a:p>
        </p:txBody>
      </p:sp>
      <p:sp>
        <p:nvSpPr>
          <p:cNvPr id="111" name="Oval 122"/>
          <p:cNvSpPr>
            <a:spLocks noChangeArrowheads="1"/>
          </p:cNvSpPr>
          <p:nvPr>
            <p:custDataLst>
              <p:tags r:id="rId3"/>
            </p:custDataLst>
          </p:nvPr>
        </p:nvSpPr>
        <p:spPr bwMode="gray">
          <a:xfrm>
            <a:off x="190550" y="3389032"/>
            <a:ext cx="557383" cy="432048"/>
          </a:xfrm>
          <a:prstGeom prst="ellipse">
            <a:avLst/>
          </a:prstGeom>
          <a:solidFill>
            <a:schemeClr val="bg1">
              <a:alpha val="60000"/>
            </a:schemeClr>
          </a:solidFill>
          <a:ln w="9525" algn="ctr">
            <a:solidFill>
              <a:srgbClr val="FFFFFF"/>
            </a:solidFill>
            <a:round/>
            <a:headEnd/>
            <a:tailEnd/>
          </a:ln>
        </p:spPr>
        <p:txBody>
          <a:bodyPr wrap="none" lIns="0" tIns="0" rIns="0" bIns="0" anchor="ctr"/>
          <a:lstStyle/>
          <a:p>
            <a:pPr algn="ctr" fontAlgn="base">
              <a:spcBef>
                <a:spcPct val="0"/>
              </a:spcBef>
              <a:spcAft>
                <a:spcPct val="0"/>
              </a:spcAft>
              <a:buClr>
                <a:schemeClr val="accent1"/>
              </a:buClr>
            </a:pPr>
            <a:r>
              <a:rPr lang="en-US" sz="2000" b="1" dirty="0">
                <a:solidFill>
                  <a:schemeClr val="accent3"/>
                </a:solidFill>
                <a:latin typeface="Arial"/>
                <a:cs typeface="Arial"/>
              </a:rPr>
              <a:t>3</a:t>
            </a:r>
          </a:p>
        </p:txBody>
      </p:sp>
      <p:grpSp>
        <p:nvGrpSpPr>
          <p:cNvPr id="112" name="Group 111"/>
          <p:cNvGrpSpPr/>
          <p:nvPr/>
        </p:nvGrpSpPr>
        <p:grpSpPr>
          <a:xfrm>
            <a:off x="694605" y="4790976"/>
            <a:ext cx="4768339" cy="1925903"/>
            <a:chOff x="639192" y="1826134"/>
            <a:chExt cx="4768336" cy="1925903"/>
          </a:xfrm>
        </p:grpSpPr>
        <p:sp>
          <p:nvSpPr>
            <p:cNvPr id="113" name="Rectangle 112"/>
            <p:cNvSpPr>
              <a:spLocks noChangeArrowheads="1"/>
            </p:cNvSpPr>
            <p:nvPr/>
          </p:nvSpPr>
          <p:spPr bwMode="auto">
            <a:xfrm>
              <a:off x="639192" y="1826134"/>
              <a:ext cx="4768336" cy="1154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3990" fontAlgn="base">
                <a:spcBef>
                  <a:spcPct val="0"/>
                </a:spcBef>
                <a:spcAft>
                  <a:spcPct val="0"/>
                </a:spcAft>
              </a:pPr>
              <a:r>
                <a:rPr lang="en-US" sz="1500" dirty="0">
                  <a:latin typeface="Arial"/>
                  <a:cs typeface="Arial"/>
                </a:rPr>
                <a:t>When implemented the BHCPF will be the largest social</a:t>
              </a:r>
            </a:p>
            <a:p>
              <a:pPr defTabSz="913990" fontAlgn="base">
                <a:spcBef>
                  <a:spcPct val="0"/>
                </a:spcBef>
                <a:spcAft>
                  <a:spcPct val="0"/>
                </a:spcAft>
              </a:pPr>
              <a:r>
                <a:rPr lang="en-US" sz="1500" dirty="0">
                  <a:latin typeface="Arial"/>
                  <a:cs typeface="Arial"/>
                </a:rPr>
                <a:t>program of the Federal Government with the </a:t>
              </a:r>
            </a:p>
            <a:p>
              <a:pPr defTabSz="913990" fontAlgn="base">
                <a:spcBef>
                  <a:spcPct val="0"/>
                </a:spcBef>
                <a:spcAft>
                  <a:spcPct val="0"/>
                </a:spcAft>
              </a:pPr>
              <a:r>
                <a:rPr lang="en-US" sz="1500" dirty="0">
                  <a:latin typeface="Arial"/>
                  <a:cs typeface="Arial"/>
                </a:rPr>
                <a:t>potential of reaching </a:t>
              </a:r>
              <a:r>
                <a:rPr lang="en-US" sz="1500" b="1" dirty="0">
                  <a:latin typeface="Arial"/>
                  <a:cs typeface="Arial"/>
                </a:rPr>
                <a:t>8 million rural Nigerians </a:t>
              </a:r>
              <a:r>
                <a:rPr lang="en-US" sz="1500" dirty="0">
                  <a:latin typeface="Arial"/>
                  <a:cs typeface="Arial"/>
                </a:rPr>
                <a:t>with</a:t>
              </a:r>
            </a:p>
            <a:p>
              <a:pPr defTabSz="913990" fontAlgn="base">
                <a:spcBef>
                  <a:spcPct val="0"/>
                </a:spcBef>
                <a:spcAft>
                  <a:spcPct val="0"/>
                </a:spcAft>
              </a:pPr>
              <a:r>
                <a:rPr lang="en-US" sz="1500" dirty="0">
                  <a:latin typeface="Arial"/>
                  <a:cs typeface="Arial"/>
                </a:rPr>
                <a:t>quality, high impact and live saving health interventions </a:t>
              </a:r>
            </a:p>
            <a:p>
              <a:pPr defTabSz="913990" fontAlgn="base">
                <a:spcBef>
                  <a:spcPct val="0"/>
                </a:spcBef>
                <a:spcAft>
                  <a:spcPct val="0"/>
                </a:spcAft>
              </a:pPr>
              <a:r>
                <a:rPr lang="en-US" sz="1500" dirty="0">
                  <a:latin typeface="Arial"/>
                  <a:cs typeface="Arial"/>
                </a:rPr>
                <a:t>rendered at no direct cost to  </a:t>
              </a:r>
            </a:p>
          </p:txBody>
        </p:sp>
        <p:sp>
          <p:nvSpPr>
            <p:cNvPr id="114" name="Rectangle 113"/>
            <p:cNvSpPr>
              <a:spLocks noChangeArrowheads="1"/>
            </p:cNvSpPr>
            <p:nvPr/>
          </p:nvSpPr>
          <p:spPr bwMode="auto">
            <a:xfrm>
              <a:off x="711200" y="2030413"/>
              <a:ext cx="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3990" fontAlgn="base">
                <a:spcBef>
                  <a:spcPct val="0"/>
                </a:spcBef>
                <a:spcAft>
                  <a:spcPct val="0"/>
                </a:spcAft>
              </a:pPr>
              <a:endParaRPr lang="en-US" sz="1800" dirty="0">
                <a:latin typeface="Helvetica CE 55 Roman" pitchFamily="2" charset="0"/>
                <a:cs typeface="Arial" pitchFamily="34" charset="0"/>
              </a:endParaRPr>
            </a:p>
          </p:txBody>
        </p:sp>
        <p:sp>
          <p:nvSpPr>
            <p:cNvPr id="115" name="Rectangle 114"/>
            <p:cNvSpPr>
              <a:spLocks noChangeArrowheads="1"/>
            </p:cNvSpPr>
            <p:nvPr/>
          </p:nvSpPr>
          <p:spPr bwMode="auto">
            <a:xfrm>
              <a:off x="711200" y="2236788"/>
              <a:ext cx="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3990" fontAlgn="base">
                <a:spcBef>
                  <a:spcPct val="0"/>
                </a:spcBef>
                <a:spcAft>
                  <a:spcPct val="0"/>
                </a:spcAft>
              </a:pPr>
              <a:r>
                <a:rPr lang="en-US" sz="1400" dirty="0">
                  <a:latin typeface="Helvetica CE 55 Roman" pitchFamily="2" charset="0"/>
                  <a:cs typeface="Arial" pitchFamily="34" charset="0"/>
                </a:rPr>
                <a:t> </a:t>
              </a:r>
              <a:endParaRPr lang="en-US" sz="1800" dirty="0">
                <a:latin typeface="Helvetica CE 55 Roman" pitchFamily="2" charset="0"/>
                <a:cs typeface="Arial" pitchFamily="34" charset="0"/>
              </a:endParaRPr>
            </a:p>
          </p:txBody>
        </p:sp>
        <p:sp>
          <p:nvSpPr>
            <p:cNvPr id="116" name="Rectangle 115"/>
            <p:cNvSpPr>
              <a:spLocks noChangeArrowheads="1"/>
            </p:cNvSpPr>
            <p:nvPr/>
          </p:nvSpPr>
          <p:spPr bwMode="auto">
            <a:xfrm>
              <a:off x="711200" y="2443163"/>
              <a:ext cx="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3990" fontAlgn="base">
                <a:spcBef>
                  <a:spcPct val="0"/>
                </a:spcBef>
                <a:spcAft>
                  <a:spcPct val="0"/>
                </a:spcAft>
              </a:pPr>
              <a:endParaRPr lang="en-US" sz="1800" dirty="0">
                <a:latin typeface="Helvetica CE 55 Roman" pitchFamily="2" charset="0"/>
                <a:cs typeface="Arial" pitchFamily="34" charset="0"/>
              </a:endParaRPr>
            </a:p>
          </p:txBody>
        </p:sp>
        <p:sp>
          <p:nvSpPr>
            <p:cNvPr id="117" name="Rectangle 116"/>
            <p:cNvSpPr>
              <a:spLocks noChangeArrowheads="1"/>
            </p:cNvSpPr>
            <p:nvPr/>
          </p:nvSpPr>
          <p:spPr bwMode="auto">
            <a:xfrm>
              <a:off x="711200" y="2649538"/>
              <a:ext cx="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3990" fontAlgn="base">
                <a:spcBef>
                  <a:spcPct val="0"/>
                </a:spcBef>
                <a:spcAft>
                  <a:spcPct val="0"/>
                </a:spcAft>
              </a:pPr>
              <a:endParaRPr lang="en-US" sz="1800" dirty="0">
                <a:latin typeface="Helvetica CE 55 Roman" pitchFamily="2" charset="0"/>
                <a:cs typeface="Arial" pitchFamily="34" charset="0"/>
              </a:endParaRPr>
            </a:p>
          </p:txBody>
        </p:sp>
        <p:sp>
          <p:nvSpPr>
            <p:cNvPr id="118" name="Rectangle 117"/>
            <p:cNvSpPr>
              <a:spLocks noChangeArrowheads="1"/>
            </p:cNvSpPr>
            <p:nvPr/>
          </p:nvSpPr>
          <p:spPr bwMode="auto">
            <a:xfrm>
              <a:off x="711200" y="2855913"/>
              <a:ext cx="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3990" fontAlgn="base">
                <a:spcBef>
                  <a:spcPct val="0"/>
                </a:spcBef>
                <a:spcAft>
                  <a:spcPct val="0"/>
                </a:spcAft>
              </a:pPr>
              <a:endParaRPr lang="en-US" sz="1800" dirty="0">
                <a:latin typeface="Helvetica CE 55 Roman" pitchFamily="2" charset="0"/>
                <a:cs typeface="Arial" pitchFamily="34" charset="0"/>
              </a:endParaRPr>
            </a:p>
          </p:txBody>
        </p:sp>
        <p:sp>
          <p:nvSpPr>
            <p:cNvPr id="119" name="Rectangle 118"/>
            <p:cNvSpPr>
              <a:spLocks noChangeArrowheads="1"/>
            </p:cNvSpPr>
            <p:nvPr/>
          </p:nvSpPr>
          <p:spPr bwMode="auto">
            <a:xfrm>
              <a:off x="711200" y="3062288"/>
              <a:ext cx="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3990" fontAlgn="base">
                <a:spcBef>
                  <a:spcPct val="0"/>
                </a:spcBef>
                <a:spcAft>
                  <a:spcPct val="0"/>
                </a:spcAft>
              </a:pPr>
              <a:endParaRPr lang="en-US" sz="1800" dirty="0">
                <a:latin typeface="Helvetica CE 55 Roman" pitchFamily="2" charset="0"/>
                <a:cs typeface="Arial" pitchFamily="34" charset="0"/>
              </a:endParaRPr>
            </a:p>
          </p:txBody>
        </p:sp>
        <p:sp>
          <p:nvSpPr>
            <p:cNvPr id="120" name="Rectangle 119"/>
            <p:cNvSpPr>
              <a:spLocks noChangeArrowheads="1"/>
            </p:cNvSpPr>
            <p:nvPr/>
          </p:nvSpPr>
          <p:spPr bwMode="auto">
            <a:xfrm>
              <a:off x="711200" y="3268663"/>
              <a:ext cx="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3990" fontAlgn="base">
                <a:spcBef>
                  <a:spcPct val="0"/>
                </a:spcBef>
                <a:spcAft>
                  <a:spcPct val="0"/>
                </a:spcAft>
              </a:pPr>
              <a:endParaRPr lang="en-US" sz="1800" dirty="0">
                <a:latin typeface="Helvetica CE 55 Roman" pitchFamily="2" charset="0"/>
                <a:cs typeface="Arial" pitchFamily="34" charset="0"/>
              </a:endParaRPr>
            </a:p>
          </p:txBody>
        </p:sp>
        <p:sp>
          <p:nvSpPr>
            <p:cNvPr id="121" name="Rectangle 120"/>
            <p:cNvSpPr>
              <a:spLocks noChangeArrowheads="1"/>
            </p:cNvSpPr>
            <p:nvPr/>
          </p:nvSpPr>
          <p:spPr bwMode="auto">
            <a:xfrm>
              <a:off x="711200" y="3475038"/>
              <a:ext cx="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3990" fontAlgn="base">
                <a:spcBef>
                  <a:spcPct val="0"/>
                </a:spcBef>
                <a:spcAft>
                  <a:spcPct val="0"/>
                </a:spcAft>
              </a:pPr>
              <a:endParaRPr lang="en-US" sz="1800" dirty="0">
                <a:latin typeface="Helvetica CE 55 Roman" pitchFamily="2" charset="0"/>
                <a:cs typeface="Arial" pitchFamily="34" charset="0"/>
              </a:endParaRPr>
            </a:p>
          </p:txBody>
        </p:sp>
      </p:grpSp>
      <p:sp>
        <p:nvSpPr>
          <p:cNvPr id="123" name="Oval 122"/>
          <p:cNvSpPr>
            <a:spLocks noChangeArrowheads="1"/>
          </p:cNvSpPr>
          <p:nvPr>
            <p:custDataLst>
              <p:tags r:id="rId4"/>
            </p:custDataLst>
          </p:nvPr>
        </p:nvSpPr>
        <p:spPr bwMode="gray">
          <a:xfrm>
            <a:off x="190550" y="4725938"/>
            <a:ext cx="557383" cy="432048"/>
          </a:xfrm>
          <a:prstGeom prst="ellipse">
            <a:avLst/>
          </a:prstGeom>
          <a:solidFill>
            <a:schemeClr val="bg1">
              <a:alpha val="60000"/>
            </a:schemeClr>
          </a:solidFill>
          <a:ln w="9525" algn="ctr">
            <a:solidFill>
              <a:srgbClr val="FFFFFF"/>
            </a:solidFill>
            <a:round/>
            <a:headEnd/>
            <a:tailEnd/>
          </a:ln>
        </p:spPr>
        <p:txBody>
          <a:bodyPr wrap="none" lIns="0" tIns="0" rIns="0" bIns="0" anchor="ctr"/>
          <a:lstStyle/>
          <a:p>
            <a:pPr algn="ctr" fontAlgn="base">
              <a:spcBef>
                <a:spcPct val="0"/>
              </a:spcBef>
              <a:spcAft>
                <a:spcPct val="0"/>
              </a:spcAft>
              <a:buClr>
                <a:schemeClr val="accent1"/>
              </a:buClr>
            </a:pPr>
            <a:r>
              <a:rPr lang="en-US" sz="2000" b="1" dirty="0">
                <a:solidFill>
                  <a:schemeClr val="accent3"/>
                </a:solidFill>
                <a:latin typeface="Arial"/>
                <a:cs typeface="Arial"/>
              </a:rPr>
              <a:t>4</a:t>
            </a:r>
          </a:p>
        </p:txBody>
      </p:sp>
    </p:spTree>
    <p:extLst>
      <p:ext uri="{BB962C8B-B14F-4D97-AF65-F5344CB8AC3E}">
        <p14:creationId xmlns:p14="http://schemas.microsoft.com/office/powerpoint/2010/main" val="422086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2"/>
                                        </p:tgtEl>
                                        <p:attrNameLst>
                                          <p:attrName>style.visibility</p:attrName>
                                        </p:attrNameLst>
                                      </p:cBhvr>
                                      <p:to>
                                        <p:strVal val="visible"/>
                                      </p:to>
                                    </p:set>
                                    <p:animEffect transition="in" filter="fade">
                                      <p:cBhvr>
                                        <p:cTn id="2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SingleBoatShape"/>
</p:tagLst>
</file>

<file path=ppt/tags/tag11.xml><?xml version="1.0" encoding="utf-8"?>
<p:tagLst xmlns:a="http://schemas.openxmlformats.org/drawingml/2006/main" xmlns:r="http://schemas.openxmlformats.org/officeDocument/2006/relationships" xmlns:p="http://schemas.openxmlformats.org/presentationml/2006/main">
  <p:tag name="NAME" val="SingleBoatText"/>
</p:tagLst>
</file>

<file path=ppt/tags/tag12.xml><?xml version="1.0" encoding="utf-8"?>
<p:tagLst xmlns:a="http://schemas.openxmlformats.org/drawingml/2006/main" xmlns:r="http://schemas.openxmlformats.org/officeDocument/2006/relationships" xmlns:p="http://schemas.openxmlformats.org/presentationml/2006/main">
  <p:tag name="NAME" val="SingleBoatShape"/>
</p:tagLst>
</file>

<file path=ppt/tags/tag13.xml><?xml version="1.0" encoding="utf-8"?>
<p:tagLst xmlns:a="http://schemas.openxmlformats.org/drawingml/2006/main" xmlns:r="http://schemas.openxmlformats.org/officeDocument/2006/relationships" xmlns:p="http://schemas.openxmlformats.org/presentationml/2006/main">
  <p:tag name="NAME" val="SingleBoatText"/>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S61ElRexlEuMqiiv8Y_xfA"/>
</p:tagLst>
</file>

<file path=ppt/tags/tag15.xml><?xml version="1.0" encoding="utf-8"?>
<p:tagLst xmlns:a="http://schemas.openxmlformats.org/drawingml/2006/main" xmlns:r="http://schemas.openxmlformats.org/officeDocument/2006/relationships" xmlns:p="http://schemas.openxmlformats.org/presentationml/2006/main">
  <p:tag name="NAME" val="SingleBoatText"/>
</p:tagLst>
</file>

<file path=ppt/tags/tag16.xml><?xml version="1.0" encoding="utf-8"?>
<p:tagLst xmlns:a="http://schemas.openxmlformats.org/drawingml/2006/main" xmlns:r="http://schemas.openxmlformats.org/officeDocument/2006/relationships" xmlns:p="http://schemas.openxmlformats.org/presentationml/2006/main">
  <p:tag name="NAME" val="SingleBoatText"/>
</p:tagLst>
</file>

<file path=ppt/tags/tag17.xml><?xml version="1.0" encoding="utf-8"?>
<p:tagLst xmlns:a="http://schemas.openxmlformats.org/drawingml/2006/main" xmlns:r="http://schemas.openxmlformats.org/officeDocument/2006/relationships" xmlns:p="http://schemas.openxmlformats.org/presentationml/2006/main">
  <p:tag name="NAME" val="SingleBoatText"/>
</p:tagLst>
</file>

<file path=ppt/tags/tag18.xml><?xml version="1.0" encoding="utf-8"?>
<p:tagLst xmlns:a="http://schemas.openxmlformats.org/drawingml/2006/main" xmlns:r="http://schemas.openxmlformats.org/officeDocument/2006/relationships" xmlns:p="http://schemas.openxmlformats.org/presentationml/2006/main">
  <p:tag name="NAME" val="SingleBoatText"/>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S61ElRexlEuMqiiv8Y_xfA"/>
</p:tagLst>
</file>

<file path=ppt/tags/tag2.xml><?xml version="1.0" encoding="utf-8"?>
<p:tagLst xmlns:a="http://schemas.openxmlformats.org/drawingml/2006/main" xmlns:r="http://schemas.openxmlformats.org/officeDocument/2006/relationships" xmlns:p="http://schemas.openxmlformats.org/presentationml/2006/main">
  <p:tag name="NAME" val="SingleBoat"/>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S61ElRexlEuMqiiv8Y_xf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S61ElRexlEuMqiiv8Y_xf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naUOenIiyUS2yIWCzLEO7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naUOenIiyUS2yIWCzLEO7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naUOenIiyUS2yIWCzLEO7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naUOenIiyUS2yIWCzLEO7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NAME" val="SingleBoat"/>
</p:tagLst>
</file>

<file path=ppt/tags/tag4.xml><?xml version="1.0" encoding="utf-8"?>
<p:tagLst xmlns:a="http://schemas.openxmlformats.org/drawingml/2006/main" xmlns:r="http://schemas.openxmlformats.org/officeDocument/2006/relationships" xmlns:p="http://schemas.openxmlformats.org/presentationml/2006/main">
  <p:tag name="NAME" val="SingleBoat"/>
</p:tagLst>
</file>

<file path=ppt/tags/tag5.xml><?xml version="1.0" encoding="utf-8"?>
<p:tagLst xmlns:a="http://schemas.openxmlformats.org/drawingml/2006/main" xmlns:r="http://schemas.openxmlformats.org/officeDocument/2006/relationships" xmlns:p="http://schemas.openxmlformats.org/presentationml/2006/main">
  <p:tag name="NAME" val="SingleBoat"/>
</p:tagLst>
</file>

<file path=ppt/tags/tag6.xml><?xml version="1.0" encoding="utf-8"?>
<p:tagLst xmlns:a="http://schemas.openxmlformats.org/drawingml/2006/main" xmlns:r="http://schemas.openxmlformats.org/officeDocument/2006/relationships" xmlns:p="http://schemas.openxmlformats.org/presentationml/2006/main">
  <p:tag name="NAME" val="SingleBoatShape"/>
</p:tagLst>
</file>

<file path=ppt/tags/tag7.xml><?xml version="1.0" encoding="utf-8"?>
<p:tagLst xmlns:a="http://schemas.openxmlformats.org/drawingml/2006/main" xmlns:r="http://schemas.openxmlformats.org/officeDocument/2006/relationships" xmlns:p="http://schemas.openxmlformats.org/presentationml/2006/main">
  <p:tag name="NAME" val="SingleBoatText"/>
</p:tagLst>
</file>

<file path=ppt/tags/tag8.xml><?xml version="1.0" encoding="utf-8"?>
<p:tagLst xmlns:a="http://schemas.openxmlformats.org/drawingml/2006/main" xmlns:r="http://schemas.openxmlformats.org/officeDocument/2006/relationships" xmlns:p="http://schemas.openxmlformats.org/presentationml/2006/main">
  <p:tag name="NAME" val="SingleBoatShape"/>
</p:tagLst>
</file>

<file path=ppt/tags/tag9.xml><?xml version="1.0" encoding="utf-8"?>
<p:tagLst xmlns:a="http://schemas.openxmlformats.org/drawingml/2006/main" xmlns:r="http://schemas.openxmlformats.org/officeDocument/2006/relationships" xmlns:p="http://schemas.openxmlformats.org/presentationml/2006/main">
  <p:tag name="NAME" val="SingleBoatTex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7616</TotalTime>
  <Words>1924</Words>
  <Application>Microsoft Office PowerPoint</Application>
  <PresentationFormat>Custom</PresentationFormat>
  <Paragraphs>360</Paragraphs>
  <Slides>28</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6" baseType="lpstr">
      <vt:lpstr>ＭＳ Ｐゴシック</vt:lpstr>
      <vt:lpstr>Arial</vt:lpstr>
      <vt:lpstr>Calibri</vt:lpstr>
      <vt:lpstr>Helvetica CE 35 Thin</vt:lpstr>
      <vt:lpstr>Helvetica CE 55 Roman</vt:lpstr>
      <vt:lpstr>Wingdings</vt:lpstr>
      <vt:lpstr>Office Theme</vt:lpstr>
      <vt:lpstr>think-cell Slide</vt:lpstr>
      <vt:lpstr>Provisions of the National Health Act The Basic Healthcare Provision Fund</vt:lpstr>
      <vt:lpstr>Content</vt:lpstr>
      <vt:lpstr>Content</vt:lpstr>
      <vt:lpstr>The National Health Act, was signed into law in 2014, to provide a Framework of Action…</vt:lpstr>
      <vt:lpstr>…with the Act earmarking funds to guarantee an explicit package of high impact  interventions</vt:lpstr>
      <vt:lpstr>Stipulation of the Act</vt:lpstr>
      <vt:lpstr>PowerPoint Presentation</vt:lpstr>
      <vt:lpstr>In operationalising the BHCPF, four priority areas are being considered</vt:lpstr>
      <vt:lpstr>A phased roll out of the BHCPF in anticipation of government funding</vt:lpstr>
      <vt:lpstr>Nigeria has experienced decades of limited progress on service delivery  </vt:lpstr>
      <vt:lpstr>With sub-national analysis providing a truer reflection of the challenges – Geopolitical </vt:lpstr>
      <vt:lpstr>Antenatal Care Coverage by Urban and Rural Areas 2003-13</vt:lpstr>
      <vt:lpstr>Coverage of Key Health Interventions by Income Quintile </vt:lpstr>
      <vt:lpstr>The poor are particularly worse off, with the poorest 40% of population 2.6 times more likely to die Under 5</vt:lpstr>
      <vt:lpstr>Content</vt:lpstr>
      <vt:lpstr>On gateway operations - We recognized the structural and operational challenges within the health system hence the Operations Manual</vt:lpstr>
      <vt:lpstr>Service delivery fails due to lack of incremental funds to support critical interventions community outreaches, basic repairs, data collection and transmission</vt:lpstr>
      <vt:lpstr>PowerPoint Presentation</vt:lpstr>
      <vt:lpstr>Contents of the Operations Manual: Resources under the NPHCDA gateway will fund operational expenses at the frontline</vt:lpstr>
      <vt:lpstr>BMPHS defined: resources under the NHIS gateway will guarantee an explicit package of services – PREGNANT WOMEN</vt:lpstr>
      <vt:lpstr>Guided by the program objectives, resources under the NHIS gateway will guarantee an explicit package of services – CHILDREN</vt:lpstr>
      <vt:lpstr>Guided by the program objectives, resources under the NHIS gateway will guarantee an explicit package of services – ADULTS</vt:lpstr>
      <vt:lpstr>On identification, each beneficiary will receive an identity card</vt:lpstr>
      <vt:lpstr>Content</vt:lpstr>
      <vt:lpstr>In the last 1 year we have received commitment from partners. We are developing the operations manual and supporting the States in preparation for implementation</vt:lpstr>
      <vt:lpstr>In the last 1 year we have received commitment from partners. We are developing the operations manual and supporting the States in preparation for implementation</vt:lpstr>
      <vt:lpstr>A lot of work still needs to be done with the Federal Stakeholders and the states</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EA-Pixels EbolaAlert</dc:creator>
  <cp:lastModifiedBy>Stephanie Anyadike</cp:lastModifiedBy>
  <cp:revision>146</cp:revision>
  <dcterms:created xsi:type="dcterms:W3CDTF">2018-03-26T10:39:40Z</dcterms:created>
  <dcterms:modified xsi:type="dcterms:W3CDTF">2018-08-02T15:36:15Z</dcterms:modified>
</cp:coreProperties>
</file>